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60" r:id="rId5"/>
    <p:sldId id="261" r:id="rId6"/>
    <p:sldId id="267" r:id="rId7"/>
    <p:sldId id="262" r:id="rId8"/>
    <p:sldId id="270" r:id="rId9"/>
    <p:sldId id="271" r:id="rId10"/>
    <p:sldId id="272" r:id="rId11"/>
    <p:sldId id="263" r:id="rId12"/>
    <p:sldId id="265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4660"/>
  </p:normalViewPr>
  <p:slideViewPr>
    <p:cSldViewPr>
      <p:cViewPr varScale="1">
        <p:scale>
          <a:sx n="86" d="100"/>
          <a:sy n="86" d="100"/>
        </p:scale>
        <p:origin x="11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177CC-6AA4-4F2B-9D93-271E635D814F}" type="datetimeFigureOut">
              <a:rPr lang="ru-RU" smtClean="0"/>
              <a:t>10.05.2026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89C40-58E4-4B5B-999B-C71F3A320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489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D465A-3B59-41F2-BB74-829DC5769999}" type="datetimeFigureOut">
              <a:rPr lang="ru-RU" smtClean="0"/>
              <a:pPr/>
              <a:t>10.05.2026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D70D0-B26C-4759-A1ED-9B4B14AE7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42976" y="428604"/>
            <a:ext cx="6400800" cy="1258087"/>
          </a:xfrm>
        </p:spPr>
        <p:txBody>
          <a:bodyPr/>
          <a:lstStyle/>
          <a:p>
            <a:r>
              <a:rPr lang="ru-RU" b="1" i="1" kern="100" dirty="0" smtClean="0">
                <a:solidFill>
                  <a:srgbClr val="C000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Семья </a:t>
            </a:r>
            <a:r>
              <a:rPr lang="ru-RU" b="1" i="1" kern="100" dirty="0">
                <a:solidFill>
                  <a:srgbClr val="C000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– важнейший институт воспитания </a:t>
            </a:r>
            <a:r>
              <a:rPr lang="ru-RU" b="1" i="1" kern="100" dirty="0" smtClean="0">
                <a:solidFill>
                  <a:srgbClr val="C00000"/>
                </a:solidFill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детей</a:t>
            </a:r>
            <a:endParaRPr lang="ru-RU" b="1" i="1" kern="100" dirty="0">
              <a:solidFill>
                <a:srgbClr val="C00000"/>
              </a:solidFill>
              <a:latin typeface="Times New Roman" panose="02020603050405020304" pitchFamily="18" charset="0"/>
              <a:ea typeface="NSimSun" panose="0201060903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sm_full.aspx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686691"/>
            <a:ext cx="5381625" cy="4191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6588224" y="5072074"/>
            <a:ext cx="2198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Воспитатель: Шмукста А.Э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115328" cy="591187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Иметь представление о различных этапах в жизни ребенка;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Уважать право ребенка на собственное мнение;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Уметь сдерживать собственнические инстинкты и относиться к ребенку как к равноправному партнеру, который просто пока что обладает меньшим жизненным опытом;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С уважением относиться к стремлению всех остальных членов семьи делать карьеру и самосовершенствоваться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ransition spd="med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Дефицит ласки, </a:t>
            </a: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который испытывают наши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дети;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Синдром опасного обращения с детьми -</a:t>
            </a:r>
            <a:r>
              <a:rPr lang="ru-RU" sz="28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поведение родителей по отношению к ребенку, сопровождающееся нанесением физической, психологической и нравственной </a:t>
            </a:r>
            <a:r>
              <a:rPr lang="ru-RU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травмы;</a:t>
            </a:r>
            <a:endParaRPr lang="ru-RU" sz="28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Проблемы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семейного воспитания</a:t>
            </a:r>
          </a:p>
        </p:txBody>
      </p:sp>
      <p:pic>
        <p:nvPicPr>
          <p:cNvPr id="5" name="Рисунок 4" descr="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54" y="3786190"/>
            <a:ext cx="2714644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4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786190"/>
            <a:ext cx="3143272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198" y="3786190"/>
            <a:ext cx="2714644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для родителей 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929718" cy="53578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признание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личности ребенка и его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неприкосновенности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адекватной самооценки. </a:t>
            </a:r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приобщение ребенка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 реальным делам семьи. </a:t>
            </a:r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силу воли ребенка. </a:t>
            </a:r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учить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планировать.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ребовать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выполнение домашних обязанностей, поручений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научить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общаться с другими детьми, людьми. </a:t>
            </a:r>
            <a:endPara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нравственные качества: доброту, порядочность, сочувствие, взаимопомощь, ответственность. </a:t>
            </a:r>
            <a:endParaRPr lang="ru-RU" sz="2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834" y="357166"/>
            <a:ext cx="1357322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Любите и цените свою Семью!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А.С.Макаренко писал: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«Хотите, чтобы были хорошие дети- будьте счастливы».</a:t>
            </a:r>
            <a:r>
              <a:rPr lang="ru-RU" sz="4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8" name="Рисунок 7" descr="3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643314"/>
            <a:ext cx="3357586" cy="3000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Семья- колыбель духовного рождения человека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2928958"/>
          </a:xfrm>
        </p:spPr>
        <p:txBody>
          <a:bodyPr>
            <a:normAutofit lnSpcReduction="10000"/>
          </a:bodyPr>
          <a:lstStyle/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семейном кругу мы с вами растем</a:t>
            </a:r>
            <a:endParaRPr lang="ru-RU" sz="1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Основа основ – родительский дом.</a:t>
            </a:r>
            <a:endParaRPr lang="ru-RU" sz="1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семейном кругу все корни твои,</a:t>
            </a:r>
            <a:endParaRPr lang="ru-RU" sz="1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 жизнь ты выходишь из этой семьи.</a:t>
            </a:r>
            <a:endParaRPr lang="ru-RU" sz="1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семейном кругу мы жизнь создаем,</a:t>
            </a:r>
            <a:endParaRPr lang="ru-RU" sz="1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Основа основ –родительский дом.</a:t>
            </a:r>
            <a:endParaRPr lang="ru-RU" sz="4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" name="Picture 2" descr="C:\Users\user\Pictures\obereg_semyi40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4501">
            <a:off x="6162233" y="4093699"/>
            <a:ext cx="2822709" cy="2605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5"/>
          <p:cNvCxnSpPr>
            <a:cxnSpLocks noChangeShapeType="1"/>
          </p:cNvCxnSpPr>
          <p:nvPr/>
        </p:nvCxnSpPr>
        <p:spPr bwMode="auto">
          <a:xfrm>
            <a:off x="1643042" y="3714752"/>
            <a:ext cx="2357437" cy="8572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9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1714480" y="3500438"/>
            <a:ext cx="2357437" cy="2857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" name="Прямая соединительная линия 9"/>
          <p:cNvCxnSpPr>
            <a:cxnSpLocks noChangeShapeType="1"/>
          </p:cNvCxnSpPr>
          <p:nvPr/>
        </p:nvCxnSpPr>
        <p:spPr bwMode="auto">
          <a:xfrm flipV="1">
            <a:off x="1643042" y="2571744"/>
            <a:ext cx="2286000" cy="9286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" name="Прямая соединительная линия 9"/>
          <p:cNvCxnSpPr>
            <a:cxnSpLocks noChangeShapeType="1"/>
          </p:cNvCxnSpPr>
          <p:nvPr/>
        </p:nvCxnSpPr>
        <p:spPr bwMode="auto">
          <a:xfrm flipV="1">
            <a:off x="1500166" y="1785926"/>
            <a:ext cx="2286000" cy="9286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Семейные ценности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071538" y="1785926"/>
            <a:ext cx="642941" cy="378565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ЗАИМО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29058" y="1357298"/>
            <a:ext cx="3786214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выручка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00496" y="2285992"/>
            <a:ext cx="3786214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онимание 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71934" y="3214686"/>
            <a:ext cx="3786214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уважение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71934" y="4214818"/>
            <a:ext cx="3786214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любовь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43372" y="5286388"/>
            <a:ext cx="3786214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согласие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1714480" y="4214818"/>
            <a:ext cx="2286000" cy="15001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Общение в семье 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442915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Общение в семье представляет собой отношение членов семьи друг к другу и их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взаимодействие;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обмен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информацией между ними, их духовный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контакт;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пектр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общения в семье может быть очень разнообразным. Помимо бесед о работе, домашнем хозяйстве, жизни друзей и знакомых оно включает в себя обсуждение вопросов, связанных с воспитанием детей, искусством, политикой и т.д.</a:t>
            </a:r>
          </a:p>
          <a:p>
            <a:endParaRPr lang="ru-RU" dirty="0"/>
          </a:p>
        </p:txBody>
      </p:sp>
      <p:pic>
        <p:nvPicPr>
          <p:cNvPr id="4" name="Рисунок 3" descr="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5214950"/>
            <a:ext cx="2143125" cy="1428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3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5429250"/>
            <a:ext cx="2143125" cy="1428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родителей 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 ребенка уверенности в том, что его любят и о нем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заботятся;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относиться к ребенку в любом возрасте любовно и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внимательно;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постоянный психологический контакт с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ребенком;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заинтересованность во всем, что происходит в жизни ребенка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Принципы общения: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6000" dirty="0" smtClean="0">
                <a:solidFill>
                  <a:srgbClr val="002060"/>
                </a:solidFill>
              </a:rPr>
              <a:t>Принятие ребенка.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6000" dirty="0" err="1" smtClean="0">
                <a:solidFill>
                  <a:srgbClr val="002060"/>
                </a:solidFill>
              </a:rPr>
              <a:t>Эмпатия</a:t>
            </a:r>
            <a:r>
              <a:rPr lang="ru-RU" sz="6000" dirty="0" smtClean="0">
                <a:solidFill>
                  <a:srgbClr val="002060"/>
                </a:solidFill>
              </a:rPr>
              <a:t> (сопереживание)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6000" dirty="0" smtClean="0">
                <a:solidFill>
                  <a:srgbClr val="002060"/>
                </a:solidFill>
              </a:rPr>
              <a:t>Конгруэнтность. 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Формула истиной родительской любви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«Люблю не потому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ты хороший»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«люблю потому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 есть».</a:t>
            </a:r>
          </a:p>
        </p:txBody>
      </p:sp>
      <p:pic>
        <p:nvPicPr>
          <p:cNvPr id="4" name="Рисунок 3" descr="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12236">
            <a:off x="290633" y="3276065"/>
            <a:ext cx="3866861" cy="33200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4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65631">
            <a:off x="5205867" y="3113460"/>
            <a:ext cx="3129675" cy="3346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Способы поддержки конфликтных ситуаций: 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4800" dirty="0" smtClean="0">
                <a:solidFill>
                  <a:srgbClr val="002060"/>
                </a:solidFill>
              </a:rPr>
              <a:t>Уход от проблемы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800" dirty="0" smtClean="0">
                <a:solidFill>
                  <a:srgbClr val="002060"/>
                </a:solidFill>
              </a:rPr>
              <a:t>Мир любой ценой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800" dirty="0" smtClean="0">
                <a:solidFill>
                  <a:srgbClr val="002060"/>
                </a:solidFill>
              </a:rPr>
              <a:t>Победа любой ценой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800" dirty="0" smtClean="0">
                <a:solidFill>
                  <a:srgbClr val="002060"/>
                </a:solidFill>
              </a:rPr>
              <a:t>Продуктивный (компромиссный вариант).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Внутрисемейные психологические факторы: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329642" cy="51149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Принимать активное участие в жизни семьи;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Всегда находить время, чтобы поговорить с ребенком;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Интересоваться проблемами ребенка, вникать во все возникающие в его жизни сложности и помогать развивать свои умения и таланты;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Не оказывать на ребенка никакого нажима, помогая ему тем самым самостоятельно принимать решения; </a:t>
            </a:r>
          </a:p>
        </p:txBody>
      </p:sp>
    </p:spTree>
  </p:cSld>
  <p:clrMapOvr>
    <a:masterClrMapping/>
  </p:clrMapOvr>
  <p:transition spd="med">
    <p:random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394</Words>
  <Application>Microsoft Office PowerPoint</Application>
  <PresentationFormat>Экран (4:3)</PresentationFormat>
  <Paragraphs>66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NSimSun</vt:lpstr>
      <vt:lpstr>Arial</vt:lpstr>
      <vt:lpstr>Calibri</vt:lpstr>
      <vt:lpstr>Times New Roman</vt:lpstr>
      <vt:lpstr>Wingdings</vt:lpstr>
      <vt:lpstr>Тема Office</vt:lpstr>
      <vt:lpstr>Презентация PowerPoint</vt:lpstr>
      <vt:lpstr>Семья- колыбель духовного рождения человека</vt:lpstr>
      <vt:lpstr>Семейные ценности</vt:lpstr>
      <vt:lpstr>Общение в семье </vt:lpstr>
      <vt:lpstr>Задачи родителей </vt:lpstr>
      <vt:lpstr>Принципы общения: </vt:lpstr>
      <vt:lpstr>Формула истиной родительской любви</vt:lpstr>
      <vt:lpstr>Способы поддержки конфликтных ситуаций: </vt:lpstr>
      <vt:lpstr>Внутрисемейные психологические факторы:</vt:lpstr>
      <vt:lpstr>Презентация PowerPoint</vt:lpstr>
      <vt:lpstr>Проблемы семейного воспитания</vt:lpstr>
      <vt:lpstr>Правила для родителей </vt:lpstr>
      <vt:lpstr>Любите и цените свою Семью!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</dc:title>
  <dc:creator>V</dc:creator>
  <cp:lastModifiedBy>User22</cp:lastModifiedBy>
  <cp:revision>26</cp:revision>
  <dcterms:created xsi:type="dcterms:W3CDTF">2013-01-26T19:55:29Z</dcterms:created>
  <dcterms:modified xsi:type="dcterms:W3CDTF">2026-05-10T08:39:28Z</dcterms:modified>
</cp:coreProperties>
</file>