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69" r:id="rId6"/>
    <p:sldId id="259" r:id="rId7"/>
    <p:sldId id="272" r:id="rId8"/>
    <p:sldId id="273" r:id="rId9"/>
    <p:sldId id="274" r:id="rId10"/>
    <p:sldId id="275" r:id="rId11"/>
    <p:sldId id="276" r:id="rId12"/>
    <p:sldId id="277" r:id="rId13"/>
    <p:sldId id="271" r:id="rId14"/>
    <p:sldId id="260" r:id="rId15"/>
    <p:sldId id="278" r:id="rId16"/>
    <p:sldId id="261" r:id="rId17"/>
    <p:sldId id="262" r:id="rId18"/>
    <p:sldId id="263" r:id="rId19"/>
    <p:sldId id="264" r:id="rId20"/>
    <p:sldId id="265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6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D15894D-C715-42BA-A5FA-7354951F9E41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D40D384-9961-428E-857D-0A405F1387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3224216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РАБОТЫ С ДЕТЬМИ </a:t>
            </a:r>
            <a:b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ОВЗ</a:t>
            </a:r>
            <a:endParaRPr lang="ru-RU" sz="5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1088" y="4286256"/>
            <a:ext cx="8062912" cy="1752600"/>
          </a:xfrm>
        </p:spPr>
        <p:txBody>
          <a:bodyPr/>
          <a:lstStyle/>
          <a:p>
            <a:r>
              <a:rPr lang="ru-RU" b="1" i="1" dirty="0" smtClean="0"/>
              <a:t> Учитель </a:t>
            </a:r>
            <a:r>
              <a:rPr lang="ru-RU" b="1" i="1" dirty="0" err="1" smtClean="0"/>
              <a:t>Матусявичус</a:t>
            </a:r>
            <a:r>
              <a:rPr lang="ru-RU" b="1" i="1" dirty="0" smtClean="0"/>
              <a:t> С.Е.</a:t>
            </a:r>
          </a:p>
          <a:p>
            <a:r>
              <a:rPr lang="ru-RU" b="1" i="1" dirty="0" smtClean="0"/>
              <a:t>Декабрь, 2025г.</a:t>
            </a:r>
            <a:endParaRPr lang="ru-RU" b="1" i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4000">
              <a:srgbClr val="FFFF00">
                <a:alpha val="54000"/>
              </a:srgbClr>
            </a:gs>
            <a:gs pos="60000">
              <a:schemeClr val="tx1">
                <a:lumMod val="95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Направления работы с особыми детьми:</a:t>
            </a:r>
            <a:r>
              <a:rPr lang="ru-RU" sz="240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u="sng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Диагностическое направление</a:t>
            </a:r>
            <a:br>
              <a:rPr lang="ru-RU" sz="3200" u="sng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/>
              <a:t/>
            </a:r>
            <a:br>
              <a:rPr lang="ru-RU" sz="2400" u="sng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00808"/>
            <a:ext cx="8186766" cy="4754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1.1. Изучение документации ПМПК (заключения членов ПМПК, врачей-специалистов, состояние слуха, зрения, НОДА, наличие инвалидности, характеристики, заключения и т.д.).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1.2. Первичное обследование и мониторинг всеми специалистами ОУ (при необходимости направление на дополнительное обследование).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1.3. Ознакомительные беседы с родителями (о раннем развитии, проблемах ребенка, планах и «ожиданиях» родителей, выявление детско-родительских и семейных проблем).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4000">
              <a:srgbClr val="FFFF00">
                <a:alpha val="54000"/>
              </a:srgbClr>
            </a:gs>
            <a:gs pos="60000">
              <a:schemeClr val="tx1">
                <a:lumMod val="95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Направления работы с особыми детьми:</a:t>
            </a:r>
            <a:r>
              <a:rPr lang="ru-RU" sz="240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u="sng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Диагностическое направление</a:t>
            </a:r>
            <a:br>
              <a:rPr lang="ru-RU" sz="3200" u="sng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/>
              <a:t/>
            </a:r>
            <a:br>
              <a:rPr lang="ru-RU" sz="2400" u="sng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00808"/>
            <a:ext cx="8186766" cy="4754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1.4. Индивидуальное консультирование родителей о результатах мониторинга (первичный,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срезовый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итоговый) в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очно-заочной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форме (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специалисты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под роспись, 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выборочно, по решению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1.5. Проведение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срезового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итогового мониторинга после каждого периода обучения, отслеживание «+» или «-» динамики, причин, обсуждение результатов на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целью определения дальнейших направлений коррекционно-развивающей работы, длительности и формы КРО.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4000">
              <a:srgbClr val="FFFF00">
                <a:alpha val="54000"/>
              </a:srgbClr>
            </a:gs>
            <a:gs pos="60000">
              <a:schemeClr val="tx1">
                <a:lumMod val="95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Направления работы с особыми детьми:</a:t>
            </a:r>
            <a:r>
              <a:rPr lang="ru-RU" sz="240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2. Коррекционно-развивающее направление</a:t>
            </a:r>
            <a:r>
              <a:rPr lang="ru-RU" sz="3200" u="sng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u="sng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/>
              <a:t/>
            </a:r>
            <a:br>
              <a:rPr lang="ru-RU" sz="2400" u="sng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00808"/>
            <a:ext cx="8186766" cy="4754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2.1. Обсуждение выявленных специалистами трудностей освоения образовательных областей ООП на заседаниях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2.2. Определение программы обучения воспитанника (соответствие возрастной норме, 1,2,3-му этапу обучения, 1,2,3-й год обучения)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2.3. Решение о создании индивидуальной программы / плана сопровождения: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определение приоритетных направлений, исходя из выявленных трудностей;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закрепление курирующего специалиста;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определение сроков работы (периода работы).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2.4.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развивающая работа по периодам.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60000">
              <a:schemeClr val="tx1">
                <a:lumMod val="75000"/>
              </a:schemeClr>
            </a:gs>
            <a:gs pos="100000">
              <a:schemeClr val="tx1">
                <a:lumMod val="9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200" b="1" dirty="0" smtClean="0">
                <a:solidFill>
                  <a:srgbClr val="FF0000"/>
                </a:solidFill>
              </a:rPr>
              <a:t>Общие принципы и правила коррекционной работы: 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1. Индивидуальный подход к каждому ученику. </a:t>
            </a:r>
            <a:b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2. Предотвращение наступления утомления. </a:t>
            </a:r>
            <a:b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3. Использование методов, активизирующих познавательную деятельность учащихся, развивающих их устную и письменную речь и формирующих необходимые учебные навыки. </a:t>
            </a:r>
            <a:b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4. Проявление педагогического такта. </a:t>
            </a: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286520"/>
            <a:ext cx="8186766" cy="16828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Активные методы и приёмы обучения: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dirty="0" smtClean="0"/>
              <a:t>1. Использование сигнальных карточек при выполнении заданий. </a:t>
            </a:r>
            <a:br>
              <a:rPr lang="ru-RU" sz="2200" dirty="0" smtClean="0"/>
            </a:br>
            <a:r>
              <a:rPr lang="ru-RU" sz="2200" dirty="0" smtClean="0"/>
              <a:t>2. Использование вставок на доску (буквы, слова) при выполнении задания, разгадывания кроссворда и т. д. </a:t>
            </a:r>
            <a:br>
              <a:rPr lang="ru-RU" sz="2200" dirty="0" smtClean="0"/>
            </a:br>
            <a:r>
              <a:rPr lang="ru-RU" sz="2200" dirty="0" smtClean="0"/>
              <a:t>3. Узелки на память. </a:t>
            </a:r>
            <a:br>
              <a:rPr lang="ru-RU" sz="2200" dirty="0" smtClean="0"/>
            </a:br>
            <a:r>
              <a:rPr lang="ru-RU" sz="2200" dirty="0" smtClean="0"/>
              <a:t>4. Восприятие материала на определённом этапе занятия с закрытыми глазами. </a:t>
            </a:r>
            <a:br>
              <a:rPr lang="ru-RU" sz="2200" dirty="0" smtClean="0"/>
            </a:br>
            <a:r>
              <a:rPr lang="ru-RU" sz="2200" dirty="0" smtClean="0"/>
              <a:t>5. Использование презентации и фрагментов презентации по ходу занятия.</a:t>
            </a:r>
            <a:br>
              <a:rPr lang="ru-RU" sz="2200" dirty="0" smtClean="0"/>
            </a:br>
            <a:r>
              <a:rPr lang="ru-RU" sz="2200" dirty="0" smtClean="0"/>
              <a:t>6. Использование картинного материала для смены вида деятельности в ходе занятия, развития зрительного восприятия, внимания и памяти, активизации словарного запаса, развития связной речи.</a:t>
            </a:r>
            <a:br>
              <a:rPr lang="ru-RU" sz="2200" dirty="0" smtClean="0"/>
            </a:br>
            <a:r>
              <a:rPr lang="ru-RU" sz="2200" dirty="0" smtClean="0"/>
              <a:t>7. Активные методы рефлексии.</a:t>
            </a:r>
            <a:br>
              <a:rPr lang="ru-RU" sz="2200" dirty="0" smtClean="0"/>
            </a:b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357958"/>
            <a:ext cx="8186766" cy="9685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4000">
              <a:srgbClr val="FFFF00">
                <a:alpha val="54000"/>
              </a:srgbClr>
            </a:gs>
            <a:gs pos="60000">
              <a:schemeClr val="tx1">
                <a:lumMod val="95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Направления работы с особыми детьми:</a:t>
            </a:r>
            <a:r>
              <a:rPr lang="ru-RU" sz="240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2"/>
                </a:solidFill>
              </a:rPr>
              <a:t> </a:t>
            </a:r>
            <a: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3. Консультационно-просветительское направление</a:t>
            </a:r>
            <a:b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u="sng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/>
              <a:t/>
            </a:r>
            <a:br>
              <a:rPr lang="ru-RU" sz="2400" u="sng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00808"/>
            <a:ext cx="8186766" cy="47540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3.1. Комплексная помощь воспитаннику, родителям, педагогам.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3.2. Включение родителей в образовательный процесс.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ото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22600">
            <a:off x="5149051" y="3949061"/>
            <a:ext cx="3760371" cy="2519448"/>
          </a:xfrm>
          <a:prstGeom prst="round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lumMod val="20000"/>
                <a:lumOff val="80000"/>
              </a:schemeClr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Роль семьи в </a:t>
            </a:r>
            <a:b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Процессе обучения </a:t>
            </a:r>
            <a:b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«особого» ребёнка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dirty="0"/>
          </a:p>
        </p:txBody>
      </p:sp>
      <p:pic>
        <p:nvPicPr>
          <p:cNvPr id="27653" name="Picture 5" descr="C:\Users\Admin\AppData\Local\Microsoft\Windows\Temporary Internet Files\Content.IE5\5VC33WWZ\familyundersun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67227">
            <a:off x="3149003" y="3123988"/>
            <a:ext cx="3530128" cy="3133725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3990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Родители детей с ОВЗ сталкиваются с рядом проблем:</a:t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chemeClr val="accent5">
                    <a:lumMod val="60000"/>
                    <a:lumOff val="40000"/>
                  </a:schemeClr>
                </a:solidFill>
                <a:sym typeface="Wingdings"/>
              </a:rPr>
              <a:t></a:t>
            </a:r>
            <a:r>
              <a:rPr lang="ru-RU" sz="3100" dirty="0" smtClean="0">
                <a:solidFill>
                  <a:schemeClr val="bg1"/>
                </a:solidFill>
                <a:sym typeface="Wingdings"/>
              </a:rPr>
              <a:t> </a:t>
            </a:r>
            <a:r>
              <a:rPr lang="ru-RU" sz="3100" dirty="0" smtClean="0">
                <a:solidFill>
                  <a:schemeClr val="bg1"/>
                </a:solidFill>
              </a:rPr>
              <a:t>изолированность родителей  от родительской общественности,</a:t>
            </a:r>
            <a:br>
              <a:rPr lang="ru-RU" sz="3100" dirty="0" smtClean="0">
                <a:solidFill>
                  <a:schemeClr val="bg1"/>
                </a:solidFill>
              </a:rPr>
            </a:br>
            <a:r>
              <a:rPr lang="ru-RU" sz="3100" dirty="0" smtClean="0">
                <a:solidFill>
                  <a:schemeClr val="accent5">
                    <a:lumMod val="60000"/>
                    <a:lumOff val="40000"/>
                  </a:schemeClr>
                </a:solidFill>
                <a:sym typeface="Wingdings"/>
              </a:rPr>
              <a:t></a:t>
            </a:r>
            <a:r>
              <a:rPr lang="ru-RU" sz="3100" dirty="0" smtClean="0">
                <a:solidFill>
                  <a:schemeClr val="bg1"/>
                </a:solidFill>
                <a:sym typeface="Wingdings"/>
              </a:rPr>
              <a:t> </a:t>
            </a:r>
            <a:r>
              <a:rPr lang="ru-RU" sz="3100" dirty="0" smtClean="0">
                <a:solidFill>
                  <a:schemeClr val="bg1"/>
                </a:solidFill>
              </a:rPr>
              <a:t>отсутствие  контакта ребенка со сверстниками;</a:t>
            </a:r>
            <a:br>
              <a:rPr lang="ru-RU" sz="3100" dirty="0" smtClean="0">
                <a:solidFill>
                  <a:schemeClr val="bg1"/>
                </a:solidFill>
              </a:rPr>
            </a:br>
            <a:r>
              <a:rPr lang="ru-RU" sz="3100" dirty="0" smtClean="0">
                <a:solidFill>
                  <a:schemeClr val="accent5">
                    <a:lumMod val="60000"/>
                    <a:lumOff val="40000"/>
                  </a:schemeClr>
                </a:solidFill>
                <a:sym typeface="Wingdings"/>
              </a:rPr>
              <a:t></a:t>
            </a:r>
            <a:r>
              <a:rPr lang="ru-RU" sz="3100" dirty="0" smtClean="0">
                <a:solidFill>
                  <a:schemeClr val="bg1"/>
                </a:solidFill>
                <a:sym typeface="Wingdings"/>
              </a:rPr>
              <a:t> </a:t>
            </a:r>
            <a:r>
              <a:rPr lang="ru-RU" sz="3100" dirty="0" smtClean="0">
                <a:solidFill>
                  <a:schemeClr val="bg1"/>
                </a:solidFill>
              </a:rPr>
              <a:t>страх,  опасение того, что отношения ребенка со сверстниками не сложатся;</a:t>
            </a:r>
            <a:br>
              <a:rPr lang="ru-RU" sz="3100" dirty="0" smtClean="0">
                <a:solidFill>
                  <a:schemeClr val="bg1"/>
                </a:solidFill>
              </a:rPr>
            </a:br>
            <a:r>
              <a:rPr lang="ru-RU" sz="3100" dirty="0" smtClean="0">
                <a:solidFill>
                  <a:schemeClr val="accent5">
                    <a:lumMod val="60000"/>
                    <a:lumOff val="40000"/>
                  </a:schemeClr>
                </a:solidFill>
                <a:sym typeface="Wingdings"/>
              </a:rPr>
              <a:t></a:t>
            </a:r>
            <a:r>
              <a:rPr lang="ru-RU" sz="3100" dirty="0" smtClean="0">
                <a:solidFill>
                  <a:schemeClr val="bg1"/>
                </a:solidFill>
                <a:sym typeface="Wingdings"/>
              </a:rPr>
              <a:t> </a:t>
            </a:r>
            <a:r>
              <a:rPr lang="ru-RU" sz="3100" dirty="0" smtClean="0">
                <a:solidFill>
                  <a:schemeClr val="bg1"/>
                </a:solidFill>
              </a:rPr>
              <a:t>отсутствие объективной картины учебного процесса в школе;</a:t>
            </a:r>
            <a:br>
              <a:rPr lang="ru-RU" sz="3100" dirty="0" smtClean="0">
                <a:solidFill>
                  <a:schemeClr val="bg1"/>
                </a:solidFill>
              </a:rPr>
            </a:br>
            <a:r>
              <a:rPr lang="ru-RU" sz="3100" dirty="0" smtClean="0">
                <a:solidFill>
                  <a:schemeClr val="accent5">
                    <a:lumMod val="60000"/>
                    <a:lumOff val="40000"/>
                  </a:schemeClr>
                </a:solidFill>
                <a:sym typeface="Wingdings"/>
              </a:rPr>
              <a:t></a:t>
            </a:r>
            <a:r>
              <a:rPr lang="ru-RU" sz="3100" dirty="0" smtClean="0">
                <a:solidFill>
                  <a:schemeClr val="bg1"/>
                </a:solidFill>
                <a:sym typeface="Wingdings"/>
              </a:rPr>
              <a:t> </a:t>
            </a:r>
            <a:r>
              <a:rPr lang="ru-RU" sz="3100" dirty="0" smtClean="0">
                <a:solidFill>
                  <a:schemeClr val="bg1"/>
                </a:solidFill>
              </a:rPr>
              <a:t>нахождение родителей «наедине» с проблемами своего ребёнка.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6286520"/>
            <a:ext cx="7829576" cy="16828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Основные  принципы организации работы учителя с родителями детей с ОВЗ: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200" dirty="0" smtClean="0"/>
              <a:t>    1) принимать учеников с  ОВЗ  "как любых других детей в классе",</a:t>
            </a:r>
            <a:br>
              <a:rPr lang="ru-RU" sz="3200" dirty="0" smtClean="0"/>
            </a:br>
            <a:r>
              <a:rPr lang="ru-RU" sz="3200" dirty="0" smtClean="0"/>
              <a:t>2) включать их в одинаковые виды деятельности, хотя ставить разные задачи,</a:t>
            </a:r>
            <a:br>
              <a:rPr lang="ru-RU" sz="3200" dirty="0" smtClean="0"/>
            </a:br>
            <a:r>
              <a:rPr lang="ru-RU" sz="3200" dirty="0" smtClean="0"/>
              <a:t>3) вовлекать учеников в коллективные формы обучения и групповое решение задач,</a:t>
            </a:r>
            <a:br>
              <a:rPr lang="ru-RU" sz="3200" dirty="0" smtClean="0"/>
            </a:br>
            <a:r>
              <a:rPr lang="ru-RU" sz="3200" dirty="0" smtClean="0"/>
              <a:t>4) использовать и другие формы коллективного участия - игры, совместные проекты, конкурсы, викторины, смотры знаний и т.д.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1">
                <a:lumMod val="85000"/>
              </a:schemeClr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/>
              <a:t>Основные направления сотрудничества  педагогов  с родителями следующие: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/>
              <a:t>   1) Психолого-педагогическое просвещение родителей.  </a:t>
            </a:r>
            <a:r>
              <a:rPr lang="ru-RU" sz="3200" dirty="0" smtClean="0"/>
              <a:t>   </a:t>
            </a:r>
            <a:br>
              <a:rPr lang="ru-RU" sz="3200" dirty="0" smtClean="0"/>
            </a:br>
            <a:r>
              <a:rPr lang="ru-RU" sz="3200" b="1" dirty="0" smtClean="0"/>
              <a:t>2)   Вовлечение родителей в </a:t>
            </a:r>
            <a:r>
              <a:rPr lang="ru-RU" sz="3200" b="1" dirty="0" err="1" smtClean="0"/>
              <a:t>учебно</a:t>
            </a:r>
            <a:r>
              <a:rPr lang="ru-RU" sz="3200" b="1" dirty="0" smtClean="0"/>
              <a:t>- воспитательный процесс.  </a:t>
            </a:r>
            <a:r>
              <a:rPr lang="ru-RU" sz="3200" dirty="0" smtClean="0"/>
              <a:t> </a:t>
            </a:r>
            <a:br>
              <a:rPr lang="ru-RU" sz="3200" dirty="0" smtClean="0"/>
            </a:br>
            <a:r>
              <a:rPr lang="ru-RU" sz="3200" b="1" dirty="0" smtClean="0"/>
              <a:t>3)  Участие родителей    в управлении  учебно-воспитательным процессом.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chemeClr val="tx1"/>
                </a:solidFill>
                <a:effectLst/>
                <a:latin typeface="Arial Black" pitchFamily="34" charset="0"/>
              </a:rPr>
              <a:t>ЧТО ОЗНАЧАЕТ АББРЕВИАТУРА ОВЗ?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Расшифровка гласит: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ограниченные возможности здоровья. </a:t>
            </a:r>
          </a:p>
          <a:p>
            <a:pPr>
              <a:buNone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	К данной категории относятся лица, которые имеют дефекты в развитии как в физическом, так и в психологическом. Фраза «дети с ОВЗ» означает некоторые отклонения в формировании ребенка при необходимости создания специальных условий для жизни.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Основными формами взаимодействия  с родителями детей с ОВЗ  является индивидуальная, групповая и коллективная  работа 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215082"/>
            <a:ext cx="8258204" cy="23972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28674" name="Picture 2" descr="C:\Users\Admin\AppData\Local\Microsoft\Windows\Temporary Internet Files\Content.IE5\4LMGL94S\familia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85697">
            <a:off x="385330" y="4207516"/>
            <a:ext cx="3076119" cy="2322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0000">
              <a:schemeClr val="tx1">
                <a:lumMod val="75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alt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Роль родителей при выборе программы обучения</a:t>
            </a: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00808"/>
            <a:ext cx="8258204" cy="345638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altLang="ru-RU" dirty="0" smtClean="0"/>
              <a:t>	</a:t>
            </a:r>
            <a:r>
              <a:rPr lang="ru-RU" altLang="ru-RU" dirty="0" smtClean="0">
                <a:solidFill>
                  <a:srgbClr val="002060"/>
                </a:solidFill>
              </a:rPr>
              <a:t>Дети с ограниченными возможностями здоровья принимаются на обучение </a:t>
            </a:r>
            <a:r>
              <a:rPr lang="ru-RU" altLang="ru-RU" b="1" dirty="0" smtClean="0">
                <a:solidFill>
                  <a:srgbClr val="002060"/>
                </a:solidFill>
              </a:rPr>
              <a:t>по адаптированной основной общеобразовательной программе </a:t>
            </a:r>
            <a:r>
              <a:rPr lang="ru-RU" altLang="ru-RU" dirty="0" smtClean="0">
                <a:solidFill>
                  <a:srgbClr val="002060"/>
                </a:solidFill>
              </a:rPr>
              <a:t>только с согласия родителей (законных представителей) и на основании рекомендаций </a:t>
            </a:r>
            <a:r>
              <a:rPr lang="ru-RU" altLang="ru-RU" dirty="0" err="1" smtClean="0">
                <a:solidFill>
                  <a:srgbClr val="002060"/>
                </a:solidFill>
              </a:rPr>
              <a:t>психолого-медико-педагогической</a:t>
            </a:r>
            <a:r>
              <a:rPr lang="ru-RU" altLang="ru-RU" dirty="0" smtClean="0">
                <a:solidFill>
                  <a:srgbClr val="002060"/>
                </a:solidFill>
              </a:rPr>
              <a:t> комиссии</a:t>
            </a:r>
            <a:r>
              <a:rPr lang="ru-RU" altLang="ru-RU" sz="3600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41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4941168"/>
            <a:ext cx="3528392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0000">
              <a:srgbClr val="92D050"/>
            </a:gs>
            <a:gs pos="100000">
              <a:schemeClr val="tx1">
                <a:lumMod val="75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20688"/>
            <a:ext cx="8258204" cy="5616624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Если смешанные группы – объединять детей только по схожести проблем</a:t>
            </a:r>
          </a:p>
          <a:p>
            <a:pPr lvl="0" algn="ctr">
              <a:buNone/>
            </a:pPr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7030A0"/>
                </a:solidFill>
              </a:rPr>
              <a:t>Нельзя объединять в группы детей с ЗПР и УО</a:t>
            </a:r>
            <a:r>
              <a:rPr lang="ru-RU" sz="3200" dirty="0" smtClean="0">
                <a:solidFill>
                  <a:srgbClr val="7030A0"/>
                </a:solidFill>
              </a:rPr>
              <a:t>, т.к. их ООП противоречат друг другу</a:t>
            </a:r>
          </a:p>
          <a:p>
            <a:r>
              <a:rPr lang="ru-RU" sz="3200" b="1" dirty="0" smtClean="0">
                <a:solidFill>
                  <a:srgbClr val="7030A0"/>
                </a:solidFill>
              </a:rPr>
              <a:t>Нельзя объединять в группы детей слепых и глухих</a:t>
            </a:r>
            <a:r>
              <a:rPr lang="ru-RU" sz="3200" dirty="0" smtClean="0">
                <a:solidFill>
                  <a:srgbClr val="7030A0"/>
                </a:solidFill>
              </a:rPr>
              <a:t>, т.к. их ООП противоречат друг другу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и т.д. (см. особые образовательные потребности в ФГОС!)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0000">
              <a:srgbClr val="92D050"/>
            </a:gs>
            <a:gs pos="100000">
              <a:schemeClr val="tx1">
                <a:lumMod val="75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20688"/>
            <a:ext cx="8258204" cy="5616624"/>
          </a:xfrm>
        </p:spPr>
        <p:txBody>
          <a:bodyPr>
            <a:normAutofit fontScale="70000" lnSpcReduction="20000"/>
          </a:bodyPr>
          <a:lstStyle/>
          <a:p>
            <a:pPr lvl="0" algn="ctr">
              <a:buNone/>
            </a:pPr>
            <a:r>
              <a:rPr lang="ru-RU" altLang="ru-RU" sz="5100" dirty="0" smtClean="0">
                <a:solidFill>
                  <a:srgbClr val="FFFF00"/>
                </a:solidFill>
                <a:latin typeface="Arial Black" pitchFamily="34" charset="0"/>
              </a:rPr>
              <a:t>Понятие АООП, АОП</a:t>
            </a:r>
          </a:p>
          <a:p>
            <a:pPr lvl="0" algn="ctr">
              <a:buNone/>
            </a:pPr>
            <a:endParaRPr lang="ru-RU" b="1" dirty="0" smtClean="0">
              <a:solidFill>
                <a:srgbClr val="FFFF00"/>
              </a:solidFill>
              <a:latin typeface="Arial Black" pitchFamily="34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altLang="ru-RU" sz="32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Wingdings 2"/>
              </a:rPr>
              <a:t>	</a:t>
            </a:r>
            <a:r>
              <a:rPr lang="ru-RU" altLang="ru-RU" sz="3200" dirty="0" smtClean="0">
                <a:solidFill>
                  <a:schemeClr val="accent3">
                    <a:lumMod val="75000"/>
                  </a:schemeClr>
                </a:solidFill>
              </a:rPr>
              <a:t>Адаптированная основная общеобразовательная программа  (</a:t>
            </a:r>
            <a:r>
              <a:rPr lang="ru-RU" alt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АООП</a:t>
            </a:r>
            <a:r>
              <a:rPr lang="ru-RU" altLang="ru-RU" sz="3200" dirty="0" smtClean="0">
                <a:solidFill>
                  <a:schemeClr val="accent3">
                    <a:lumMod val="75000"/>
                  </a:schemeClr>
                </a:solidFill>
              </a:rPr>
              <a:t>) – программа, рассчитанная на </a:t>
            </a:r>
            <a:r>
              <a:rPr lang="ru-RU" alt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обучение группы обучающихся с ОВЗ </a:t>
            </a:r>
            <a:r>
              <a:rPr lang="ru-RU" altLang="ru-RU" sz="3200" dirty="0" smtClean="0">
                <a:solidFill>
                  <a:schemeClr val="accent3">
                    <a:lumMod val="75000"/>
                  </a:schemeClr>
                </a:solidFill>
              </a:rPr>
              <a:t>(например, с умственной отсталостью различной степени: легкой степени, умеренной и тяжелой степени, сложными дефектами). </a:t>
            </a:r>
          </a:p>
          <a:p>
            <a:pPr algn="just">
              <a:buNone/>
            </a:pPr>
            <a:endParaRPr lang="ru-RU" altLang="ru-RU" sz="32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altLang="ru-RU" sz="3200" dirty="0" smtClean="0">
                <a:solidFill>
                  <a:schemeClr val="accent3">
                    <a:lumMod val="75000"/>
                  </a:schemeClr>
                </a:solidFill>
                <a:latin typeface="Verdana"/>
                <a:ea typeface="Verdana"/>
                <a:cs typeface="Verdana"/>
                <a:sym typeface="Wingdings 2"/>
              </a:rPr>
              <a:t> </a:t>
            </a:r>
            <a:r>
              <a:rPr lang="ru-RU" altLang="ru-RU" sz="3200" dirty="0" smtClean="0">
                <a:solidFill>
                  <a:schemeClr val="accent3">
                    <a:lumMod val="75000"/>
                  </a:schemeClr>
                </a:solidFill>
              </a:rPr>
              <a:t>Адаптированная образовательная программа (</a:t>
            </a:r>
            <a:r>
              <a:rPr lang="ru-RU" alt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АОП</a:t>
            </a:r>
            <a:r>
              <a:rPr lang="ru-RU" altLang="ru-RU" sz="3200" dirty="0" smtClean="0">
                <a:solidFill>
                  <a:schemeClr val="accent3">
                    <a:lumMod val="75000"/>
                  </a:schemeClr>
                </a:solidFill>
              </a:rPr>
              <a:t>) – программа, адаптированная </a:t>
            </a:r>
            <a:r>
              <a:rPr lang="ru-RU" alt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для обучения одного обучающегося</a:t>
            </a:r>
            <a:r>
              <a:rPr lang="ru-RU" altLang="ru-RU" sz="3200" dirty="0" smtClean="0">
                <a:solidFill>
                  <a:schemeClr val="accent3">
                    <a:lumMod val="75000"/>
                  </a:schemeClr>
                </a:solidFill>
              </a:rPr>
              <a:t>. Разрабатывается на базе основной общеобразовательной программы, с учетом АООП и в соответствии с  психофизическими особенностями и особыми образовательными потребностями категории лиц с ОВЗ, к которой относится ребенок.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0000">
              <a:srgbClr val="92D050"/>
            </a:gs>
            <a:gs pos="100000">
              <a:schemeClr val="tx1">
                <a:lumMod val="75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20688"/>
            <a:ext cx="8258204" cy="5616624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altLang="ru-RU" sz="4000" dirty="0" smtClean="0">
                <a:solidFill>
                  <a:srgbClr val="FFFF00"/>
                </a:solidFill>
                <a:latin typeface="Arial Black" pitchFamily="34" charset="0"/>
              </a:rPr>
              <a:t>СИПР</a:t>
            </a:r>
            <a:endParaRPr lang="ru-RU" sz="4000" b="1" dirty="0" smtClean="0">
              <a:solidFill>
                <a:srgbClr val="FFFF0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alt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Специальная индивидуальная программа развития (СИПР) – программа, разработанная на основе АООП с учетом особенностей психофизического развития обучающегося, его индивидуальных возможностей. </a:t>
            </a:r>
          </a:p>
          <a:p>
            <a:pPr algn="ctr">
              <a:buFontTx/>
              <a:buNone/>
            </a:pPr>
            <a:r>
              <a:rPr lang="ru-RU" alt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 соответствии с ФГОС организация разрабатывает СИПР для всех обучающихся с умеренной, тяжелой и глубокой степенью умственной отсталости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0000">
              <a:srgbClr val="92D050"/>
            </a:gs>
            <a:gs pos="100000">
              <a:schemeClr val="tx1">
                <a:lumMod val="75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20688"/>
            <a:ext cx="8258204" cy="5616624"/>
          </a:xfrm>
        </p:spPr>
        <p:txBody>
          <a:bodyPr>
            <a:normAutofit fontScale="92500" lnSpcReduction="10000"/>
          </a:bodyPr>
          <a:lstStyle/>
          <a:p>
            <a:pPr lvl="0" algn="ctr">
              <a:buNone/>
            </a:pPr>
            <a:r>
              <a:rPr lang="ru-RU" altLang="ru-RU" sz="4000" dirty="0" smtClean="0">
                <a:solidFill>
                  <a:srgbClr val="FFFF00"/>
                </a:solidFill>
                <a:latin typeface="Arial Black" pitchFamily="34" charset="0"/>
              </a:rPr>
              <a:t>Порядок разработки СИПР</a:t>
            </a:r>
          </a:p>
          <a:p>
            <a:pPr marL="457200" indent="-457200">
              <a:buFontTx/>
              <a:buNone/>
              <a:defRPr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Проведение школьного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принятие решения о необходимости программы.</a:t>
            </a:r>
          </a:p>
          <a:p>
            <a:pPr marL="457200" indent="-457200">
              <a:buFontTx/>
              <a:buNone/>
              <a:defRPr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Обсуждение актуального уровня развития учащегося, необходимости разработки индивидуального учебного плана, определение содержательной линии. Определение временных границ освоения СИПР (на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FontTx/>
              <a:buNone/>
              <a:defRPr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Оформление программы.</a:t>
            </a:r>
          </a:p>
          <a:p>
            <a:pPr>
              <a:buFontTx/>
              <a:buNone/>
              <a:defRPr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4.Согласование с родителями.</a:t>
            </a:r>
          </a:p>
          <a:p>
            <a:pPr>
              <a:buFontTx/>
              <a:buNone/>
              <a:defRPr/>
            </a:pP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Утверждение директором.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0000">
              <a:srgbClr val="92D050"/>
            </a:gs>
            <a:gs pos="100000">
              <a:schemeClr val="tx1">
                <a:lumMod val="75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20688"/>
            <a:ext cx="8258204" cy="5616624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altLang="ru-RU" sz="3600" dirty="0" smtClean="0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Оформление  СИПР</a:t>
            </a:r>
          </a:p>
          <a:p>
            <a:pPr marL="457200" indent="-457200">
              <a:buNone/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sym typeface="Wingdings 2"/>
              </a:rPr>
              <a:t>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Титульный лист </a:t>
            </a:r>
          </a:p>
          <a:p>
            <a:pPr marL="457200" indent="-457200">
              <a:buNone/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sym typeface="Wingdings 2"/>
              </a:rPr>
              <a:t>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ФИ ученика</a:t>
            </a:r>
          </a:p>
          <a:p>
            <a:pPr marL="457200" indent="-457200">
              <a:buNone/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sym typeface="Wingdings 2"/>
              </a:rPr>
              <a:t>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Учебный год</a:t>
            </a:r>
          </a:p>
          <a:p>
            <a:pPr marL="457200" indent="-457200">
              <a:buNone/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sym typeface="Wingdings 2"/>
              </a:rPr>
              <a:t>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Где рассматривалась программа (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ПМПк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buNone/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sym typeface="Wingdings 2"/>
              </a:rPr>
              <a:t>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Согласование с родителями</a:t>
            </a:r>
          </a:p>
          <a:p>
            <a:pPr marL="457200" indent="-457200">
              <a:buNone/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sym typeface="Wingdings 2"/>
              </a:rPr>
              <a:t>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Утверждается директором школы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0000">
              <a:srgbClr val="92D050"/>
            </a:gs>
            <a:gs pos="100000">
              <a:schemeClr val="tx1">
                <a:lumMod val="75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20688"/>
            <a:ext cx="8258204" cy="5616624"/>
          </a:xfrm>
        </p:spPr>
        <p:txBody>
          <a:bodyPr>
            <a:normAutofit fontScale="55000" lnSpcReduction="20000"/>
          </a:bodyPr>
          <a:lstStyle/>
          <a:p>
            <a:pPr lvl="0" algn="ctr">
              <a:buNone/>
            </a:pPr>
            <a:r>
              <a:rPr lang="ru-RU" altLang="ru-RU" sz="5100" dirty="0" smtClean="0">
                <a:solidFill>
                  <a:srgbClr val="FFFF00"/>
                </a:solidFill>
                <a:latin typeface="Arial Black" pitchFamily="34" charset="0"/>
              </a:rPr>
              <a:t>Структура  СИПР включает: </a:t>
            </a:r>
          </a:p>
          <a:p>
            <a:pPr marL="651510" indent="-514350">
              <a:buFont typeface="+mj-lt"/>
              <a:buAutoNum type="arabicPeriod"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Общие сведения о ребёнке; </a:t>
            </a:r>
          </a:p>
          <a:p>
            <a:pPr marL="651510" indent="-514350">
              <a:buFont typeface="+mj-lt"/>
              <a:buAutoNum type="arabicPeriod"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Характеристику, включающую оценку развития обучающегося на момент составления программы и определяющую приоритетные направления воспитания и обучения ребёнка; </a:t>
            </a:r>
          </a:p>
          <a:p>
            <a:pPr marL="651510" indent="-514350">
              <a:buFont typeface="+mj-lt"/>
              <a:buAutoNum type="arabicPeriod"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Индивидуальный учебный план; </a:t>
            </a:r>
          </a:p>
          <a:p>
            <a:pPr marL="651510" indent="-514350">
              <a:buFont typeface="+mj-lt"/>
              <a:buAutoNum type="arabicPeriod"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Содержание образования в условиях организации и семьи; </a:t>
            </a:r>
          </a:p>
          <a:p>
            <a:pPr marL="651510" indent="-514350">
              <a:buFont typeface="+mj-lt"/>
              <a:buAutoNum type="arabicPeriod"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Условия реализации потребности в уходе и присмотре; </a:t>
            </a:r>
          </a:p>
          <a:p>
            <a:pPr marL="651510" indent="-514350">
              <a:buFont typeface="+mj-lt"/>
              <a:buAutoNum type="arabicPeriod"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Внеурочная деятельность;</a:t>
            </a:r>
          </a:p>
          <a:p>
            <a:pPr marL="651510" indent="-514350">
              <a:buFont typeface="+mj-lt"/>
              <a:buAutoNum type="arabicPeriod"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Перечень специалистов, участвующих в разработке и реализации СИПР; </a:t>
            </a:r>
          </a:p>
          <a:p>
            <a:pPr marL="651510" indent="-514350">
              <a:buFont typeface="+mj-lt"/>
              <a:buAutoNum type="arabicPeriod"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Перечень возможных задач, мероприятий и форм сотрудничества организации и семьи обучающегося;</a:t>
            </a:r>
          </a:p>
          <a:p>
            <a:pPr marL="651510" indent="-514350">
              <a:buFont typeface="+mj-lt"/>
              <a:buAutoNum type="arabicPeriod"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Перечень необходимых технических средств общего и индивидуального назначения, дидактических материалов; </a:t>
            </a:r>
          </a:p>
          <a:p>
            <a:pPr marL="651510" indent="-514350">
              <a:buFont typeface="+mj-lt"/>
              <a:buAutoNum type="arabicPeriod"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Средства мониторинга и оценки динамики обучения.</a:t>
            </a:r>
          </a:p>
          <a:p>
            <a:pPr lvl="0">
              <a:buNone/>
            </a:pPr>
            <a:endParaRPr lang="ru-RU" altLang="ru-RU" sz="360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0000">
              <a:srgbClr val="92D050"/>
            </a:gs>
            <a:gs pos="100000">
              <a:schemeClr val="tx1">
                <a:lumMod val="75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20688"/>
            <a:ext cx="8258204" cy="5616624"/>
          </a:xfrm>
        </p:spPr>
        <p:txBody>
          <a:bodyPr>
            <a:normAutofit fontScale="92500" lnSpcReduction="10000"/>
          </a:bodyPr>
          <a:lstStyle/>
          <a:p>
            <a:pPr lvl="0" algn="ctr">
              <a:buNone/>
            </a:pPr>
            <a:r>
              <a:rPr lang="ru-RU" altLang="ru-RU" sz="3200" dirty="0" smtClean="0">
                <a:solidFill>
                  <a:srgbClr val="FFFF00"/>
                </a:solidFill>
                <a:latin typeface="Arial Black" pitchFamily="34" charset="0"/>
              </a:rPr>
              <a:t>Перечень специалистов, участвующих в разработке и реализации СИПР 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600" dirty="0" smtClean="0">
                <a:solidFill>
                  <a:schemeClr val="accent2">
                    <a:lumMod val="50000"/>
                  </a:schemeClr>
                </a:solidFill>
              </a:rPr>
              <a:t>учитель класса, 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600" dirty="0" smtClean="0">
                <a:solidFill>
                  <a:schemeClr val="accent2">
                    <a:lumMod val="50000"/>
                  </a:schemeClr>
                </a:solidFill>
              </a:rPr>
              <a:t>учитель-дефектолог,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600" dirty="0" smtClean="0">
                <a:solidFill>
                  <a:schemeClr val="accent2">
                    <a:lumMod val="50000"/>
                  </a:schemeClr>
                </a:solidFill>
              </a:rPr>
              <a:t>учитель-логопед, 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600" dirty="0" smtClean="0">
                <a:solidFill>
                  <a:schemeClr val="accent2">
                    <a:lumMod val="50000"/>
                  </a:schemeClr>
                </a:solidFill>
              </a:rPr>
              <a:t>учитель физкультуры, 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600" dirty="0" smtClean="0">
                <a:solidFill>
                  <a:schemeClr val="accent2">
                    <a:lumMod val="50000"/>
                  </a:schemeClr>
                </a:solidFill>
              </a:rPr>
              <a:t>учитель музыки, 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600" dirty="0" smtClean="0">
                <a:solidFill>
                  <a:schemeClr val="accent2">
                    <a:lumMod val="50000"/>
                  </a:schemeClr>
                </a:solidFill>
              </a:rPr>
              <a:t>воспитатель  / </a:t>
            </a:r>
            <a:r>
              <a:rPr lang="ru-RU" altLang="ru-RU" sz="3600" dirty="0" err="1" smtClean="0">
                <a:solidFill>
                  <a:schemeClr val="accent2">
                    <a:lumMod val="50000"/>
                  </a:schemeClr>
                </a:solidFill>
              </a:rPr>
              <a:t>тьюторы</a:t>
            </a:r>
            <a:r>
              <a:rPr lang="ru-RU" altLang="ru-RU" sz="36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3600" dirty="0" smtClean="0">
                <a:solidFill>
                  <a:schemeClr val="accent2">
                    <a:lumMod val="50000"/>
                  </a:schemeClr>
                </a:solidFill>
              </a:rPr>
              <a:t>педагог-психолог </a:t>
            </a:r>
          </a:p>
          <a:p>
            <a:pPr lvl="0">
              <a:buNone/>
            </a:pPr>
            <a:endParaRPr lang="ru-RU" altLang="ru-RU" sz="360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60000">
              <a:srgbClr val="92D050"/>
            </a:gs>
            <a:gs pos="100000">
              <a:schemeClr val="tx1">
                <a:lumMod val="75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20688"/>
            <a:ext cx="8258204" cy="5616624"/>
          </a:xfrm>
        </p:spPr>
        <p:txBody>
          <a:bodyPr>
            <a:normAutofit fontScale="62500" lnSpcReduction="20000"/>
          </a:bodyPr>
          <a:lstStyle/>
          <a:p>
            <a:pPr lvl="0" algn="ctr">
              <a:buNone/>
            </a:pPr>
            <a:r>
              <a:rPr lang="ru-RU" sz="51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Программы, которые можно использовать при создании АОП:</a:t>
            </a:r>
          </a:p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 обучения и воспитания детей с особыми образовательными возможностями были разработаны Т.А. Власовой, Е.А.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Екжановой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В.И.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Лубовским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НА. Никашиной, Е.А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Стребелевой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Т.Е.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Цикото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Т.В.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Фуряевой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др. Формирование социально-бытовых и коммуникативных навыков рассмотрено в работах М.Ю.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Ведениной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О.В.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Вольской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Л.Н. Кошелева, А.Р.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Маллером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О.Н. Окуневой, С.И.Фомичева и др.</a:t>
            </a:r>
          </a:p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проблеме воспитания детей с особыми образовательными возможностями обращались Э.А.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Абгарян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Л.И.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Божович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Л.В. Василенко, М.А. Егорова, А.В.Кротова, Л.Ф. Сербина, В.Ф. Стан, И.В.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Цукерман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Сущность социальной адаптации и интеграции исследовали И.А. Арнольдов, М.А. Беляева,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Л.П.Буева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А. Н. Гамаюнова, Т.Т. Киселева, М.Н. Коган, А.В. Кошелева, В.В.Линьков, Т.С. Серганова, Г.Г. </a:t>
            </a:r>
            <a:r>
              <a:rPr lang="ru-RU" sz="3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Силласте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Е.М. Старобина.</a:t>
            </a:r>
          </a:p>
          <a:p>
            <a:pPr lvl="0" algn="ctr">
              <a:buNone/>
            </a:pPr>
            <a:endParaRPr lang="ru-RU" altLang="ru-RU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2"/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568952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5300" u="sng" dirty="0" smtClean="0">
                <a:solidFill>
                  <a:schemeClr val="accent2"/>
                </a:solidFill>
                <a:latin typeface="Arial Black" pitchFamily="34" charset="0"/>
              </a:rPr>
              <a:t>К детям с </a:t>
            </a:r>
            <a:r>
              <a:rPr lang="ru-RU" sz="5300" u="sng" dirty="0" err="1" smtClean="0">
                <a:solidFill>
                  <a:schemeClr val="accent2"/>
                </a:solidFill>
                <a:latin typeface="Arial Black" pitchFamily="34" charset="0"/>
              </a:rPr>
              <a:t>овз</a:t>
            </a:r>
            <a:r>
              <a:rPr lang="ru-RU" sz="5300" u="sng" dirty="0" smtClean="0">
                <a:solidFill>
                  <a:schemeClr val="accent2"/>
                </a:solidFill>
                <a:latin typeface="Arial Black" pitchFamily="34" charset="0"/>
              </a:rPr>
              <a:t> относятся:</a:t>
            </a:r>
            <a:r>
              <a:rPr lang="ru-RU" sz="5300" b="1" dirty="0" smtClean="0"/>
              <a:t/>
            </a:r>
            <a:br>
              <a:rPr lang="ru-RU" sz="53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5300" dirty="0">
              <a:ln w="6350">
                <a:solidFill>
                  <a:schemeClr val="bg1"/>
                </a:solidFill>
              </a:ln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043890" cy="4536504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sz="5500" dirty="0" smtClean="0">
                <a:solidFill>
                  <a:srgbClr val="FFFF00"/>
                </a:solidFill>
              </a:rPr>
              <a:t>С нарушением слуха - Не слышащие или глухие и слабослышащие дети, позднооглохшие; их может выявить педагог.</a:t>
            </a:r>
          </a:p>
          <a:p>
            <a:pPr lvl="0"/>
            <a:r>
              <a:rPr lang="ru-RU" sz="5500" dirty="0" smtClean="0">
                <a:solidFill>
                  <a:srgbClr val="FFFF00"/>
                </a:solidFill>
              </a:rPr>
              <a:t>С нарушениями зрения - незрячие, слабовидящие, а также дети с косоглазием. Также может выявить педагог.</a:t>
            </a:r>
          </a:p>
          <a:p>
            <a:pPr lvl="0"/>
            <a:r>
              <a:rPr lang="ru-RU" sz="5500" dirty="0" smtClean="0">
                <a:solidFill>
                  <a:srgbClr val="FFFF00"/>
                </a:solidFill>
              </a:rPr>
              <a:t>Дети с тяжелым нарушением речи: к ним относится заикание, афазия – т. е. происходит распад речи (например, ребенок начал говорить, а через два года перестал); алалия или дети «молчуны». Таких детей выявляет логопед.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фото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5350153"/>
            <a:ext cx="2123728" cy="1507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7472386" cy="16111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14356"/>
            <a:ext cx="8401080" cy="57404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algn="ctr">
              <a:buNone/>
            </a:pPr>
            <a:endParaRPr lang="ru-RU" sz="44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9698" name="Picture 2" descr="D:\ДО Братский район\ФГОС ОВЗ\Картинки с овз\фото 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04" y="2428868"/>
            <a:ext cx="4095784" cy="4095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2"/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568952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5300" u="sng" dirty="0" smtClean="0">
                <a:solidFill>
                  <a:schemeClr val="accent2"/>
                </a:solidFill>
                <a:latin typeface="Arial Black" pitchFamily="34" charset="0"/>
              </a:rPr>
              <a:t>К детям с </a:t>
            </a:r>
            <a:r>
              <a:rPr lang="ru-RU" sz="5300" u="sng" dirty="0" err="1" smtClean="0">
                <a:solidFill>
                  <a:schemeClr val="accent2"/>
                </a:solidFill>
                <a:latin typeface="Arial Black" pitchFamily="34" charset="0"/>
              </a:rPr>
              <a:t>овз</a:t>
            </a:r>
            <a:r>
              <a:rPr lang="ru-RU" sz="5300" u="sng" dirty="0" smtClean="0">
                <a:solidFill>
                  <a:schemeClr val="accent2"/>
                </a:solidFill>
                <a:latin typeface="Arial Black" pitchFamily="34" charset="0"/>
              </a:rPr>
              <a:t> относятся:</a:t>
            </a:r>
            <a:r>
              <a:rPr lang="ru-RU" sz="5300" b="1" dirty="0" smtClean="0"/>
              <a:t/>
            </a:r>
            <a:br>
              <a:rPr lang="ru-RU" sz="53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5300" dirty="0">
              <a:ln w="6350">
                <a:solidFill>
                  <a:schemeClr val="bg1"/>
                </a:solidFill>
              </a:ln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043890" cy="4536504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8800" dirty="0" smtClean="0">
                <a:solidFill>
                  <a:srgbClr val="FFFF00"/>
                </a:solidFill>
              </a:rPr>
              <a:t>Дети с нарушением опорно-двигательного аппарата (например, ДЦП, но это не обязательно могут быть дети-инвалиды).</a:t>
            </a:r>
          </a:p>
          <a:p>
            <a:pPr lvl="0"/>
            <a:r>
              <a:rPr lang="ru-RU" sz="8800" dirty="0" smtClean="0">
                <a:solidFill>
                  <a:srgbClr val="FFFF00"/>
                </a:solidFill>
              </a:rPr>
              <a:t>Дети с задержкой психического развития (ЗПР) – на основе наблюдений педагог может выявить такого ребенка, если он не справляется с программой, а со стороны медиков идет полный контроль за ребенком с рождения. Диагноз ставит невропатолог.</a:t>
            </a:r>
          </a:p>
          <a:p>
            <a:pPr lvl="0"/>
            <a:r>
              <a:rPr lang="ru-RU" sz="8800" dirty="0" smtClean="0">
                <a:solidFill>
                  <a:srgbClr val="FFFF00"/>
                </a:solidFill>
              </a:rPr>
              <a:t>Дети с нарушениями интеллекта – Умственно отсталые дети, выявляет их невролог, психиатр.</a:t>
            </a:r>
          </a:p>
          <a:p>
            <a:pPr lvl="0"/>
            <a:r>
              <a:rPr lang="ru-RU" sz="8800" dirty="0" smtClean="0">
                <a:solidFill>
                  <a:srgbClr val="FFFF00"/>
                </a:solidFill>
              </a:rPr>
              <a:t>Дети с нарушением эмоционально-волевой сферы. Таких детей выявляет психолог и невропатолог.</a:t>
            </a:r>
          </a:p>
          <a:p>
            <a:pPr lvl="0"/>
            <a:r>
              <a:rPr lang="ru-RU" sz="8800" dirty="0" smtClean="0">
                <a:solidFill>
                  <a:srgbClr val="FFFF00"/>
                </a:solidFill>
              </a:rPr>
              <a:t>Дети с множественными нарушениями (сочетание 2-х или 3-х нарушений).</a:t>
            </a:r>
          </a:p>
          <a:p>
            <a:pPr lvl="0">
              <a:buNone/>
            </a:pPr>
            <a:endParaRPr lang="ru-RU" sz="5500" dirty="0" smtClean="0">
              <a:solidFill>
                <a:srgbClr val="FFFF00"/>
              </a:solidFill>
            </a:endParaRP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2"/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568952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800" u="sng" dirty="0" smtClean="0">
                <a:solidFill>
                  <a:schemeClr val="accent2"/>
                </a:solidFill>
                <a:effectLst/>
                <a:latin typeface="Arial Black" pitchFamily="34" charset="0"/>
              </a:rPr>
              <a:t>К детям с </a:t>
            </a:r>
            <a:r>
              <a:rPr lang="ru-RU" sz="4800" u="sng" dirty="0" err="1" smtClean="0">
                <a:solidFill>
                  <a:schemeClr val="accent2"/>
                </a:solidFill>
                <a:effectLst/>
                <a:latin typeface="Arial Black" pitchFamily="34" charset="0"/>
              </a:rPr>
              <a:t>овз</a:t>
            </a:r>
            <a:r>
              <a:rPr lang="ru-RU" sz="4800" u="sng" dirty="0" smtClean="0">
                <a:solidFill>
                  <a:schemeClr val="accent2"/>
                </a:solidFill>
                <a:effectLst/>
                <a:latin typeface="Arial Black" pitchFamily="34" charset="0"/>
              </a:rPr>
              <a:t> не относятся:</a:t>
            </a:r>
            <a:r>
              <a:rPr lang="ru-RU" sz="5300" b="1" dirty="0" smtClean="0">
                <a:effectLst/>
                <a:latin typeface="Arial Black" pitchFamily="34" charset="0"/>
              </a:rPr>
              <a:t/>
            </a:r>
            <a:br>
              <a:rPr lang="ru-RU" sz="5300" b="1" dirty="0" smtClean="0">
                <a:effectLst/>
                <a:latin typeface="Arial Black" pitchFamily="34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5300" dirty="0">
              <a:ln w="6350">
                <a:solidFill>
                  <a:schemeClr val="bg1"/>
                </a:solidFill>
              </a:ln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043890" cy="453650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дети, 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которые плохо усваивают программу и не имеют отклонений в здоровье.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Это может быть причиной того, что ребенок часто болеет, находится на домашнем режиме, либо педагогически запущен.</a:t>
            </a:r>
          </a:p>
          <a:p>
            <a:pPr lvl="0">
              <a:buNone/>
            </a:pPr>
            <a:endParaRPr lang="ru-RU" sz="5500" dirty="0" smtClean="0">
              <a:solidFill>
                <a:srgbClr val="FFFF00"/>
              </a:solidFill>
            </a:endParaRP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фото 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4797152"/>
            <a:ext cx="3400824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4000">
              <a:srgbClr val="FFFF00">
                <a:alpha val="54000"/>
              </a:srgbClr>
            </a:gs>
            <a:gs pos="60000">
              <a:schemeClr val="tx1">
                <a:lumMod val="95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360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Существуют следующие причины появления детей с ОВЗ: </a:t>
            </a: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360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/>
              <a:t/>
            </a:r>
            <a:br>
              <a:rPr lang="ru-RU" sz="2400" b="1" smtClean="0"/>
            </a:b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00808"/>
            <a:ext cx="8186766" cy="47540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Эндогенные (или внутренние) причины делятся на три группы: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• </a:t>
            </a:r>
            <a:r>
              <a:rPr lang="ru-RU" dirty="0" err="1" smtClean="0">
                <a:solidFill>
                  <a:srgbClr val="002060"/>
                </a:solidFill>
              </a:rPr>
              <a:t>Пренатальные</a:t>
            </a:r>
            <a:r>
              <a:rPr lang="ru-RU" dirty="0" smtClean="0">
                <a:solidFill>
                  <a:srgbClr val="002060"/>
                </a:solidFill>
              </a:rPr>
              <a:t> (до рождения ребенка): это может быть болезнь матери, нервные срывы, травмы, наследственность.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• </a:t>
            </a:r>
            <a:r>
              <a:rPr lang="ru-RU" dirty="0" err="1" smtClean="0">
                <a:solidFill>
                  <a:srgbClr val="002060"/>
                </a:solidFill>
              </a:rPr>
              <a:t>Натальные</a:t>
            </a:r>
            <a:r>
              <a:rPr lang="ru-RU" dirty="0" smtClean="0">
                <a:solidFill>
                  <a:srgbClr val="002060"/>
                </a:solidFill>
              </a:rPr>
              <a:t> (момент родов): это могут быть тяжелые роды, слишком быстрые роды, вмешательство медиков.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• Постнатальные (после рождения): например, ребенок стукнулся, упал, получил неправильное медицинское решение.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2. Экзогенные (или внешние) причины: причины социально биологического характера – это экология, </a:t>
            </a:r>
            <a:r>
              <a:rPr lang="ru-RU" dirty="0" err="1" smtClean="0">
                <a:solidFill>
                  <a:srgbClr val="002060"/>
                </a:solidFill>
              </a:rPr>
              <a:t>табакокурение</a:t>
            </a:r>
            <a:r>
              <a:rPr lang="ru-RU" dirty="0" smtClean="0">
                <a:solidFill>
                  <a:srgbClr val="002060"/>
                </a:solidFill>
              </a:rPr>
              <a:t>, наркомания, алкоголизм, </a:t>
            </a:r>
            <a:r>
              <a:rPr lang="ru-RU" dirty="0" err="1" smtClean="0">
                <a:solidFill>
                  <a:srgbClr val="002060"/>
                </a:solidFill>
              </a:rPr>
              <a:t>вич-инфекция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4000">
              <a:srgbClr val="FFFF00">
                <a:alpha val="54000"/>
              </a:srgbClr>
            </a:gs>
            <a:gs pos="60000">
              <a:schemeClr val="tx1">
                <a:lumMod val="95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Психолого-педагогическая характеристика детей с ОВЗ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00808"/>
            <a:ext cx="8186766" cy="47540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У детей наблюдается низкий уровень развития восприятия. Это проявляется в необходимости более длительного времени для приема и переработки сенсорной информации, недостаточно знаний этих детей об окружающем мире, затруднение при узнавании контурных, схематичных изображений предметов.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Недостаточно сформированы пространственные представления, дети с ОВЗ часто не могут осуществлять полноценный анализ формы, установить симметричность, тождественность частей конструируемых фигур, расположить конструкцию на плоскости, соединить ее в единое целое.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4000">
              <a:srgbClr val="FFFF00">
                <a:alpha val="54000"/>
              </a:srgbClr>
            </a:gs>
            <a:gs pos="60000">
              <a:schemeClr val="tx1">
                <a:lumMod val="95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Психолого-педагогическая характеристика детей с ОВЗ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00808"/>
            <a:ext cx="8186766" cy="4754000"/>
          </a:xfrm>
        </p:spPr>
        <p:txBody>
          <a:bodyPr>
            <a:normAutofit fontScale="70000" lnSpcReduction="20000"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Внимание неустойчивое, рассеянное, дети с трудом переключаются с одной деятельности на другую. Недостатки организации внимания обуславливаются слабым развитием интеллектуальной активности детей, несовершенством навыков и умений самоконтроля, недостаточным развитием чувства ответственности и интереса к учению.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Память – заметное преобладание наглядной памяти над словесной.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Снижена познавательная активность.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Мышление – выраженное отставание в развитии наглядно-действенного и наглядно-образного мышления.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4000">
              <a:srgbClr val="FFFF00">
                <a:alpha val="54000"/>
              </a:srgbClr>
            </a:gs>
            <a:gs pos="60000">
              <a:schemeClr val="tx1">
                <a:lumMod val="95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Психолого-педагогическая характеристика детей с ОВЗ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00808"/>
            <a:ext cx="8186766" cy="4754000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Снижена потребность в общении как со сверстниками, так и со взрослыми.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Игровая деятельность не сформирована. Сюжеты игры обычны, способы общения и сами игровые роли бедны.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Речь – все компоненты языковой системы не сформированы.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 Наблюдается низкая работоспособность в результате повышенной истощаемости.</a:t>
            </a:r>
            <a:endParaRPr lang="ru-RU" sz="2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ото 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4851920"/>
            <a:ext cx="2267744" cy="2006081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408</TotalTime>
  <Words>1092</Words>
  <Application>Microsoft Office PowerPoint</Application>
  <PresentationFormat>Экран (4:3)</PresentationFormat>
  <Paragraphs>127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Яркая</vt:lpstr>
      <vt:lpstr>      ОРГАНИЗАЦИЯ РАБОТЫ С ДЕТЬМИ  С ОВЗ</vt:lpstr>
      <vt:lpstr>    ЧТО ОЗНАЧАЕТ АББРЕВИАТУРА ОВЗ?    </vt:lpstr>
      <vt:lpstr>  К детям с овз относятся:  </vt:lpstr>
      <vt:lpstr>  К детям с овз относятся:  </vt:lpstr>
      <vt:lpstr>  К детям с овз не относятся:  </vt:lpstr>
      <vt:lpstr>       Существуют следующие причины появления детей с ОВЗ:        </vt:lpstr>
      <vt:lpstr>      Психолого-педагогическая характеристика детей с ОВЗ       </vt:lpstr>
      <vt:lpstr>      Психолого-педагогическая характеристика детей с ОВЗ       </vt:lpstr>
      <vt:lpstr>      Психолого-педагогическая характеристика детей с ОВЗ       </vt:lpstr>
      <vt:lpstr>       Направления работы с особыми детьми: 1. Диагностическое направление        </vt:lpstr>
      <vt:lpstr>       Направления работы с особыми детьми: 1. Диагностическое направление        </vt:lpstr>
      <vt:lpstr>       Направления работы с особыми детьми: 2. Коррекционно-развивающее направление        </vt:lpstr>
      <vt:lpstr>           Общие принципы и правила коррекционной работы:  1. Индивидуальный подход к каждому ученику.  2. Предотвращение наступления утомления.  3. Использование методов, активизирующих познавательную деятельность учащихся, развивающих их устную и письменную речь и формирующих необходимые учебные навыки.  4. Проявление педагогического такта. </vt:lpstr>
      <vt:lpstr>        Активные методы и приёмы обучения:  1. Использование сигнальных карточек при выполнении заданий.  2. Использование вставок на доску (буквы, слова) при выполнении задания, разгадывания кроссворда и т. д.  3. Узелки на память.  4. Восприятие материала на определённом этапе занятия с закрытыми глазами.  5. Использование презентации и фрагментов презентации по ходу занятия. 6. Использование картинного материала для смены вида деятельности в ходе занятия, развития зрительного восприятия, внимания и памяти, активизации словарного запаса, развития связной речи. 7. Активные методы рефлексии. </vt:lpstr>
      <vt:lpstr>            Направления работы с особыми детьми:  3. Консультационно-просветительское направление           </vt:lpstr>
      <vt:lpstr>   Роль семьи в  Процессе обучения  «особого» ребёнка </vt:lpstr>
      <vt:lpstr>           Родители детей с ОВЗ сталкиваются с рядом проблем:   изолированность родителей  от родительской общественности,  отсутствие  контакта ребенка со сверстниками;  страх,  опасение того, что отношения ребенка со сверстниками не сложатся;  отсутствие объективной картины учебного процесса в школе;  нахождение родителей «наедине» с проблемами своего ребёнка. </vt:lpstr>
      <vt:lpstr> Основные  принципы организации работы учителя с родителями детей с ОВЗ:  </vt:lpstr>
      <vt:lpstr>  Основные направления сотрудничества  педагогов  с родителями следующие:   </vt:lpstr>
      <vt:lpstr>     Основными формами взаимодействия  с родителями детей с ОВЗ  является индивидуальная, групповая и коллективная  работа . </vt:lpstr>
      <vt:lpstr>   Роль родителей при выборе программы обучения   </vt:lpstr>
      <vt:lpstr>      </vt:lpstr>
      <vt:lpstr>      </vt:lpstr>
      <vt:lpstr>      </vt:lpstr>
      <vt:lpstr>      </vt:lpstr>
      <vt:lpstr>      </vt:lpstr>
      <vt:lpstr>      </vt:lpstr>
      <vt:lpstr>      </vt:lpstr>
      <vt:lpstr>      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С ДЕТЬМИ С ОВЗ</dc:title>
  <dc:creator>Admin</dc:creator>
  <cp:lastModifiedBy>USER</cp:lastModifiedBy>
  <cp:revision>37</cp:revision>
  <dcterms:created xsi:type="dcterms:W3CDTF">2016-09-22T13:09:35Z</dcterms:created>
  <dcterms:modified xsi:type="dcterms:W3CDTF">2026-05-25T16:18:36Z</dcterms:modified>
</cp:coreProperties>
</file>