
<file path=[Content_Types].xml><?xml version="1.0" encoding="utf-8"?>
<Types xmlns="http://schemas.openxmlformats.org/package/2006/content-types"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558" y="-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433332F-12D5-47EB-8000-36B8B82CB63C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1751040" y="1300680"/>
            <a:ext cx="8689680" cy="250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lang="ru-RU" sz="2000" b="0" strike="noStrike" cap="all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lang="ru-RU" sz="2000" b="0" strike="noStrike" cap="all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C006F2A-BF42-4647-9F98-AE6B68D3BEB8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1751040" y="1300680"/>
            <a:ext cx="8689680" cy="250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lang="ru-RU" sz="2000" b="0" strike="noStrike" cap="all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lang="ru-RU" sz="2000" b="0" strike="noStrike" cap="all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lang="ru-RU" sz="2000" b="0" strike="noStrike" cap="all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lang="ru-RU" sz="2000" b="0" strike="noStrike" cap="all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D00D4ED-FC1E-4AC3-A945-51CF4D24049F}" type="slidenum">
              <a:rPr/>
              <a:pPr/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1751040" y="1300680"/>
            <a:ext cx="8689680" cy="250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lang="ru-RU" sz="2000" b="0" strike="noStrike" cap="all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lang="ru-RU" sz="2000" b="0" strike="noStrike" cap="all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lang="ru-RU" sz="2000" b="0" strike="noStrike" cap="all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lang="ru-RU" sz="2000" b="0" strike="noStrike" cap="all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lang="ru-RU" sz="2000" b="0" strike="noStrike" cap="all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lang="ru-RU" sz="2000" b="0" strike="noStrike" cap="all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DD91B63-D4E0-4D2F-9B4B-E58F6ED99360}" type="slidenum">
              <a:rPr/>
              <a:pPr/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DE914B8D-937F-4C2C-B9E5-FF42FC665DC5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751040" y="1300680"/>
            <a:ext cx="8689680" cy="250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14F5E93D-A886-4975-BCE0-5968E5C0E1F1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1751040" y="1300680"/>
            <a:ext cx="8689680" cy="250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lang="ru-RU" sz="2000" b="0" strike="noStrike" cap="all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42C41821-1A53-4497-8B90-4EBBF64544A4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1751040" y="1300680"/>
            <a:ext cx="8689680" cy="250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lang="ru-RU" sz="2000" b="0" strike="noStrike" cap="all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lang="ru-RU" sz="2000" b="0" strike="noStrike" cap="all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7CC0465C-36CE-4804-A458-A3D9BA1AEB24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1751040" y="1300680"/>
            <a:ext cx="8689680" cy="250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1E04DCD0-6AD8-4487-B0C5-18EBEC203433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1751040" y="1300680"/>
            <a:ext cx="8689680" cy="1163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767A10B0-83EF-47D3-9562-B6A7FFD1202A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751040" y="1300680"/>
            <a:ext cx="8689680" cy="250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lang="ru-RU" sz="2000" b="0" strike="noStrike" cap="all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lang="ru-RU" sz="2000" b="0" strike="noStrike" cap="all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lang="ru-RU" sz="2000" b="0" strike="noStrike" cap="all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DEEEDA45-362E-4586-84DE-E5CA25A9DFE5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751040" y="1300680"/>
            <a:ext cx="8689680" cy="250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AF8A2971-66CA-4008-9273-475B71063A29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1751040" y="1300680"/>
            <a:ext cx="8689680" cy="250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lang="ru-RU" sz="2000" b="0" strike="noStrike" cap="all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lang="ru-RU" sz="2000" b="0" strike="noStrike" cap="all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lang="ru-RU" sz="2000" b="0" strike="noStrike" cap="all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5906B8F6-3983-4A12-989E-1D5FB4D6711E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751040" y="1300680"/>
            <a:ext cx="8689680" cy="250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lang="ru-RU" sz="2000" b="0" strike="noStrike" cap="all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lang="ru-RU" sz="2000" b="0" strike="noStrike" cap="all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lang="ru-RU" sz="2000" b="0" strike="noStrike" cap="all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F638C2D0-C0AD-469D-954E-7712BE0BA72A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1751040" y="1300680"/>
            <a:ext cx="8689680" cy="250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lang="ru-RU" sz="2000" b="0" strike="noStrike" cap="all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lang="ru-RU" sz="2000" b="0" strike="noStrike" cap="all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EB78D586-07C1-42FA-8D22-240F09AD1B3D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1751040" y="1300680"/>
            <a:ext cx="8689680" cy="250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lang="ru-RU" sz="2000" b="0" strike="noStrike" cap="all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lang="ru-RU" sz="2000" b="0" strike="noStrike" cap="all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lang="ru-RU" sz="2000" b="0" strike="noStrike" cap="all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lang="ru-RU" sz="2000" b="0" strike="noStrike" cap="all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55719BA4-3F84-422D-9EFA-C86C8E21E7CD}" type="slidenum">
              <a:rPr/>
              <a:pPr/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1751040" y="1300680"/>
            <a:ext cx="8689680" cy="250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lang="ru-RU" sz="2000" b="0" strike="noStrike" cap="all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lang="ru-RU" sz="2000" b="0" strike="noStrike" cap="all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lang="ru-RU" sz="2000" b="0" strike="noStrike" cap="all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lang="ru-RU" sz="2000" b="0" strike="noStrike" cap="all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lang="ru-RU" sz="2000" b="0" strike="noStrike" cap="all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8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lang="ru-RU" sz="2000" b="0" strike="noStrike" cap="all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5D4151FE-6D51-41A8-8FD0-E4A4491329D7}" type="slidenum">
              <a:rPr/>
              <a:pPr/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751040" y="1300680"/>
            <a:ext cx="8689680" cy="250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lang="ru-RU" sz="2000" b="0" strike="noStrike" cap="all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05D2F8F-E85A-4EC8-9F55-C992F16E5A7F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751040" y="1300680"/>
            <a:ext cx="8689680" cy="250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lang="ru-RU" sz="2000" b="0" strike="noStrike" cap="all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lang="ru-RU" sz="2000" b="0" strike="noStrike" cap="all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AB1C31D-7FFE-492D-B8F7-4BFC8B8E5669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751040" y="1300680"/>
            <a:ext cx="8689680" cy="250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6C8FE4E-4D27-4DD2-BE0B-9B5D0625FA1B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1751040" y="1300680"/>
            <a:ext cx="8689680" cy="1163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D7E78EF-CF67-46E7-8C9D-EBC1A2DF7AC6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1751040" y="1300680"/>
            <a:ext cx="8689680" cy="250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lang="ru-RU" sz="2000" b="0" strike="noStrike" cap="all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lang="ru-RU" sz="2000" b="0" strike="noStrike" cap="all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lang="ru-RU" sz="2000" b="0" strike="noStrike" cap="all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8E2F848-4CC1-4531-8DBE-229F48DCE0B6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1751040" y="1300680"/>
            <a:ext cx="8689680" cy="250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lang="ru-RU" sz="2000" b="0" strike="noStrike" cap="all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lang="ru-RU" sz="2000" b="0" strike="noStrike" cap="all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lang="ru-RU" sz="2000" b="0" strike="noStrike" cap="all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17C6347-5D41-4B4A-8BDA-33C80819053E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1751040" y="1300680"/>
            <a:ext cx="8689680" cy="250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lang="ru-RU" sz="2000" b="0" strike="noStrike" cap="all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lang="ru-RU" sz="2000" b="0" strike="noStrike" cap="all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lang="ru-RU" sz="2000" b="0" strike="noStrike" cap="all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621F042-ADA5-4C58-813F-32F66D4BA66F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9C8EE"/>
            </a:gs>
            <a:gs pos="100000">
              <a:srgbClr val="88AED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/>
          <p:nvPr/>
        </p:nvPicPr>
        <p:blipFill>
          <a:blip r:embed="rId14">
            <a:alphaModFix amt="80000"/>
          </a:blip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pic>
        <p:nvPicPr>
          <p:cNvPr id="8" name="Picture 6" descr="Droplets-HD-Title-R1d.png"/>
          <p:cNvPicPr/>
          <p:nvPr/>
        </p:nvPicPr>
        <p:blipFill>
          <a:blip r:embed="rId15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751040" y="1300680"/>
            <a:ext cx="8689680" cy="2508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ru-RU" sz="4800" b="0" strike="noStrike" cap="all" spc="-1">
                <a:solidFill>
                  <a:srgbClr val="000000"/>
                </a:solidFill>
                <a:latin typeface="Tw Cen MT"/>
              </a:rPr>
              <a:t>Образец заголовка</a:t>
            </a:r>
            <a:endParaRPr lang="ru-RU" sz="4800" b="0" strike="noStrike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>
          <a:xfrm>
            <a:off x="7678800" y="58831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ru-RU" sz="1000" b="0" strike="noStrike" spc="-1">
                <a:solidFill>
                  <a:srgbClr val="000000"/>
                </a:solidFill>
                <a:latin typeface="Tw Cen MT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ru-RU" sz="1000" b="0" strike="noStrike" spc="-1">
                <a:solidFill>
                  <a:srgbClr val="000000"/>
                </a:solidFill>
                <a:latin typeface="Tw Cen MT"/>
              </a:rPr>
              <a:t>&lt;дата/время&gt;</a:t>
            </a:r>
            <a:endParaRPr lang="ru-RU" sz="1000" b="0" strike="noStrike" spc="-1"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>
          <a:xfrm>
            <a:off x="913680" y="5883120"/>
            <a:ext cx="667260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lang="ru-RU" sz="1400" b="0" strike="noStrike" spc="-1"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>
          <a:xfrm>
            <a:off x="10514160" y="5883120"/>
            <a:ext cx="7639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ru-RU" sz="1000" b="0" strike="noStrike" spc="-1">
                <a:solidFill>
                  <a:srgbClr val="000000"/>
                </a:solidFill>
                <a:latin typeface="Tw Cen MT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5F880C6-C9C2-4B31-8588-6EF4289E77E4}" type="slidenum">
              <a:rPr lang="ru-RU" sz="1000" b="0" strike="noStrike" spc="-1">
                <a:solidFill>
                  <a:srgbClr val="000000"/>
                </a:solidFill>
                <a:latin typeface="Tw Cen MT"/>
              </a:rPr>
              <a:pPr indent="0" algn="r">
                <a:lnSpc>
                  <a:spcPct val="100000"/>
                </a:lnSpc>
                <a:buNone/>
              </a:pPr>
              <a:t>‹#›</a:t>
            </a:fld>
            <a:endParaRPr lang="ru-RU" sz="1000" b="0" strike="noStrike" spc="-1">
              <a:latin typeface="Times New Roman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12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cap="all" spc="-1">
                <a:solidFill>
                  <a:srgbClr val="000000"/>
                </a:solidFill>
                <a:latin typeface="Tw Cen MT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12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600" b="0" strike="noStrike" cap="all" spc="-1">
                <a:solidFill>
                  <a:srgbClr val="000000"/>
                </a:solidFill>
                <a:latin typeface="Tw Cen MT"/>
              </a:rPr>
              <a:t>Второй уровень структуры</a:t>
            </a:r>
          </a:p>
          <a:p>
            <a:pPr marL="1296000" lvl="2" indent="-288000">
              <a:lnSpc>
                <a:spcPct val="12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400" b="0" strike="noStrike" cap="all" spc="-1">
                <a:solidFill>
                  <a:srgbClr val="000000"/>
                </a:solidFill>
                <a:latin typeface="Tw Cen MT"/>
              </a:rPr>
              <a:t>Третий уровень структуры</a:t>
            </a:r>
          </a:p>
          <a:p>
            <a:pPr marL="1728000" lvl="3" indent="-216000">
              <a:lnSpc>
                <a:spcPct val="12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400" b="0" strike="noStrike" cap="all" spc="-1">
                <a:solidFill>
                  <a:srgbClr val="000000"/>
                </a:solidFill>
                <a:latin typeface="Tw Cen MT"/>
              </a:rPr>
              <a:t>Четвёртый уровень структуры</a:t>
            </a:r>
          </a:p>
          <a:p>
            <a:pPr marL="2160000" lvl="4" indent="-216000">
              <a:lnSpc>
                <a:spcPct val="12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cap="all" spc="-1">
                <a:solidFill>
                  <a:srgbClr val="000000"/>
                </a:solidFill>
                <a:latin typeface="Tw Cen MT"/>
              </a:rPr>
              <a:t>Пятый уровень структуры</a:t>
            </a:r>
          </a:p>
          <a:p>
            <a:pPr marL="2592000" lvl="5" indent="-216000">
              <a:lnSpc>
                <a:spcPct val="12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cap="all" spc="-1">
                <a:solidFill>
                  <a:srgbClr val="000000"/>
                </a:solidFill>
                <a:latin typeface="Tw Cen MT"/>
              </a:rPr>
              <a:t>Шестой уровень структуры</a:t>
            </a:r>
          </a:p>
          <a:p>
            <a:pPr marL="3024000" lvl="6" indent="-216000">
              <a:lnSpc>
                <a:spcPct val="12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cap="all" spc="-1">
                <a:solidFill>
                  <a:srgbClr val="000000"/>
                </a:solidFill>
                <a:latin typeface="Tw Cen MT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9C8EE"/>
            </a:gs>
            <a:gs pos="100000">
              <a:srgbClr val="88AED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\\DROBO-FS\QuickDrops\JB\PPTX NG\Droplets\LightingOverlay.png"/>
          <p:cNvPicPr/>
          <p:nvPr/>
        </p:nvPicPr>
        <p:blipFill>
          <a:blip r:embed="rId14">
            <a:alphaModFix amt="80000"/>
          </a:blip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pic>
        <p:nvPicPr>
          <p:cNvPr id="44" name="Picture 7" descr="Droplets-HD-Content-R1d.png"/>
          <p:cNvPicPr/>
          <p:nvPr/>
        </p:nvPicPr>
        <p:blipFill>
          <a:blip r:embed="rId15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913680" y="618480"/>
            <a:ext cx="10364040" cy="15958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ru-RU" sz="3600" b="0" strike="noStrike" cap="all" spc="-1">
                <a:solidFill>
                  <a:srgbClr val="000000"/>
                </a:solidFill>
                <a:latin typeface="Tw Cen MT"/>
              </a:rPr>
              <a:t>Образец заголовка</a:t>
            </a:r>
            <a:endParaRPr lang="ru-RU" sz="3600" b="0" strike="noStrike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dt" idx="4"/>
          </p:nvPr>
        </p:nvSpPr>
        <p:spPr>
          <a:xfrm>
            <a:off x="7678800" y="58831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ru-RU" sz="1000" b="0" strike="noStrike" spc="-1">
                <a:solidFill>
                  <a:srgbClr val="000000"/>
                </a:solidFill>
                <a:latin typeface="Tw Cen MT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ru-RU" sz="1000" b="0" strike="noStrike" spc="-1">
                <a:solidFill>
                  <a:srgbClr val="000000"/>
                </a:solidFill>
                <a:latin typeface="Tw Cen MT"/>
              </a:rPr>
              <a:t>&lt;дата/время&gt;</a:t>
            </a:r>
            <a:endParaRPr lang="ru-RU" sz="1000" b="0" strike="noStrike" spc="-1">
              <a:latin typeface="Times New Roman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ftr" idx="5"/>
          </p:nvPr>
        </p:nvSpPr>
        <p:spPr>
          <a:xfrm>
            <a:off x="913680" y="5883120"/>
            <a:ext cx="667260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lang="ru-RU" sz="1400" b="0" strike="noStrike" spc="-1"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48" name="PlaceHolder 4"/>
          <p:cNvSpPr>
            <a:spLocks noGrp="1"/>
          </p:cNvSpPr>
          <p:nvPr>
            <p:ph type="sldNum" idx="6"/>
          </p:nvPr>
        </p:nvSpPr>
        <p:spPr>
          <a:xfrm>
            <a:off x="10514160" y="5883120"/>
            <a:ext cx="7639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ru-RU" sz="1000" b="0" strike="noStrike" spc="-1">
                <a:solidFill>
                  <a:srgbClr val="000000"/>
                </a:solidFill>
                <a:latin typeface="Tw Cen MT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AE7464F-896D-4110-BE59-A18743881148}" type="slidenum">
              <a:rPr lang="ru-RU" sz="1000" b="0" strike="noStrike" spc="-1">
                <a:solidFill>
                  <a:srgbClr val="000000"/>
                </a:solidFill>
                <a:latin typeface="Tw Cen MT"/>
              </a:rPr>
              <a:pPr indent="0" algn="r">
                <a:lnSpc>
                  <a:spcPct val="100000"/>
                </a:lnSpc>
                <a:buNone/>
              </a:pPr>
              <a:t>‹#›</a:t>
            </a:fld>
            <a:endParaRPr lang="ru-RU" sz="1000" b="0" strike="noStrike" spc="-1">
              <a:latin typeface="Times New Roman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12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cap="all" spc="-1">
                <a:solidFill>
                  <a:srgbClr val="000000"/>
                </a:solidFill>
                <a:latin typeface="Tw Cen MT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12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600" b="0" strike="noStrike" cap="all" spc="-1">
                <a:solidFill>
                  <a:srgbClr val="000000"/>
                </a:solidFill>
                <a:latin typeface="Tw Cen MT"/>
              </a:rPr>
              <a:t>Второй уровень структуры</a:t>
            </a:r>
          </a:p>
          <a:p>
            <a:pPr marL="1296000" lvl="2" indent="-288000">
              <a:lnSpc>
                <a:spcPct val="12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400" b="0" strike="noStrike" cap="all" spc="-1">
                <a:solidFill>
                  <a:srgbClr val="000000"/>
                </a:solidFill>
                <a:latin typeface="Tw Cen MT"/>
              </a:rPr>
              <a:t>Третий уровень структуры</a:t>
            </a:r>
          </a:p>
          <a:p>
            <a:pPr marL="1728000" lvl="3" indent="-216000">
              <a:lnSpc>
                <a:spcPct val="12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400" b="0" strike="noStrike" cap="all" spc="-1">
                <a:solidFill>
                  <a:srgbClr val="000000"/>
                </a:solidFill>
                <a:latin typeface="Tw Cen MT"/>
              </a:rPr>
              <a:t>Четвёртый уровень структуры</a:t>
            </a:r>
          </a:p>
          <a:p>
            <a:pPr marL="2160000" lvl="4" indent="-216000">
              <a:lnSpc>
                <a:spcPct val="12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cap="all" spc="-1">
                <a:solidFill>
                  <a:srgbClr val="000000"/>
                </a:solidFill>
                <a:latin typeface="Tw Cen MT"/>
              </a:rPr>
              <a:t>Пятый уровень структуры</a:t>
            </a:r>
          </a:p>
          <a:p>
            <a:pPr marL="2592000" lvl="5" indent="-216000">
              <a:lnSpc>
                <a:spcPct val="12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cap="all" spc="-1">
                <a:solidFill>
                  <a:srgbClr val="000000"/>
                </a:solidFill>
                <a:latin typeface="Tw Cen MT"/>
              </a:rPr>
              <a:t>Шестой уровень структуры</a:t>
            </a:r>
          </a:p>
          <a:p>
            <a:pPr marL="3024000" lvl="6" indent="-216000">
              <a:lnSpc>
                <a:spcPct val="12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cap="all" spc="-1">
                <a:solidFill>
                  <a:srgbClr val="000000"/>
                </a:solidFill>
                <a:latin typeface="Tw Cen MT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Рисунок 85"/>
          <p:cNvPicPr/>
          <p:nvPr/>
        </p:nvPicPr>
        <p:blipFill>
          <a:blip r:embed="rId2"/>
          <a:stretch/>
        </p:blipFill>
        <p:spPr>
          <a:xfrm>
            <a:off x="0" y="0"/>
            <a:ext cx="12192120" cy="6857640"/>
          </a:xfrm>
          <a:prstGeom prst="rect">
            <a:avLst/>
          </a:prstGeom>
          <a:ln w="0">
            <a:noFill/>
          </a:ln>
        </p:spPr>
      </p:pic>
      <p:pic>
        <p:nvPicPr>
          <p:cNvPr id="87" name="Рисунок 86"/>
          <p:cNvPicPr/>
          <p:nvPr/>
        </p:nvPicPr>
        <p:blipFill>
          <a:blip r:embed="rId3"/>
          <a:stretch/>
        </p:blipFill>
        <p:spPr>
          <a:xfrm>
            <a:off x="7740000" y="5089680"/>
            <a:ext cx="4354920" cy="1767960"/>
          </a:xfrm>
          <a:prstGeom prst="rect">
            <a:avLst/>
          </a:prstGeom>
          <a:ln w="0">
            <a:noFill/>
          </a:ln>
        </p:spPr>
      </p:pic>
      <p:pic>
        <p:nvPicPr>
          <p:cNvPr id="88" name="Рисунок 87"/>
          <p:cNvPicPr/>
          <p:nvPr/>
        </p:nvPicPr>
        <p:blipFill>
          <a:blip r:embed="rId4"/>
          <a:stretch/>
        </p:blipFill>
        <p:spPr>
          <a:xfrm>
            <a:off x="180000" y="180000"/>
            <a:ext cx="2018160" cy="2194560"/>
          </a:xfrm>
          <a:prstGeom prst="rect">
            <a:avLst/>
          </a:prstGeom>
          <a:ln w="0">
            <a:noFill/>
          </a:ln>
        </p:spPr>
      </p:pic>
      <p:sp>
        <p:nvSpPr>
          <p:cNvPr id="89" name="TextBox 88"/>
          <p:cNvSpPr txBox="1"/>
          <p:nvPr/>
        </p:nvSpPr>
        <p:spPr>
          <a:xfrm>
            <a:off x="2340000" y="360000"/>
            <a:ext cx="9540000" cy="2887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/>
            <a:r>
              <a:rPr lang="ru-RU" sz="2800" b="1" strike="noStrike" spc="-1" dirty="0">
                <a:solidFill>
                  <a:srgbClr val="F10D0C"/>
                </a:solidFill>
                <a:latin typeface="Times New Roman"/>
              </a:rPr>
              <a:t>Отчет о работе дружины юных </a:t>
            </a:r>
            <a:r>
              <a:rPr lang="ru-RU" sz="2800" b="1" strike="noStrike" spc="-1" dirty="0" smtClean="0">
                <a:solidFill>
                  <a:srgbClr val="F10D0C"/>
                </a:solidFill>
                <a:latin typeface="Times New Roman"/>
              </a:rPr>
              <a:t>пожарных</a:t>
            </a:r>
          </a:p>
          <a:p>
            <a:pPr algn="ctr"/>
            <a:r>
              <a:rPr lang="ru-RU" sz="2800" b="1" strike="noStrike" spc="-1" dirty="0" smtClean="0">
                <a:solidFill>
                  <a:srgbClr val="F10D0C"/>
                </a:solidFill>
                <a:latin typeface="Times New Roman"/>
              </a:rPr>
              <a:t> </a:t>
            </a:r>
            <a:r>
              <a:rPr lang="ru-RU" sz="2800" b="1" strike="noStrike" spc="-1" dirty="0">
                <a:solidFill>
                  <a:srgbClr val="F10D0C"/>
                </a:solidFill>
                <a:latin typeface="Times New Roman"/>
              </a:rPr>
              <a:t>ГБОУ СО «</a:t>
            </a:r>
            <a:r>
              <a:rPr lang="ru-RU" sz="2800" b="1" strike="noStrike" spc="-1" dirty="0" err="1" smtClean="0">
                <a:solidFill>
                  <a:srgbClr val="F10D0C"/>
                </a:solidFill>
                <a:latin typeface="Times New Roman"/>
              </a:rPr>
              <a:t>Кировградская</a:t>
            </a:r>
            <a:r>
              <a:rPr lang="ru-RU" sz="2800" b="1" strike="noStrike" spc="-1" dirty="0" smtClean="0">
                <a:solidFill>
                  <a:srgbClr val="F10D0C"/>
                </a:solidFill>
                <a:latin typeface="Times New Roman"/>
              </a:rPr>
              <a:t> школа - интернат» 2024уч.год</a:t>
            </a:r>
            <a:endParaRPr lang="ru-RU" sz="2800" b="1" strike="noStrike" spc="-1" dirty="0">
              <a:solidFill>
                <a:srgbClr val="F10D0C"/>
              </a:solidFill>
              <a:latin typeface="Times New Roman"/>
            </a:endParaRPr>
          </a:p>
        </p:txBody>
      </p:sp>
      <p:pic>
        <p:nvPicPr>
          <p:cNvPr id="90" name="Рисунок 89"/>
          <p:cNvPicPr/>
          <p:nvPr/>
        </p:nvPicPr>
        <p:blipFill>
          <a:blip r:embed="rId5" cstate="print"/>
          <a:stretch/>
        </p:blipFill>
        <p:spPr>
          <a:xfrm>
            <a:off x="2309786" y="1714488"/>
            <a:ext cx="2786082" cy="3786214"/>
          </a:xfrm>
          <a:prstGeom prst="rect">
            <a:avLst/>
          </a:prstGeom>
          <a:ln w="36000">
            <a:solidFill>
              <a:srgbClr val="F10D0C"/>
            </a:solidFill>
            <a:round/>
          </a:ln>
        </p:spPr>
      </p:pic>
      <p:pic>
        <p:nvPicPr>
          <p:cNvPr id="10" name="Рисунок 9" descr="C:\Users\USER\Desktop\IMG-20221013-WA004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81620" y="2214554"/>
            <a:ext cx="2571768" cy="320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5" descr="C:\Users\USER\Desktop\пед.сов\IMG-20230302-WA0068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39141" y="1785926"/>
            <a:ext cx="250033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1751040" y="1300680"/>
            <a:ext cx="8689680" cy="250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lang="ru-RU" sz="2000" b="0" strike="noStrike" cap="all" spc="-1">
              <a:solidFill>
                <a:srgbClr val="000000"/>
              </a:solidFill>
              <a:latin typeface="Tw Cen MT"/>
            </a:endParaRPr>
          </a:p>
        </p:txBody>
      </p:sp>
      <p:pic>
        <p:nvPicPr>
          <p:cNvPr id="93" name="Рисунок 92"/>
          <p:cNvPicPr/>
          <p:nvPr/>
        </p:nvPicPr>
        <p:blipFill>
          <a:blip r:embed="rId2"/>
          <a:stretch/>
        </p:blipFill>
        <p:spPr>
          <a:xfrm>
            <a:off x="360" y="360"/>
            <a:ext cx="12192120" cy="6857640"/>
          </a:xfrm>
          <a:prstGeom prst="rect">
            <a:avLst/>
          </a:prstGeom>
          <a:ln w="0">
            <a:noFill/>
          </a:ln>
        </p:spPr>
      </p:pic>
      <p:pic>
        <p:nvPicPr>
          <p:cNvPr id="94" name="Рисунок 93"/>
          <p:cNvPicPr/>
          <p:nvPr/>
        </p:nvPicPr>
        <p:blipFill>
          <a:blip r:embed="rId3"/>
          <a:stretch/>
        </p:blipFill>
        <p:spPr>
          <a:xfrm>
            <a:off x="8161560" y="5223960"/>
            <a:ext cx="3834360" cy="1556640"/>
          </a:xfrm>
          <a:prstGeom prst="rect">
            <a:avLst/>
          </a:prstGeom>
          <a:ln w="0">
            <a:noFill/>
          </a:ln>
        </p:spPr>
      </p:pic>
      <p:pic>
        <p:nvPicPr>
          <p:cNvPr id="95" name="Рисунок 94"/>
          <p:cNvPicPr/>
          <p:nvPr/>
        </p:nvPicPr>
        <p:blipFill>
          <a:blip r:embed="rId4"/>
          <a:stretch/>
        </p:blipFill>
        <p:spPr>
          <a:xfrm>
            <a:off x="180000" y="180000"/>
            <a:ext cx="2018160" cy="2194560"/>
          </a:xfrm>
          <a:prstGeom prst="rect">
            <a:avLst/>
          </a:prstGeom>
          <a:ln w="0">
            <a:noFill/>
          </a:ln>
        </p:spPr>
      </p:pic>
      <p:sp>
        <p:nvSpPr>
          <p:cNvPr id="96" name="TextBox 95"/>
          <p:cNvSpPr txBox="1"/>
          <p:nvPr/>
        </p:nvSpPr>
        <p:spPr>
          <a:xfrm>
            <a:off x="2452662" y="500042"/>
            <a:ext cx="9360000" cy="1664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ru-RU" sz="2400" b="1" strike="noStrike" spc="-1" dirty="0">
                <a:solidFill>
                  <a:srgbClr val="F10D0C"/>
                </a:solidFill>
                <a:latin typeface="Times New Roman"/>
              </a:rPr>
              <a:t>Цель:</a:t>
            </a:r>
            <a:r>
              <a:rPr lang="ru-RU" sz="2400" b="0" strike="noStrike" spc="-1" dirty="0">
                <a:solidFill>
                  <a:srgbClr val="F10D0C"/>
                </a:solidFill>
                <a:latin typeface="Times New Roman"/>
              </a:rPr>
              <a:t> сохранение жизни и здоровья, повышение </a:t>
            </a:r>
            <a:r>
              <a:rPr lang="ru-RU" sz="2400" b="0" strike="noStrike" spc="-1" dirty="0" smtClean="0">
                <a:solidFill>
                  <a:srgbClr val="F10D0C"/>
                </a:solidFill>
                <a:latin typeface="Times New Roman"/>
              </a:rPr>
              <a:t>уровня знаний </a:t>
            </a:r>
            <a:r>
              <a:rPr lang="ru-RU" sz="2400" b="0" strike="noStrike" spc="-1" dirty="0">
                <a:solidFill>
                  <a:srgbClr val="F10D0C"/>
                </a:solidFill>
                <a:latin typeface="Times New Roman"/>
              </a:rPr>
              <a:t>по пожарной безопасности и привлечение их к организации пропаганды </a:t>
            </a:r>
            <a:r>
              <a:rPr lang="ru-RU" sz="2400" b="0" strike="noStrike" spc="-1" dirty="0" err="1">
                <a:solidFill>
                  <a:srgbClr val="F10D0C"/>
                </a:solidFill>
                <a:latin typeface="Times New Roman"/>
              </a:rPr>
              <a:t>пожаробезопасного</a:t>
            </a:r>
            <a:r>
              <a:rPr lang="ru-RU" sz="2400" b="0" strike="noStrike" spc="-1" dirty="0">
                <a:solidFill>
                  <a:srgbClr val="F10D0C"/>
                </a:solidFill>
                <a:latin typeface="Times New Roman"/>
              </a:rPr>
              <a:t> поведения среди учащихся и населения города.   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080000" y="2406960"/>
            <a:ext cx="10800000" cy="32360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ru-RU" sz="2800" b="1" strike="noStrike" spc="-1" dirty="0">
                <a:solidFill>
                  <a:srgbClr val="FF0000"/>
                </a:solidFill>
                <a:latin typeface="Times New Roman"/>
                <a:ea typeface="DejaVu Sans"/>
              </a:rPr>
              <a:t>Задачи:</a:t>
            </a:r>
            <a:endParaRPr lang="ru-RU" sz="2800" b="0" strike="noStrike" spc="-1" dirty="0">
              <a:latin typeface="Times New Roman"/>
            </a:endParaRPr>
          </a:p>
          <a:p>
            <a:r>
              <a:rPr lang="ru-RU" sz="2400" b="1" strike="noStrike" spc="-1" dirty="0">
                <a:solidFill>
                  <a:srgbClr val="FF0000"/>
                </a:solidFill>
                <a:latin typeface="Times New Roman"/>
                <a:ea typeface="DejaVu Sans"/>
              </a:rPr>
              <a:t>1. </a:t>
            </a:r>
            <a:r>
              <a:rPr lang="ru-RU" sz="2400" b="0" strike="noStrike" spc="-1" dirty="0">
                <a:solidFill>
                  <a:srgbClr val="FF0000"/>
                </a:solidFill>
                <a:latin typeface="Times New Roman"/>
                <a:ea typeface="DejaVu Sans"/>
              </a:rPr>
              <a:t>обучение </a:t>
            </a:r>
            <a:r>
              <a:rPr lang="ru-RU" sz="2400" b="0" strike="noStrike" spc="-1" dirty="0" smtClean="0">
                <a:solidFill>
                  <a:srgbClr val="FF0000"/>
                </a:solidFill>
                <a:latin typeface="Times New Roman"/>
                <a:ea typeface="DejaVu Sans"/>
              </a:rPr>
              <a:t>основам </a:t>
            </a:r>
            <a:r>
              <a:rPr lang="ru-RU" sz="2400" b="0" strike="noStrike" spc="-1" dirty="0">
                <a:solidFill>
                  <a:srgbClr val="FF0000"/>
                </a:solidFill>
                <a:latin typeface="Times New Roman"/>
                <a:ea typeface="DejaVu Sans"/>
              </a:rPr>
              <a:t>пожарной </a:t>
            </a:r>
            <a:r>
              <a:rPr lang="ru-RU" sz="2400" b="0" strike="noStrike" spc="-1" dirty="0" smtClean="0">
                <a:solidFill>
                  <a:srgbClr val="FF0000"/>
                </a:solidFill>
                <a:latin typeface="Times New Roman"/>
                <a:ea typeface="DejaVu Sans"/>
              </a:rPr>
              <a:t>безопасности</a:t>
            </a:r>
            <a:r>
              <a:rPr lang="ru-RU" sz="2400" b="0" strike="noStrike" spc="-1" dirty="0">
                <a:solidFill>
                  <a:srgbClr val="FF0000"/>
                </a:solidFill>
                <a:latin typeface="Times New Roman"/>
                <a:ea typeface="DejaVu Sans"/>
              </a:rPr>
              <a:t>;</a:t>
            </a:r>
            <a:endParaRPr lang="ru-RU" sz="2400" b="0" strike="noStrike" spc="-1" dirty="0">
              <a:latin typeface="Times New Roman"/>
            </a:endParaRPr>
          </a:p>
          <a:p>
            <a:r>
              <a:rPr lang="ru-RU" sz="2400" b="1" strike="noStrike" spc="-1" dirty="0">
                <a:solidFill>
                  <a:srgbClr val="FF0000"/>
                </a:solidFill>
                <a:latin typeface="Times New Roman"/>
                <a:ea typeface="DejaVu Sans"/>
              </a:rPr>
              <a:t>2.</a:t>
            </a:r>
            <a:r>
              <a:rPr lang="ru-RU" sz="2400" b="0" strike="noStrike" spc="-1" dirty="0">
                <a:solidFill>
                  <a:srgbClr val="FF0000"/>
                </a:solidFill>
                <a:latin typeface="Times New Roman"/>
                <a:ea typeface="DejaVu Sans"/>
              </a:rPr>
              <a:t> обучение умениям правильно действовать в </a:t>
            </a:r>
            <a:r>
              <a:rPr lang="ru-RU" sz="2400" b="0" strike="noStrike" spc="-1" dirty="0" err="1">
                <a:solidFill>
                  <a:srgbClr val="FF0000"/>
                </a:solidFill>
                <a:latin typeface="Times New Roman"/>
                <a:ea typeface="DejaVu Sans"/>
              </a:rPr>
              <a:t>экстримальной</a:t>
            </a:r>
            <a:r>
              <a:rPr lang="ru-RU" sz="2400" b="0" strike="noStrike" spc="-1" dirty="0">
                <a:solidFill>
                  <a:srgbClr val="FF0000"/>
                </a:solidFill>
                <a:latin typeface="Times New Roman"/>
                <a:ea typeface="DejaVu Sans"/>
              </a:rPr>
              <a:t> ситуации;</a:t>
            </a:r>
            <a:endParaRPr lang="ru-RU" sz="2400" b="0" strike="noStrike" spc="-1" dirty="0">
              <a:latin typeface="Times New Roman"/>
            </a:endParaRPr>
          </a:p>
          <a:p>
            <a:r>
              <a:rPr lang="ru-RU" sz="2400" b="1" strike="noStrike" spc="-1" dirty="0">
                <a:solidFill>
                  <a:srgbClr val="FF0000"/>
                </a:solidFill>
                <a:latin typeface="Times New Roman"/>
                <a:ea typeface="DejaVu Sans"/>
              </a:rPr>
              <a:t>3.</a:t>
            </a:r>
            <a:r>
              <a:rPr lang="ru-RU" sz="2400" b="0" strike="noStrike" spc="-1" dirty="0">
                <a:solidFill>
                  <a:srgbClr val="FF0000"/>
                </a:solidFill>
                <a:latin typeface="Times New Roman"/>
                <a:ea typeface="DejaVu Sans"/>
              </a:rPr>
              <a:t> развитие способности предвидеть и избегать возможности возникновения пожара;</a:t>
            </a:r>
            <a:endParaRPr lang="ru-RU" sz="2400" b="0" strike="noStrike" spc="-1" dirty="0">
              <a:latin typeface="Times New Roman"/>
            </a:endParaRPr>
          </a:p>
          <a:p>
            <a:r>
              <a:rPr lang="ru-RU" sz="2400" b="1" strike="noStrike" spc="-1" dirty="0">
                <a:solidFill>
                  <a:srgbClr val="FF0000"/>
                </a:solidFill>
                <a:latin typeface="Times New Roman"/>
                <a:ea typeface="DejaVu Sans"/>
              </a:rPr>
              <a:t>4. </a:t>
            </a:r>
            <a:r>
              <a:rPr lang="ru-RU" sz="2400" b="0" strike="noStrike" spc="-1" dirty="0">
                <a:solidFill>
                  <a:srgbClr val="FF0000"/>
                </a:solidFill>
                <a:latin typeface="Times New Roman"/>
                <a:ea typeface="DejaVu Sans"/>
              </a:rPr>
              <a:t>формирование навыков осторожного </a:t>
            </a:r>
            <a:r>
              <a:rPr lang="ru-RU" sz="2400" b="0" strike="noStrike" spc="-1" dirty="0" smtClean="0">
                <a:solidFill>
                  <a:srgbClr val="FF0000"/>
                </a:solidFill>
                <a:latin typeface="Times New Roman"/>
                <a:ea typeface="DejaVu Sans"/>
              </a:rPr>
              <a:t>обращения </a:t>
            </a:r>
            <a:r>
              <a:rPr lang="ru-RU" sz="2400" b="0" strike="noStrike" spc="-1" dirty="0">
                <a:solidFill>
                  <a:srgbClr val="FF0000"/>
                </a:solidFill>
                <a:latin typeface="Times New Roman"/>
                <a:ea typeface="DejaVu Sans"/>
              </a:rPr>
              <a:t>с огнем;</a:t>
            </a:r>
            <a:endParaRPr lang="ru-RU" sz="2400" b="0" strike="noStrike" spc="-1" dirty="0">
              <a:latin typeface="Times New Roman"/>
            </a:endParaRPr>
          </a:p>
          <a:p>
            <a:r>
              <a:rPr lang="ru-RU" sz="2400" b="1" strike="noStrike" spc="-1" dirty="0">
                <a:solidFill>
                  <a:srgbClr val="FF0000"/>
                </a:solidFill>
                <a:latin typeface="Times New Roman"/>
                <a:ea typeface="DejaVu Sans"/>
              </a:rPr>
              <a:t>5. </a:t>
            </a:r>
            <a:r>
              <a:rPr lang="ru-RU" sz="2400" b="0" strike="noStrike" spc="-1" dirty="0">
                <a:solidFill>
                  <a:srgbClr val="F10D0C"/>
                </a:solidFill>
                <a:latin typeface="Times New Roman"/>
                <a:ea typeface="DejaVu Sans"/>
              </a:rPr>
              <a:t>осуществление профилактической работы по противопожарной безопасности среди детей.</a:t>
            </a:r>
            <a:endParaRPr lang="ru-RU" sz="2400" b="0" strike="noStrike" spc="-1" dirty="0">
              <a:latin typeface="Times New Roman"/>
            </a:endParaRPr>
          </a:p>
          <a:p>
            <a:endParaRPr lang="ru-RU" sz="2800" b="0" strike="noStrike" spc="-1" dirty="0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1751040" y="1300680"/>
            <a:ext cx="8689680" cy="250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lang="ru-RU" sz="2000" b="0" strike="noStrike" cap="all" spc="-1">
              <a:solidFill>
                <a:srgbClr val="000000"/>
              </a:solidFill>
              <a:latin typeface="Tw Cen MT"/>
            </a:endParaRPr>
          </a:p>
        </p:txBody>
      </p:sp>
      <p:pic>
        <p:nvPicPr>
          <p:cNvPr id="100" name="Рисунок 99"/>
          <p:cNvPicPr/>
          <p:nvPr/>
        </p:nvPicPr>
        <p:blipFill>
          <a:blip r:embed="rId2"/>
          <a:stretch/>
        </p:blipFill>
        <p:spPr>
          <a:xfrm>
            <a:off x="360" y="360"/>
            <a:ext cx="12192120" cy="6857640"/>
          </a:xfrm>
          <a:prstGeom prst="rect">
            <a:avLst/>
          </a:prstGeom>
          <a:ln w="0">
            <a:noFill/>
          </a:ln>
        </p:spPr>
      </p:pic>
      <p:pic>
        <p:nvPicPr>
          <p:cNvPr id="101" name="Рисунок 100"/>
          <p:cNvPicPr/>
          <p:nvPr/>
        </p:nvPicPr>
        <p:blipFill>
          <a:blip r:embed="rId3"/>
          <a:stretch/>
        </p:blipFill>
        <p:spPr>
          <a:xfrm>
            <a:off x="8161920" y="5223960"/>
            <a:ext cx="3834360" cy="1556640"/>
          </a:xfrm>
          <a:prstGeom prst="rect">
            <a:avLst/>
          </a:prstGeom>
          <a:ln w="0">
            <a:noFill/>
          </a:ln>
        </p:spPr>
      </p:pic>
      <p:pic>
        <p:nvPicPr>
          <p:cNvPr id="102" name="Рисунок 101"/>
          <p:cNvPicPr/>
          <p:nvPr/>
        </p:nvPicPr>
        <p:blipFill>
          <a:blip r:embed="rId4"/>
          <a:stretch/>
        </p:blipFill>
        <p:spPr>
          <a:xfrm>
            <a:off x="180000" y="180000"/>
            <a:ext cx="2018160" cy="2194560"/>
          </a:xfrm>
          <a:prstGeom prst="rect">
            <a:avLst/>
          </a:prstGeom>
          <a:ln w="0">
            <a:noFill/>
          </a:ln>
        </p:spPr>
      </p:pic>
      <p:sp>
        <p:nvSpPr>
          <p:cNvPr id="103" name="TextBox 102"/>
          <p:cNvSpPr txBox="1"/>
          <p:nvPr/>
        </p:nvSpPr>
        <p:spPr>
          <a:xfrm>
            <a:off x="2520000" y="1023480"/>
            <a:ext cx="9180000" cy="3836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ru-RU" sz="2800" b="1" strike="noStrike" spc="-1">
                <a:solidFill>
                  <a:srgbClr val="F10D0C"/>
                </a:solidFill>
                <a:latin typeface="Times New Roman"/>
              </a:rPr>
              <a:t>В рамках работы дружины юных пожарных, для детей проводились конкурсы, эстафеты, агитбригады, выставки рисунков, викторины, готовились презентации, оформлялись памятки, выпускались листовки, буклеты «Полезные буклеты от МЧС» по пожарной безопасности.</a:t>
            </a:r>
            <a:endParaRPr lang="ru-RU" sz="28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1751040" y="1300680"/>
            <a:ext cx="8689680" cy="250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 rot="7366200">
            <a:off x="471240" y="135144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lang="ru-RU" sz="2000" b="0" strike="noStrike" cap="all" spc="-1">
              <a:solidFill>
                <a:srgbClr val="000000"/>
              </a:solidFill>
              <a:latin typeface="Tw Cen MT"/>
            </a:endParaRPr>
          </a:p>
        </p:txBody>
      </p:sp>
      <p:pic>
        <p:nvPicPr>
          <p:cNvPr id="106" name="Рисунок 105"/>
          <p:cNvPicPr/>
          <p:nvPr/>
        </p:nvPicPr>
        <p:blipFill>
          <a:blip r:embed="rId2"/>
          <a:stretch/>
        </p:blipFill>
        <p:spPr>
          <a:xfrm>
            <a:off x="0" y="360"/>
            <a:ext cx="12192120" cy="6857640"/>
          </a:xfrm>
          <a:prstGeom prst="rect">
            <a:avLst/>
          </a:prstGeom>
          <a:ln w="0">
            <a:noFill/>
          </a:ln>
        </p:spPr>
      </p:pic>
      <p:pic>
        <p:nvPicPr>
          <p:cNvPr id="107" name="Рисунок 106"/>
          <p:cNvPicPr/>
          <p:nvPr/>
        </p:nvPicPr>
        <p:blipFill>
          <a:blip r:embed="rId3"/>
          <a:stretch/>
        </p:blipFill>
        <p:spPr>
          <a:xfrm>
            <a:off x="7380000" y="4860000"/>
            <a:ext cx="4765320" cy="1934640"/>
          </a:xfrm>
          <a:prstGeom prst="rect">
            <a:avLst/>
          </a:prstGeom>
          <a:ln w="0">
            <a:noFill/>
          </a:ln>
        </p:spPr>
      </p:pic>
      <p:pic>
        <p:nvPicPr>
          <p:cNvPr id="108" name="Рисунок 107"/>
          <p:cNvPicPr/>
          <p:nvPr/>
        </p:nvPicPr>
        <p:blipFill>
          <a:blip r:embed="rId2"/>
          <a:stretch/>
        </p:blipFill>
        <p:spPr>
          <a:xfrm>
            <a:off x="360" y="360"/>
            <a:ext cx="12192120" cy="6857640"/>
          </a:xfrm>
          <a:prstGeom prst="rect">
            <a:avLst/>
          </a:prstGeom>
          <a:ln w="0">
            <a:noFill/>
          </a:ln>
        </p:spPr>
      </p:pic>
      <p:pic>
        <p:nvPicPr>
          <p:cNvPr id="109" name="Рисунок 108"/>
          <p:cNvPicPr/>
          <p:nvPr/>
        </p:nvPicPr>
        <p:blipFill>
          <a:blip r:embed="rId4"/>
          <a:stretch/>
        </p:blipFill>
        <p:spPr>
          <a:xfrm>
            <a:off x="180000" y="180000"/>
            <a:ext cx="2018160" cy="2194560"/>
          </a:xfrm>
          <a:prstGeom prst="rect">
            <a:avLst/>
          </a:prstGeom>
          <a:ln w="0">
            <a:noFill/>
          </a:ln>
        </p:spPr>
      </p:pic>
      <p:pic>
        <p:nvPicPr>
          <p:cNvPr id="110" name="Рисунок 22"/>
          <p:cNvPicPr/>
          <p:nvPr/>
        </p:nvPicPr>
        <p:blipFill>
          <a:blip r:embed="rId5" cstate="print"/>
          <a:stretch/>
        </p:blipFill>
        <p:spPr>
          <a:xfrm>
            <a:off x="299880" y="2565360"/>
            <a:ext cx="4020120" cy="3014640"/>
          </a:xfrm>
          <a:prstGeom prst="rect">
            <a:avLst/>
          </a:prstGeom>
          <a:ln w="25400">
            <a:solidFill>
              <a:srgbClr val="FF0000"/>
            </a:solidFill>
            <a:round/>
          </a:ln>
        </p:spPr>
      </p:pic>
      <p:pic>
        <p:nvPicPr>
          <p:cNvPr id="111" name="Рисунок 110"/>
          <p:cNvPicPr/>
          <p:nvPr/>
        </p:nvPicPr>
        <p:blipFill>
          <a:blip r:embed="rId6" cstate="print"/>
          <a:stretch/>
        </p:blipFill>
        <p:spPr>
          <a:xfrm>
            <a:off x="4500000" y="900000"/>
            <a:ext cx="3929400" cy="5239440"/>
          </a:xfrm>
          <a:prstGeom prst="rect">
            <a:avLst/>
          </a:prstGeom>
          <a:ln w="36000">
            <a:solidFill>
              <a:srgbClr val="F10D0C"/>
            </a:solidFill>
            <a:round/>
          </a:ln>
        </p:spPr>
      </p:pic>
      <p:pic>
        <p:nvPicPr>
          <p:cNvPr id="112" name="Рисунок 111"/>
          <p:cNvPicPr/>
          <p:nvPr/>
        </p:nvPicPr>
        <p:blipFill>
          <a:blip r:embed="rId7" cstate="print"/>
          <a:stretch/>
        </p:blipFill>
        <p:spPr>
          <a:xfrm>
            <a:off x="8640000" y="360000"/>
            <a:ext cx="3239640" cy="4320000"/>
          </a:xfrm>
          <a:prstGeom prst="rect">
            <a:avLst/>
          </a:prstGeom>
          <a:ln w="36000">
            <a:solidFill>
              <a:srgbClr val="F10D0C"/>
            </a:solidFill>
            <a:round/>
          </a:ln>
        </p:spPr>
      </p:pic>
      <p:pic>
        <p:nvPicPr>
          <p:cNvPr id="113" name="Рисунок 112"/>
          <p:cNvPicPr/>
          <p:nvPr/>
        </p:nvPicPr>
        <p:blipFill>
          <a:blip r:embed="rId3"/>
          <a:stretch/>
        </p:blipFill>
        <p:spPr>
          <a:xfrm>
            <a:off x="8460000" y="5354280"/>
            <a:ext cx="3535920" cy="1435320"/>
          </a:xfrm>
          <a:prstGeom prst="rect">
            <a:avLst/>
          </a:prstGeom>
          <a:ln w="0">
            <a:noFill/>
          </a:ln>
        </p:spPr>
      </p:pic>
      <p:sp>
        <p:nvSpPr>
          <p:cNvPr id="114" name="TextBox 113"/>
          <p:cNvSpPr txBox="1"/>
          <p:nvPr/>
        </p:nvSpPr>
        <p:spPr>
          <a:xfrm>
            <a:off x="2198160" y="254160"/>
            <a:ext cx="6441840" cy="764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F10D0C"/>
                </a:solidFill>
                <a:latin typeface="Times New Roman"/>
                <a:ea typeface="Times New Roman"/>
              </a:rPr>
              <a:t>Сюжетно-ролевая игра </a:t>
            </a:r>
            <a:r>
              <a:rPr lang="ru-RU" sz="2400" b="1" strike="noStrike" spc="-1">
                <a:solidFill>
                  <a:srgbClr val="F10D0C"/>
                </a:solidFill>
                <a:latin typeface="Times New Roman"/>
              </a:rPr>
              <a:t>«Юный пожарный»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1751040" y="1300680"/>
            <a:ext cx="8689680" cy="250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lang="ru-RU" sz="2000" b="0" strike="noStrike" cap="all" spc="-1">
              <a:solidFill>
                <a:srgbClr val="000000"/>
              </a:solidFill>
              <a:latin typeface="Tw Cen MT"/>
            </a:endParaRPr>
          </a:p>
        </p:txBody>
      </p:sp>
      <p:pic>
        <p:nvPicPr>
          <p:cNvPr id="117" name="Рисунок 116"/>
          <p:cNvPicPr/>
          <p:nvPr/>
        </p:nvPicPr>
        <p:blipFill>
          <a:blip r:embed="rId2"/>
          <a:stretch/>
        </p:blipFill>
        <p:spPr>
          <a:xfrm>
            <a:off x="0" y="0"/>
            <a:ext cx="12192120" cy="6857640"/>
          </a:xfrm>
          <a:prstGeom prst="rect">
            <a:avLst/>
          </a:prstGeom>
          <a:ln w="0">
            <a:noFill/>
          </a:ln>
        </p:spPr>
      </p:pic>
      <p:pic>
        <p:nvPicPr>
          <p:cNvPr id="118" name="Рисунок 117"/>
          <p:cNvPicPr/>
          <p:nvPr/>
        </p:nvPicPr>
        <p:blipFill>
          <a:blip r:embed="rId3"/>
          <a:stretch/>
        </p:blipFill>
        <p:spPr>
          <a:xfrm>
            <a:off x="8161200" y="5232960"/>
            <a:ext cx="3834360" cy="1556640"/>
          </a:xfrm>
          <a:prstGeom prst="rect">
            <a:avLst/>
          </a:prstGeom>
          <a:ln w="0">
            <a:noFill/>
          </a:ln>
        </p:spPr>
      </p:pic>
      <p:pic>
        <p:nvPicPr>
          <p:cNvPr id="119" name="Рисунок 118"/>
          <p:cNvPicPr/>
          <p:nvPr/>
        </p:nvPicPr>
        <p:blipFill>
          <a:blip r:embed="rId4"/>
          <a:stretch/>
        </p:blipFill>
        <p:spPr>
          <a:xfrm>
            <a:off x="180000" y="180000"/>
            <a:ext cx="2018160" cy="2194560"/>
          </a:xfrm>
          <a:prstGeom prst="rect">
            <a:avLst/>
          </a:prstGeom>
          <a:ln w="0">
            <a:noFill/>
          </a:ln>
        </p:spPr>
      </p:pic>
      <p:pic>
        <p:nvPicPr>
          <p:cNvPr id="120" name="Рисунок 119"/>
          <p:cNvPicPr/>
          <p:nvPr/>
        </p:nvPicPr>
        <p:blipFill>
          <a:blip r:embed="rId5" cstate="print"/>
          <a:stretch/>
        </p:blipFill>
        <p:spPr>
          <a:xfrm>
            <a:off x="9089640" y="540000"/>
            <a:ext cx="2970360" cy="3960000"/>
          </a:xfrm>
          <a:prstGeom prst="rect">
            <a:avLst/>
          </a:prstGeom>
          <a:ln w="36000">
            <a:solidFill>
              <a:srgbClr val="F10D0C"/>
            </a:solidFill>
            <a:round/>
          </a:ln>
        </p:spPr>
      </p:pic>
      <p:pic>
        <p:nvPicPr>
          <p:cNvPr id="121" name="Рисунок 120"/>
          <p:cNvPicPr/>
          <p:nvPr/>
        </p:nvPicPr>
        <p:blipFill>
          <a:blip r:embed="rId6" cstate="print"/>
          <a:stretch/>
        </p:blipFill>
        <p:spPr>
          <a:xfrm>
            <a:off x="2880000" y="1739880"/>
            <a:ext cx="2880000" cy="3840480"/>
          </a:xfrm>
          <a:prstGeom prst="rect">
            <a:avLst/>
          </a:prstGeom>
          <a:ln w="36000">
            <a:solidFill>
              <a:srgbClr val="F10D0C"/>
            </a:solidFill>
            <a:round/>
          </a:ln>
        </p:spPr>
      </p:pic>
      <p:pic>
        <p:nvPicPr>
          <p:cNvPr id="122" name="Рисунок 121"/>
          <p:cNvPicPr/>
          <p:nvPr/>
        </p:nvPicPr>
        <p:blipFill>
          <a:blip r:embed="rId7" cstate="print"/>
          <a:stretch/>
        </p:blipFill>
        <p:spPr>
          <a:xfrm>
            <a:off x="180000" y="2860560"/>
            <a:ext cx="2579400" cy="3439440"/>
          </a:xfrm>
          <a:prstGeom prst="rect">
            <a:avLst/>
          </a:prstGeom>
          <a:ln w="36000">
            <a:solidFill>
              <a:srgbClr val="F10D0C"/>
            </a:solidFill>
            <a:round/>
          </a:ln>
        </p:spPr>
      </p:pic>
      <p:pic>
        <p:nvPicPr>
          <p:cNvPr id="123" name="Рисунок 122"/>
          <p:cNvPicPr/>
          <p:nvPr/>
        </p:nvPicPr>
        <p:blipFill>
          <a:blip r:embed="rId8" cstate="print"/>
          <a:stretch/>
        </p:blipFill>
        <p:spPr>
          <a:xfrm>
            <a:off x="5940000" y="1080000"/>
            <a:ext cx="3029400" cy="4039560"/>
          </a:xfrm>
          <a:prstGeom prst="rect">
            <a:avLst/>
          </a:prstGeom>
          <a:ln w="36000">
            <a:solidFill>
              <a:srgbClr val="F10D0C"/>
            </a:solidFill>
            <a:round/>
          </a:ln>
        </p:spPr>
      </p:pic>
      <p:sp>
        <p:nvSpPr>
          <p:cNvPr id="124" name="TextBox 123"/>
          <p:cNvSpPr txBox="1"/>
          <p:nvPr/>
        </p:nvSpPr>
        <p:spPr>
          <a:xfrm>
            <a:off x="2343600" y="254520"/>
            <a:ext cx="6656400" cy="936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F10D0C"/>
                </a:solidFill>
                <a:latin typeface="Times New Roman"/>
                <a:ea typeface="Times New Roman"/>
              </a:rPr>
              <a:t>Выступление агитбригады среди младших школьников по теме: «Я знаю о пожарной безопасности» </a:t>
            </a:r>
            <a:endParaRPr lang="ru-RU" sz="2000" b="1" strike="noStrike" spc="-1">
              <a:solidFill>
                <a:srgbClr val="F10D0C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1751040" y="1300680"/>
            <a:ext cx="8689680" cy="250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lang="ru-RU" sz="2000" b="0" strike="noStrike" cap="all" spc="-1">
              <a:solidFill>
                <a:srgbClr val="000000"/>
              </a:solidFill>
              <a:latin typeface="Tw Cen MT"/>
            </a:endParaRPr>
          </a:p>
        </p:txBody>
      </p:sp>
      <p:pic>
        <p:nvPicPr>
          <p:cNvPr id="127" name="Рисунок 126"/>
          <p:cNvPicPr/>
          <p:nvPr/>
        </p:nvPicPr>
        <p:blipFill>
          <a:blip r:embed="rId2"/>
          <a:stretch/>
        </p:blipFill>
        <p:spPr>
          <a:xfrm>
            <a:off x="0" y="0"/>
            <a:ext cx="12192120" cy="6857640"/>
          </a:xfrm>
          <a:prstGeom prst="rect">
            <a:avLst/>
          </a:prstGeom>
          <a:ln w="0">
            <a:noFill/>
          </a:ln>
        </p:spPr>
      </p:pic>
      <p:pic>
        <p:nvPicPr>
          <p:cNvPr id="128" name="Рисунок 127"/>
          <p:cNvPicPr/>
          <p:nvPr/>
        </p:nvPicPr>
        <p:blipFill>
          <a:blip r:embed="rId3"/>
          <a:stretch/>
        </p:blipFill>
        <p:spPr>
          <a:xfrm>
            <a:off x="8161560" y="5241240"/>
            <a:ext cx="3834360" cy="1556640"/>
          </a:xfrm>
          <a:prstGeom prst="rect">
            <a:avLst/>
          </a:prstGeom>
          <a:ln w="0">
            <a:noFill/>
          </a:ln>
        </p:spPr>
      </p:pic>
      <p:pic>
        <p:nvPicPr>
          <p:cNvPr id="129" name="Рисунок 128"/>
          <p:cNvPicPr/>
          <p:nvPr/>
        </p:nvPicPr>
        <p:blipFill>
          <a:blip r:embed="rId4"/>
          <a:stretch/>
        </p:blipFill>
        <p:spPr>
          <a:xfrm>
            <a:off x="180000" y="180000"/>
            <a:ext cx="2018160" cy="2194560"/>
          </a:xfrm>
          <a:prstGeom prst="rect">
            <a:avLst/>
          </a:prstGeom>
          <a:ln w="0">
            <a:noFill/>
          </a:ln>
        </p:spPr>
      </p:pic>
      <p:pic>
        <p:nvPicPr>
          <p:cNvPr id="130" name="Рисунок 129"/>
          <p:cNvPicPr/>
          <p:nvPr/>
        </p:nvPicPr>
        <p:blipFill>
          <a:blip r:embed="rId5" cstate="print"/>
          <a:stretch/>
        </p:blipFill>
        <p:spPr>
          <a:xfrm>
            <a:off x="240120" y="3600000"/>
            <a:ext cx="3359880" cy="2520000"/>
          </a:xfrm>
          <a:prstGeom prst="rect">
            <a:avLst/>
          </a:prstGeom>
          <a:ln w="36000">
            <a:solidFill>
              <a:srgbClr val="F10D0C"/>
            </a:solidFill>
            <a:round/>
          </a:ln>
        </p:spPr>
      </p:pic>
      <p:pic>
        <p:nvPicPr>
          <p:cNvPr id="131" name="Рисунок 130"/>
          <p:cNvPicPr/>
          <p:nvPr/>
        </p:nvPicPr>
        <p:blipFill>
          <a:blip r:embed="rId6" cstate="print"/>
          <a:stretch/>
        </p:blipFill>
        <p:spPr>
          <a:xfrm>
            <a:off x="2640600" y="1800720"/>
            <a:ext cx="3119400" cy="2339280"/>
          </a:xfrm>
          <a:prstGeom prst="rect">
            <a:avLst/>
          </a:prstGeom>
          <a:ln w="36000">
            <a:solidFill>
              <a:srgbClr val="F10D0C"/>
            </a:solidFill>
            <a:round/>
          </a:ln>
        </p:spPr>
      </p:pic>
      <p:pic>
        <p:nvPicPr>
          <p:cNvPr id="132" name="Рисунок 131"/>
          <p:cNvPicPr/>
          <p:nvPr/>
        </p:nvPicPr>
        <p:blipFill>
          <a:blip r:embed="rId7" cstate="print"/>
          <a:stretch/>
        </p:blipFill>
        <p:spPr>
          <a:xfrm>
            <a:off x="4871880" y="3874680"/>
            <a:ext cx="3233880" cy="2425320"/>
          </a:xfrm>
          <a:prstGeom prst="rect">
            <a:avLst/>
          </a:prstGeom>
          <a:ln w="36000">
            <a:solidFill>
              <a:srgbClr val="F10D0C"/>
            </a:solidFill>
            <a:round/>
          </a:ln>
        </p:spPr>
      </p:pic>
      <p:pic>
        <p:nvPicPr>
          <p:cNvPr id="133" name="Рисунок 132"/>
          <p:cNvPicPr/>
          <p:nvPr/>
        </p:nvPicPr>
        <p:blipFill>
          <a:blip r:embed="rId8" cstate="print"/>
          <a:stretch/>
        </p:blipFill>
        <p:spPr>
          <a:xfrm>
            <a:off x="6300000" y="910080"/>
            <a:ext cx="3346560" cy="2509920"/>
          </a:xfrm>
          <a:prstGeom prst="rect">
            <a:avLst/>
          </a:prstGeom>
          <a:ln w="36000">
            <a:solidFill>
              <a:srgbClr val="F10D0C"/>
            </a:solidFill>
            <a:round/>
          </a:ln>
        </p:spPr>
      </p:pic>
      <p:pic>
        <p:nvPicPr>
          <p:cNvPr id="134" name="Рисунок 133"/>
          <p:cNvPicPr/>
          <p:nvPr/>
        </p:nvPicPr>
        <p:blipFill>
          <a:blip r:embed="rId9" cstate="print"/>
          <a:stretch/>
        </p:blipFill>
        <p:spPr>
          <a:xfrm>
            <a:off x="9000000" y="2880000"/>
            <a:ext cx="2999520" cy="2249280"/>
          </a:xfrm>
          <a:prstGeom prst="rect">
            <a:avLst/>
          </a:prstGeom>
          <a:ln w="36000">
            <a:solidFill>
              <a:srgbClr val="F10D0C"/>
            </a:solidFill>
            <a:round/>
          </a:ln>
        </p:spPr>
      </p:pic>
      <p:sp>
        <p:nvSpPr>
          <p:cNvPr id="135" name="TextBox 134"/>
          <p:cNvSpPr txBox="1"/>
          <p:nvPr/>
        </p:nvSpPr>
        <p:spPr>
          <a:xfrm>
            <a:off x="2198160" y="135720"/>
            <a:ext cx="9861840" cy="764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/>
            <a:r>
              <a:rPr lang="ru-RU" sz="2400" b="1" strike="noStrike" spc="-1">
                <a:solidFill>
                  <a:srgbClr val="F10D0C"/>
                </a:solidFill>
                <a:latin typeface="Times New Roman"/>
                <a:ea typeface="Times New Roman"/>
              </a:rPr>
              <a:t>Игра-эстафета «Не шути с огнём»</a:t>
            </a:r>
            <a:r>
              <a:rPr lang="ru-RU" sz="2400" b="1" strike="noStrike" spc="-1">
                <a:solidFill>
                  <a:srgbClr val="F10D0C"/>
                </a:solidFill>
                <a:latin typeface="Times New Roman"/>
              </a:rPr>
              <a:t> </a:t>
            </a:r>
          </a:p>
          <a:p>
            <a:pPr algn="ctr"/>
            <a:r>
              <a:rPr lang="ru-RU" sz="2400" b="1" strike="noStrike" spc="-1">
                <a:solidFill>
                  <a:srgbClr val="F10D0C"/>
                </a:solidFill>
                <a:latin typeface="Times New Roman"/>
              </a:rPr>
              <a:t>в МАДОУ детский сад №2 «Росинка»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1751040" y="1300680"/>
            <a:ext cx="8689680" cy="250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lang="ru-RU" sz="2000" b="0" strike="noStrike" cap="all" spc="-1">
              <a:solidFill>
                <a:srgbClr val="000000"/>
              </a:solidFill>
              <a:latin typeface="Tw Cen MT"/>
            </a:endParaRPr>
          </a:p>
        </p:txBody>
      </p:sp>
      <p:pic>
        <p:nvPicPr>
          <p:cNvPr id="138" name="Рисунок 137"/>
          <p:cNvPicPr/>
          <p:nvPr/>
        </p:nvPicPr>
        <p:blipFill>
          <a:blip r:embed="rId2"/>
          <a:stretch/>
        </p:blipFill>
        <p:spPr>
          <a:xfrm>
            <a:off x="0" y="0"/>
            <a:ext cx="12192120" cy="6857640"/>
          </a:xfrm>
          <a:prstGeom prst="rect">
            <a:avLst/>
          </a:prstGeom>
          <a:ln w="0">
            <a:noFill/>
          </a:ln>
        </p:spPr>
      </p:pic>
      <p:pic>
        <p:nvPicPr>
          <p:cNvPr id="139" name="Рисунок 3"/>
          <p:cNvPicPr/>
          <p:nvPr/>
        </p:nvPicPr>
        <p:blipFill>
          <a:blip r:embed="rId3"/>
          <a:stretch/>
        </p:blipFill>
        <p:spPr>
          <a:xfrm>
            <a:off x="293760" y="2489760"/>
            <a:ext cx="3126240" cy="4170240"/>
          </a:xfrm>
          <a:prstGeom prst="rect">
            <a:avLst/>
          </a:prstGeom>
          <a:ln w="25400">
            <a:solidFill>
              <a:srgbClr val="FF0000"/>
            </a:solidFill>
            <a:round/>
          </a:ln>
        </p:spPr>
      </p:pic>
      <p:pic>
        <p:nvPicPr>
          <p:cNvPr id="140" name="Рисунок 4"/>
          <p:cNvPicPr/>
          <p:nvPr/>
        </p:nvPicPr>
        <p:blipFill>
          <a:blip r:embed="rId4"/>
          <a:stretch/>
        </p:blipFill>
        <p:spPr>
          <a:xfrm>
            <a:off x="3600000" y="1031400"/>
            <a:ext cx="4377960" cy="3288600"/>
          </a:xfrm>
          <a:prstGeom prst="rect">
            <a:avLst/>
          </a:prstGeom>
          <a:ln w="25400">
            <a:solidFill>
              <a:srgbClr val="FF0000"/>
            </a:solidFill>
            <a:round/>
          </a:ln>
        </p:spPr>
      </p:pic>
      <p:pic>
        <p:nvPicPr>
          <p:cNvPr id="141" name="Рисунок 1"/>
          <p:cNvPicPr/>
          <p:nvPr/>
        </p:nvPicPr>
        <p:blipFill>
          <a:blip r:embed="rId5" cstate="print"/>
          <a:stretch/>
        </p:blipFill>
        <p:spPr>
          <a:xfrm>
            <a:off x="7461360" y="3420000"/>
            <a:ext cx="4418640" cy="3313800"/>
          </a:xfrm>
          <a:prstGeom prst="rect">
            <a:avLst/>
          </a:prstGeom>
          <a:ln w="25400">
            <a:solidFill>
              <a:srgbClr val="FF0000"/>
            </a:solidFill>
            <a:round/>
          </a:ln>
        </p:spPr>
      </p:pic>
      <p:sp>
        <p:nvSpPr>
          <p:cNvPr id="142" name="TextBox 141"/>
          <p:cNvSpPr txBox="1"/>
          <p:nvPr/>
        </p:nvSpPr>
        <p:spPr>
          <a:xfrm>
            <a:off x="2198160" y="360000"/>
            <a:ext cx="9861840" cy="54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/>
            <a:r>
              <a:rPr lang="ru-RU" sz="2400" b="1" strike="noStrike" spc="-1">
                <a:solidFill>
                  <a:srgbClr val="F10D0C"/>
                </a:solidFill>
                <a:latin typeface="Times New Roman"/>
              </a:rPr>
              <a:t>Совместное мероприятие с пожарными «Детям спички не игрушка!»  </a:t>
            </a:r>
            <a:endParaRPr lang="ru-RU" sz="2400" b="0" strike="noStrike" spc="-1">
              <a:latin typeface="Times New Roman"/>
            </a:endParaRPr>
          </a:p>
        </p:txBody>
      </p:sp>
      <p:pic>
        <p:nvPicPr>
          <p:cNvPr id="143" name="Рисунок 142"/>
          <p:cNvPicPr/>
          <p:nvPr/>
        </p:nvPicPr>
        <p:blipFill>
          <a:blip r:embed="rId6"/>
          <a:stretch/>
        </p:blipFill>
        <p:spPr>
          <a:xfrm>
            <a:off x="180000" y="180000"/>
            <a:ext cx="2018160" cy="2194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1751040" y="1300680"/>
            <a:ext cx="8689680" cy="250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Tw Cen MT"/>
            </a:endParaRPr>
          </a:p>
        </p:txBody>
      </p:sp>
      <p:pic>
        <p:nvPicPr>
          <p:cNvPr id="145" name="Рисунок 144"/>
          <p:cNvPicPr/>
          <p:nvPr/>
        </p:nvPicPr>
        <p:blipFill>
          <a:blip r:embed="rId2"/>
          <a:stretch/>
        </p:blipFill>
        <p:spPr>
          <a:xfrm>
            <a:off x="360" y="360"/>
            <a:ext cx="12192120" cy="6857640"/>
          </a:xfrm>
          <a:prstGeom prst="rect">
            <a:avLst/>
          </a:prstGeom>
          <a:ln w="0">
            <a:noFill/>
          </a:ln>
        </p:spPr>
      </p:pic>
      <p:sp>
        <p:nvSpPr>
          <p:cNvPr id="146" name="TextBox 145"/>
          <p:cNvSpPr txBox="1"/>
          <p:nvPr/>
        </p:nvSpPr>
        <p:spPr>
          <a:xfrm>
            <a:off x="3420000" y="315720"/>
            <a:ext cx="5706720" cy="764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/>
            <a:r>
              <a:rPr lang="ru-RU" sz="2400" b="1" strike="noStrike" spc="-1">
                <a:solidFill>
                  <a:srgbClr val="F10D0C"/>
                </a:solidFill>
                <a:latin typeface="Times New Roman"/>
              </a:rPr>
              <a:t>Конкурс рисунков среди учащихся начальной школы </a:t>
            </a:r>
            <a:endParaRPr lang="ru-RU" sz="2400" b="1" strike="noStrike" spc="-1">
              <a:latin typeface="Times New Roman"/>
            </a:endParaRPr>
          </a:p>
        </p:txBody>
      </p:sp>
      <p:pic>
        <p:nvPicPr>
          <p:cNvPr id="147" name="Рисунок 146"/>
          <p:cNvPicPr/>
          <p:nvPr/>
        </p:nvPicPr>
        <p:blipFill>
          <a:blip r:embed="rId3" cstate="print"/>
          <a:stretch/>
        </p:blipFill>
        <p:spPr>
          <a:xfrm>
            <a:off x="249480" y="900000"/>
            <a:ext cx="3710520" cy="2782800"/>
          </a:xfrm>
          <a:prstGeom prst="rect">
            <a:avLst/>
          </a:prstGeom>
          <a:ln w="36000">
            <a:solidFill>
              <a:srgbClr val="F10D0C"/>
            </a:solidFill>
            <a:round/>
          </a:ln>
        </p:spPr>
      </p:pic>
      <p:pic>
        <p:nvPicPr>
          <p:cNvPr id="148" name="Рисунок 147"/>
          <p:cNvPicPr/>
          <p:nvPr/>
        </p:nvPicPr>
        <p:blipFill>
          <a:blip r:embed="rId4" cstate="print"/>
          <a:stretch/>
        </p:blipFill>
        <p:spPr>
          <a:xfrm>
            <a:off x="239760" y="3870000"/>
            <a:ext cx="3720240" cy="2790000"/>
          </a:xfrm>
          <a:prstGeom prst="rect">
            <a:avLst/>
          </a:prstGeom>
          <a:ln w="36000">
            <a:solidFill>
              <a:srgbClr val="F10D0C"/>
            </a:solidFill>
            <a:round/>
          </a:ln>
        </p:spPr>
      </p:pic>
      <p:pic>
        <p:nvPicPr>
          <p:cNvPr id="149" name="Рисунок 148"/>
          <p:cNvPicPr/>
          <p:nvPr/>
        </p:nvPicPr>
        <p:blipFill>
          <a:blip r:embed="rId5" cstate="print"/>
          <a:stretch/>
        </p:blipFill>
        <p:spPr>
          <a:xfrm>
            <a:off x="8148960" y="900000"/>
            <a:ext cx="3911040" cy="2700000"/>
          </a:xfrm>
          <a:prstGeom prst="rect">
            <a:avLst/>
          </a:prstGeom>
          <a:ln w="36000">
            <a:solidFill>
              <a:srgbClr val="F10D0C"/>
            </a:solidFill>
            <a:round/>
          </a:ln>
        </p:spPr>
      </p:pic>
      <p:pic>
        <p:nvPicPr>
          <p:cNvPr id="150" name="Рисунок 149"/>
          <p:cNvPicPr/>
          <p:nvPr/>
        </p:nvPicPr>
        <p:blipFill>
          <a:blip r:embed="rId6" cstate="print"/>
          <a:stretch/>
        </p:blipFill>
        <p:spPr>
          <a:xfrm>
            <a:off x="8077680" y="4140000"/>
            <a:ext cx="3949920" cy="2389320"/>
          </a:xfrm>
          <a:prstGeom prst="rect">
            <a:avLst/>
          </a:prstGeom>
          <a:ln w="36000">
            <a:solidFill>
              <a:srgbClr val="F10D0C"/>
            </a:solidFill>
            <a:round/>
          </a:ln>
        </p:spPr>
      </p:pic>
      <p:pic>
        <p:nvPicPr>
          <p:cNvPr id="151" name="Рисунок 150"/>
          <p:cNvPicPr/>
          <p:nvPr/>
        </p:nvPicPr>
        <p:blipFill>
          <a:blip r:embed="rId7" cstate="print"/>
          <a:stretch/>
        </p:blipFill>
        <p:spPr>
          <a:xfrm>
            <a:off x="4079880" y="2340000"/>
            <a:ext cx="3840120" cy="2880000"/>
          </a:xfrm>
          <a:prstGeom prst="rect">
            <a:avLst/>
          </a:prstGeom>
          <a:ln w="36000">
            <a:solidFill>
              <a:srgbClr val="F10D0C"/>
            </a:solidFill>
            <a:rou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1751040" y="1300680"/>
            <a:ext cx="8689680" cy="250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lang="ru-RU" sz="2000" b="0" strike="noStrike" cap="all" spc="-1">
              <a:solidFill>
                <a:srgbClr val="000000"/>
              </a:solidFill>
              <a:latin typeface="Tw Cen MT"/>
            </a:endParaRPr>
          </a:p>
        </p:txBody>
      </p:sp>
      <p:pic>
        <p:nvPicPr>
          <p:cNvPr id="154" name="Рисунок 153"/>
          <p:cNvPicPr/>
          <p:nvPr/>
        </p:nvPicPr>
        <p:blipFill>
          <a:blip r:embed="rId2"/>
          <a:stretch/>
        </p:blipFill>
        <p:spPr>
          <a:xfrm>
            <a:off x="0" y="0"/>
            <a:ext cx="12192120" cy="6857640"/>
          </a:xfrm>
          <a:prstGeom prst="rect">
            <a:avLst/>
          </a:prstGeom>
          <a:ln w="0">
            <a:noFill/>
          </a:ln>
        </p:spPr>
      </p:pic>
      <p:pic>
        <p:nvPicPr>
          <p:cNvPr id="155" name="Рисунок 154"/>
          <p:cNvPicPr/>
          <p:nvPr/>
        </p:nvPicPr>
        <p:blipFill>
          <a:blip r:embed="rId3"/>
          <a:stretch/>
        </p:blipFill>
        <p:spPr>
          <a:xfrm>
            <a:off x="360000" y="3600000"/>
            <a:ext cx="4070520" cy="2884680"/>
          </a:xfrm>
          <a:prstGeom prst="rect">
            <a:avLst/>
          </a:prstGeom>
          <a:ln w="36000">
            <a:solidFill>
              <a:srgbClr val="F10D0C"/>
            </a:solidFill>
            <a:round/>
          </a:ln>
        </p:spPr>
      </p:pic>
      <p:pic>
        <p:nvPicPr>
          <p:cNvPr id="156" name="Рисунок 155"/>
          <p:cNvPicPr/>
          <p:nvPr/>
        </p:nvPicPr>
        <p:blipFill>
          <a:blip r:embed="rId4"/>
          <a:stretch/>
        </p:blipFill>
        <p:spPr>
          <a:xfrm>
            <a:off x="4140000" y="905760"/>
            <a:ext cx="4320000" cy="3054240"/>
          </a:xfrm>
          <a:prstGeom prst="rect">
            <a:avLst/>
          </a:prstGeom>
          <a:ln w="36000">
            <a:solidFill>
              <a:srgbClr val="F10D0C"/>
            </a:solidFill>
            <a:round/>
          </a:ln>
        </p:spPr>
      </p:pic>
      <p:pic>
        <p:nvPicPr>
          <p:cNvPr id="157" name="Рисунок 156"/>
          <p:cNvPicPr/>
          <p:nvPr/>
        </p:nvPicPr>
        <p:blipFill>
          <a:blip r:embed="rId5"/>
          <a:stretch/>
        </p:blipFill>
        <p:spPr>
          <a:xfrm>
            <a:off x="7740000" y="3809520"/>
            <a:ext cx="4320000" cy="2892960"/>
          </a:xfrm>
          <a:prstGeom prst="rect">
            <a:avLst/>
          </a:prstGeom>
          <a:ln w="0">
            <a:noFill/>
          </a:ln>
        </p:spPr>
      </p:pic>
      <p:sp>
        <p:nvSpPr>
          <p:cNvPr id="158" name="TextBox 157"/>
          <p:cNvSpPr txBox="1"/>
          <p:nvPr/>
        </p:nvSpPr>
        <p:spPr>
          <a:xfrm>
            <a:off x="540000" y="292320"/>
            <a:ext cx="11160000" cy="607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/>
            <a:r>
              <a:rPr lang="ru-RU" sz="2400" b="1" strike="noStrike" spc="-1">
                <a:solidFill>
                  <a:srgbClr val="F10D0C"/>
                </a:solidFill>
                <a:latin typeface="Times New Roman"/>
              </a:rPr>
              <a:t>Буклеты «Правила пожарной безопасности»</a:t>
            </a:r>
            <a:endParaRPr lang="ru-RU" sz="24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Капля">
  <a:themeElements>
    <a:clrScheme name="Капля">
      <a:dk1>
        <a:srgbClr val="000000"/>
      </a:dk1>
      <a:lt1>
        <a:srgbClr val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Капля">
  <a:themeElements>
    <a:clrScheme name="Капля">
      <a:dk1>
        <a:srgbClr val="000000"/>
      </a:dk1>
      <a:lt1>
        <a:srgbClr val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335</TotalTime>
  <Words>193</Words>
  <Application>View_PPTX_PLUS/7.4.0.3$Windows_X86_64 LibreOffice_project/</Application>
  <PresentationFormat>Произвольный</PresentationFormat>
  <Paragraphs>17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</vt:i4>
      </vt:variant>
    </vt:vector>
  </HeadingPairs>
  <TitlesOfParts>
    <vt:vector size="11" baseType="lpstr">
      <vt:lpstr>Капля</vt:lpstr>
      <vt:lpstr>Капля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User</dc:creator>
  <dc:description/>
  <cp:lastModifiedBy>USER</cp:lastModifiedBy>
  <cp:revision>13</cp:revision>
  <dcterms:created xsi:type="dcterms:W3CDTF">2024-04-29T15:17:59Z</dcterms:created>
  <dcterms:modified xsi:type="dcterms:W3CDTF">2025-02-02T15:25:21Z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Произвольный</vt:lpwstr>
  </property>
  <property fmtid="{D5CDD505-2E9C-101B-9397-08002B2CF9AE}" pid="3" name="Slides">
    <vt:i4>7</vt:i4>
  </property>
</Properties>
</file>