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306" r:id="rId6"/>
    <p:sldId id="294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651" autoAdjust="0"/>
    <p:restoredTop sz="95646" autoAdjust="0"/>
  </p:normalViewPr>
  <p:slideViewPr>
    <p:cSldViewPr snapToGrid="0">
      <p:cViewPr varScale="1">
        <p:scale>
          <a:sx n="111" d="100"/>
          <a:sy n="111" d="100"/>
        </p:scale>
        <p:origin x="-74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82" d="100"/>
          <a:sy n="82" d="100"/>
        </p:scale>
        <p:origin x="3936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8DCB03DF-958A-419E-93C9-F4DD4206164B}" type="datetime1">
              <a:rPr lang="ru-RU" smtClean="0"/>
              <a:pPr rtl="0"/>
              <a:t>04.02.2025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AFF3A6F-DEFA-45E0-9496-BEE7C2C6F3D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C3C04E87-AB6C-43AD-B5E7-BB59ED96ADF8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F97DC217-DF71-1A49-B3EA-559F1F43B0FF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9385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908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AC79249-FDC0-364D-A734-AE1DE1605D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Arial" panose="020B06040202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13537B6D-42A5-F449-2691-321A167F7C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xmlns="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xmlns="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xmlns="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xmlns="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28" name="Полилиния 27">
              <a:extLst>
                <a:ext uri="{FF2B5EF4-FFF2-40B4-BE49-F238E27FC236}">
                  <a16:creationId xmlns:a16="http://schemas.microsoft.com/office/drawing/2014/main" xmlns="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rtlCol="0" anchor="b">
            <a:noAutofit/>
          </a:bodyPr>
          <a:lstStyle>
            <a:lvl1pPr algn="l"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2916498579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AC10D125-AB73-D276-4947-94204736A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6A7F6A3F-E1DD-A246-9A6D-5F9B18BA25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055FD0FC-C8FF-6741-A364-A29CDC6F94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xmlns="" id="{D11C9832-A021-954E-A34F-2988D1189A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9861BC34-DFBF-2D4F-B463-FCFBC08391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xmlns="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xmlns="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 rtlCol="0">
            <a:normAutofit/>
          </a:bodyPr>
          <a:lstStyle>
            <a:lvl1pPr marL="0" indent="0">
              <a:buNone/>
              <a:defRPr lang="ru-RU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2271272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CCEDB282-8288-C81F-52B5-048A3E80C9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xmlns="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xmlns="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 rtlCol="0"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 lang="ru-RU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 lang="ru-RU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 lang="ru-RU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317691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95FBCE6F-2AA9-31FE-8148-33B4807355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Полилиния 22">
              <a:extLst>
                <a:ext uri="{FF2B5EF4-FFF2-40B4-BE49-F238E27FC236}">
                  <a16:creationId xmlns:a16="http://schemas.microsoft.com/office/drawing/2014/main" xmlns="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xmlns="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xmlns="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xmlns="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8" name="Полилиния 17">
              <a:extLst>
                <a:ext uri="{FF2B5EF4-FFF2-40B4-BE49-F238E27FC236}">
                  <a16:creationId xmlns:a16="http://schemas.microsoft.com/office/drawing/2014/main" xmlns="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rtlCol="0" anchor="b">
            <a:noAutofit/>
          </a:bodyPr>
          <a:lstStyle>
            <a:lvl1pPr algn="l">
              <a:defRPr lang="ru-RU" sz="6000" b="1">
                <a:solidFill>
                  <a:schemeClr val="bg1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ru-RU" sz="32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986529405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столбца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14DB56B5-5DD7-95E3-52B2-EDC4B3F130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xmlns="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xmlns="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xmlns="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784350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A0E8D4A-B13C-C7EE-5E27-278124A127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rtlCol="0" anchor="b">
            <a:noAutofit/>
          </a:bodyPr>
          <a:lstStyle>
            <a:lvl1pPr>
              <a:defRPr lang="ru-RU" sz="4200" b="1">
                <a:solidFill>
                  <a:schemeClr val="bg1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0426631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, содержимое и изображ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79F46B00-4AE8-52A2-6926-FC2F5DD1FA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364" y="0"/>
            <a:ext cx="12194364" cy="6858000"/>
            <a:chOff x="-2364" y="0"/>
            <a:chExt cx="12194364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6A7F6A3F-E1DD-A246-9A6D-5F9B18BA2588}"/>
                </a:ext>
              </a:extLst>
            </p:cNvPr>
            <p:cNvSpPr/>
            <p:nvPr userDrawn="1"/>
          </p:nvSpPr>
          <p:spPr>
            <a:xfrm rot="5400000">
              <a:off x="8580896" y="0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055FD0FC-C8FF-6741-A364-A29CDC6F9495}"/>
                </a:ext>
              </a:extLst>
            </p:cNvPr>
            <p:cNvSpPr/>
            <p:nvPr userDrawn="1"/>
          </p:nvSpPr>
          <p:spPr>
            <a:xfrm>
              <a:off x="-2364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9861BC34-DFBF-2D4F-B463-FCFBC08391FF}"/>
                </a:ext>
              </a:extLst>
            </p:cNvPr>
            <p:cNvGrpSpPr/>
            <p:nvPr userDrawn="1"/>
          </p:nvGrpSpPr>
          <p:grpSpPr>
            <a:xfrm>
              <a:off x="2587417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xmlns="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xmlns="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9489" y="457199"/>
            <a:ext cx="5943599" cy="1920240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6BBDFA0C-B372-969D-6C8A-F664A4BF8D41}"/>
              </a:ext>
            </a:extLst>
          </p:cNvPr>
          <p:cNvSpPr>
            <a:spLocks noGrp="1" noChangeAspect="1"/>
          </p:cNvSpPr>
          <p:nvPr>
            <p:ph idx="17" hasCustomPrompt="1"/>
          </p:nvPr>
        </p:nvSpPr>
        <p:spPr>
          <a:xfrm>
            <a:off x="823108" y="640080"/>
            <a:ext cx="4297680" cy="4297680"/>
          </a:xfrm>
          <a:prstGeom prst="ellipse">
            <a:avLst/>
          </a:prstGeom>
          <a:solidFill>
            <a:schemeClr val="accent2"/>
          </a:solidFill>
        </p:spPr>
        <p:txBody>
          <a:bodyPr rtlCol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347663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2pPr>
            <a:lvl3pPr marL="6858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3pPr>
            <a:lvl4pPr marL="9144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4pPr>
            <a:lvl5pPr marL="11430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A8D2CC-EE75-85FA-1577-88C0BEC7B1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49490" y="2706369"/>
            <a:ext cx="5943600" cy="3383279"/>
          </a:xfrm>
        </p:spPr>
        <p:txBody>
          <a:bodyPr rtlCol="0">
            <a:normAutofit/>
          </a:bodyPr>
          <a:lstStyle>
            <a:lvl1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3pPr>
            <a:lvl4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4pPr>
            <a:lvl5pPr marL="146304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525656170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иаграмма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ABA2A58C-57B7-834C-8F5C-3299322411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xmlns="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xmlns="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 lang="ru-RU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xmlns="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xmlns="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0945164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78AD52EA-B01E-8D38-D87A-BF7EB5B58A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xmlns="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xmlns="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xmlns="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xmlns="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xmlns="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rtlCol="0" anchor="b">
            <a:noAutofit/>
          </a:bodyPr>
          <a:lstStyle>
            <a:lvl1pPr algn="l"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rtlCol="0" anchor="t" anchorCtr="0">
            <a:normAutofit/>
          </a:bodyPr>
          <a:lstStyle>
            <a:lvl1pPr marL="0" indent="0" algn="l">
              <a:buNone/>
              <a:defRPr lang="ru-RU" sz="2800">
                <a:latin typeface="Arial" panose="020B0604020202020204" pitchFamily="34" charset="0"/>
                <a:cs typeface="+mn-cs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xmlns="" val="2544706900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59" r:id="rId4"/>
    <p:sldLayoutId id="2147483668" r:id="rId5"/>
    <p:sldLayoutId id="2147483669" r:id="rId6"/>
    <p:sldLayoutId id="2147483676" r:id="rId7"/>
    <p:sldLayoutId id="2147483661" r:id="rId8"/>
    <p:sldLayoutId id="2147483666" r:id="rId9"/>
  </p:sldLayoutIdLst>
  <p:transition spd="med">
    <p:pull/>
  </p:transition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9357" y="2050991"/>
            <a:ext cx="6145069" cy="2012052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3200" dirty="0" smtClean="0"/>
              <a:t>Работа воспитателей с </a:t>
            </a:r>
            <a:r>
              <a:rPr lang="ru-RU" sz="3200" dirty="0" smtClean="0"/>
              <a:t>родителями (2024г.)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2593088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 smtClean="0"/>
              <a:t>8А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6873" t="2747" r="1343" b="20824"/>
          <a:stretch/>
        </p:blipFill>
        <p:spPr>
          <a:xfrm>
            <a:off x="1750231" y="209550"/>
            <a:ext cx="4071937" cy="318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227" t="18840" r="15265" b="5362"/>
          <a:stretch/>
        </p:blipFill>
        <p:spPr>
          <a:xfrm>
            <a:off x="5822168" y="875999"/>
            <a:ext cx="3238296" cy="49959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463" y="209549"/>
            <a:ext cx="2112361" cy="64448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83" y="3381165"/>
            <a:ext cx="5319885" cy="327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893655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/>
              <a:t>9</a:t>
            </a:r>
            <a:r>
              <a:rPr lang="ru-RU" sz="6000" dirty="0" smtClean="0"/>
              <a:t>А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758" b="15785"/>
          <a:stretch/>
        </p:blipFill>
        <p:spPr>
          <a:xfrm>
            <a:off x="1867250" y="100489"/>
            <a:ext cx="7124350" cy="33934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38081" b="7749"/>
          <a:stretch/>
        </p:blipFill>
        <p:spPr>
          <a:xfrm>
            <a:off x="4252140" y="3493988"/>
            <a:ext cx="7663635" cy="31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383217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41300" y="5528469"/>
            <a:ext cx="3657600" cy="525462"/>
          </a:xfrm>
        </p:spPr>
        <p:txBody>
          <a:bodyPr/>
          <a:lstStyle/>
          <a:p>
            <a:pPr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в совместных Акциях </a:t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«Мы вместе!» для военнослужащих СВО, </a:t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«Окна Победы»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807200" y="152401"/>
            <a:ext cx="5181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kern="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</a:t>
            </a:r>
            <a:r>
              <a:rPr lang="ru-RU" sz="28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Работа с семьями</a:t>
            </a:r>
            <a:endParaRPr lang="ru-RU" sz="2800" b="1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60" name="Рисунок 4" descr="C:\Users\USER\Desktop\пед.сов\IMG-20230309-WA0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3251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6" descr="C:\Users\USER\Desktop\пед.сов\IMG-20220926-WA0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3247" y="171450"/>
            <a:ext cx="24384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C:\Users\USER\Desktop\Общешкольный праздник День матери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759200" y="3124200"/>
            <a:ext cx="3318933" cy="1866900"/>
          </a:xfrm>
          <a:noFill/>
        </p:spPr>
      </p:pic>
      <p:pic>
        <p:nvPicPr>
          <p:cNvPr id="19463" name="Рисунок 8" descr="C:\Users\USER\Desktop\Окна Побед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3200" y="2819400"/>
            <a:ext cx="2523067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9" descr="C:\Users\USER\Desktop\Конкурс Невозможное возможно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5100" y="533400"/>
            <a:ext cx="24257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Рисунок 10" descr="C:\Users\USER\Desktop\ЗОЖ. ГАУ КЦСОН Изумруд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42401" y="762000"/>
            <a:ext cx="2495551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Рисунок 11" descr="C:\Users\USER\Desktop\20221222_17520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6200" y="5105400"/>
            <a:ext cx="29210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435320" y="207645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Совместные мероприятия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117600" y="6248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Выставки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9042401" y="3200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Родительские лектории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6502400" y="28956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Конкурсы</a:t>
            </a:r>
          </a:p>
        </p:txBody>
      </p:sp>
      <p:pic>
        <p:nvPicPr>
          <p:cNvPr id="19471" name="Рисунок 17" descr="C:\Users\USER\Desktop\20221130_13394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38399" y="3238500"/>
            <a:ext cx="1930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2" name="Рисунок 18" descr="C:\Users\USER\Downloads\20230323_144928 (1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98000" y="3714750"/>
            <a:ext cx="2438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3962400" y="25146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Общешкольные праздники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9042401" y="59436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</a:t>
            </a:r>
            <a:r>
              <a:rPr lang="ru-RU" sz="1600" b="1" kern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обрания</a:t>
            </a:r>
            <a:r>
              <a:rPr lang="ru-RU" sz="16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встречи</a:t>
            </a:r>
          </a:p>
        </p:txBody>
      </p:sp>
      <p:pic>
        <p:nvPicPr>
          <p:cNvPr id="19475" name="Picture 6" descr="C:\Users\USER\Desktop\пед.сов\IMG-20221227-WA002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08800" y="3352800"/>
            <a:ext cx="2336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6" name="Рисунок 24" descr="C:\Users\USER\Desktop\пед.сов\IMG-20230505-WA020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917267" y="49530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>
            <a:spLocks noGrp="1" noChangeAspect="1"/>
          </p:cNvSpPr>
          <p:nvPr>
            <p:ph idx="17"/>
          </p:nvPr>
        </p:nvSpPr>
        <p:spPr>
          <a:xfrm>
            <a:off x="126423" y="100489"/>
            <a:ext cx="1623808" cy="162380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6000" dirty="0" smtClean="0"/>
              <a:t>1А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432" t="28124" b="13349"/>
          <a:stretch/>
        </p:blipFill>
        <p:spPr>
          <a:xfrm>
            <a:off x="2586445" y="170157"/>
            <a:ext cx="3944983" cy="36402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973" t="25529" r="18455" b="12578"/>
          <a:stretch/>
        </p:blipFill>
        <p:spPr>
          <a:xfrm>
            <a:off x="6705790" y="1438223"/>
            <a:ext cx="5356252" cy="40381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17817" b="26581"/>
          <a:stretch/>
        </p:blipFill>
        <p:spPr>
          <a:xfrm>
            <a:off x="433230" y="3906670"/>
            <a:ext cx="3720759" cy="279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326102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>
            <a:spLocks noGrp="1" noChangeAspect="1"/>
          </p:cNvSpPr>
          <p:nvPr>
            <p:ph idx="17"/>
          </p:nvPr>
        </p:nvSpPr>
        <p:spPr>
          <a:xfrm>
            <a:off x="126423" y="100489"/>
            <a:ext cx="1623808" cy="162380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6000" dirty="0"/>
              <a:t>2</a:t>
            </a:r>
            <a:r>
              <a:rPr lang="ru-RU" sz="6000" dirty="0" smtClean="0"/>
              <a:t>А</a:t>
            </a:r>
            <a:endParaRPr lang="ru-RU" sz="6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4188" b="22322"/>
          <a:stretch/>
        </p:blipFill>
        <p:spPr>
          <a:xfrm>
            <a:off x="2524945" y="322216"/>
            <a:ext cx="7176403" cy="607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267664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 smtClean="0"/>
              <a:t>3А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568" t="19004" r="5492" b="8465"/>
          <a:stretch/>
        </p:blipFill>
        <p:spPr>
          <a:xfrm>
            <a:off x="4180114" y="100489"/>
            <a:ext cx="4345578" cy="647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17604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/>
              <a:t>4</a:t>
            </a:r>
            <a:r>
              <a:rPr lang="ru-RU" sz="6000" dirty="0" smtClean="0"/>
              <a:t>А</a:t>
            </a:r>
            <a:endParaRPr lang="ru-RU" sz="6000" dirty="0"/>
          </a:p>
        </p:txBody>
      </p:sp>
      <p:sp>
        <p:nvSpPr>
          <p:cNvPr id="6" name="AutoShape 2" descr="blob:https://web.whatsapp.com/7c276e73-62d2-4f5f-85c4-cfcb116e036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blob:https://web.whatsapp.com/7c276e73-62d2-4f5f-85c4-cfcb116e036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8547" b="9663"/>
          <a:stretch/>
        </p:blipFill>
        <p:spPr>
          <a:xfrm>
            <a:off x="460375" y="1969249"/>
            <a:ext cx="3323449" cy="46329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2826" b="1280"/>
          <a:stretch/>
        </p:blipFill>
        <p:spPr>
          <a:xfrm>
            <a:off x="3783824" y="160337"/>
            <a:ext cx="3255564" cy="53209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11" t="15751" r="-511" b="19749"/>
          <a:stretch/>
        </p:blipFill>
        <p:spPr>
          <a:xfrm>
            <a:off x="7039388" y="3396343"/>
            <a:ext cx="3049821" cy="33527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4553" b="35793"/>
          <a:stretch/>
        </p:blipFill>
        <p:spPr>
          <a:xfrm>
            <a:off x="8867893" y="236647"/>
            <a:ext cx="3107678" cy="315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373004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 smtClean="0"/>
              <a:t>5А</a:t>
            </a:r>
            <a:endParaRPr lang="ru-RU" sz="6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8616" b="24004"/>
          <a:stretch/>
        </p:blipFill>
        <p:spPr>
          <a:xfrm>
            <a:off x="1819900" y="117906"/>
            <a:ext cx="5241226" cy="40099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20772" b="14789"/>
          <a:stretch/>
        </p:blipFill>
        <p:spPr>
          <a:xfrm>
            <a:off x="7061126" y="2446226"/>
            <a:ext cx="4967587" cy="426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6845415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 smtClean="0"/>
              <a:t>6А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8561" b="509"/>
          <a:stretch/>
        </p:blipFill>
        <p:spPr>
          <a:xfrm>
            <a:off x="2144757" y="160338"/>
            <a:ext cx="3223711" cy="34785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6329" b="7729"/>
          <a:stretch/>
        </p:blipFill>
        <p:spPr>
          <a:xfrm>
            <a:off x="2144756" y="3483429"/>
            <a:ext cx="3223711" cy="3264175"/>
          </a:xfrm>
          <a:prstGeom prst="rect">
            <a:avLst/>
          </a:prstGeom>
        </p:spPr>
      </p:pic>
      <p:sp>
        <p:nvSpPr>
          <p:cNvPr id="8" name="AutoShape 2" descr="blob:https://web.whatsapp.com/9ea8671d-0a69-495c-a112-0b0814a02e7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t="12224" r="20990" b="22137"/>
          <a:stretch/>
        </p:blipFill>
        <p:spPr>
          <a:xfrm>
            <a:off x="6010275" y="465909"/>
            <a:ext cx="544830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2129159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6">
            <a:extLst>
              <a:ext uri="{FF2B5EF4-FFF2-40B4-BE49-F238E27FC236}">
                <a16:creationId xmlns:a16="http://schemas.microsoft.com/office/drawing/2014/main" xmlns="" id="{CC7FC500-BBFB-3AA4-BEDE-038CB94FFF61}"/>
              </a:ext>
            </a:extLst>
          </p:cNvPr>
          <p:cNvSpPr txBox="1">
            <a:spLocks noChangeAspect="1"/>
          </p:cNvSpPr>
          <p:nvPr/>
        </p:nvSpPr>
        <p:spPr>
          <a:xfrm>
            <a:off x="126423" y="100489"/>
            <a:ext cx="1623808" cy="1623808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766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43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 smtClean="0"/>
              <a:t>7В</a:t>
            </a:r>
            <a:endParaRPr lang="ru-RU" sz="6000" dirty="0"/>
          </a:p>
        </p:txBody>
      </p:sp>
      <p:sp>
        <p:nvSpPr>
          <p:cNvPr id="6" name="AutoShape 2" descr="blob:https://web.whatsapp.com/8d33d78d-3451-4784-9973-d2d813ea357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036" y="607593"/>
            <a:ext cx="9629137" cy="541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93351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Пользовательская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Arial"/>
      </a:majorFont>
      <a:minorFont>
        <a:latin typeface="Tenorite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E52C7A-8834-4F18-859F-7167A187E13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purl.org/dc/terms/"/>
    <ds:schemaRef ds:uri="230e9df3-be65-4c73-a93b-d1236ebd677e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7188B1-CB43-4216-A332-EE7733BC22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1D3D4E-040D-4F59-9215-B1F04B81B9F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Произвольный</PresentationFormat>
  <Paragraphs>20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Пользовательская</vt:lpstr>
      <vt:lpstr>Работа воспитателей с родителями (2024г.)</vt:lpstr>
      <vt:lpstr>Участие в совместных Акциях  «Мы вместе!» для военнослужащих СВО,  «Окна Победы»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2023-12-12T16:04:07Z</dcterms:created>
  <dcterms:modified xsi:type="dcterms:W3CDTF">2025-02-04T17:54:26Z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