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2475-896B-4B6C-A58A-9303F99A25CE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98E10D-56A8-42F5-B0E2-9C1E31065B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2475-896B-4B6C-A58A-9303F99A25CE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8E10D-56A8-42F5-B0E2-9C1E31065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098E10D-56A8-42F5-B0E2-9C1E31065B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2475-896B-4B6C-A58A-9303F99A25CE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2475-896B-4B6C-A58A-9303F99A25CE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098E10D-56A8-42F5-B0E2-9C1E31065B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2475-896B-4B6C-A58A-9303F99A25CE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98E10D-56A8-42F5-B0E2-9C1E31065B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0732475-896B-4B6C-A58A-9303F99A25CE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8E10D-56A8-42F5-B0E2-9C1E31065B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2475-896B-4B6C-A58A-9303F99A25CE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098E10D-56A8-42F5-B0E2-9C1E31065B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2475-896B-4B6C-A58A-9303F99A25CE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098E10D-56A8-42F5-B0E2-9C1E31065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2475-896B-4B6C-A58A-9303F99A25CE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98E10D-56A8-42F5-B0E2-9C1E31065B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98E10D-56A8-42F5-B0E2-9C1E31065B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32475-896B-4B6C-A58A-9303F99A25CE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098E10D-56A8-42F5-B0E2-9C1E31065B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0732475-896B-4B6C-A58A-9303F99A25CE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0732475-896B-4B6C-A58A-9303F99A25CE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098E10D-56A8-42F5-B0E2-9C1E31065BC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785794"/>
            <a:ext cx="8424936" cy="5040559"/>
          </a:xfrm>
        </p:spPr>
        <p:txBody>
          <a:bodyPr>
            <a:normAutofit/>
          </a:bodyPr>
          <a:lstStyle/>
          <a:p>
            <a:r>
              <a:rPr lang="ru-RU" b="1" dirty="0"/>
              <a:t>Современные воспитательные технологии, их применение в работе воспитателя группы продленного дня</a:t>
            </a:r>
            <a:r>
              <a:rPr lang="ru-RU" dirty="0"/>
              <a:t> 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3200" b="1" dirty="0">
                <a:solidFill>
                  <a:schemeClr val="tx1"/>
                </a:solidFill>
              </a:rPr>
              <a:t>Докладчик: Мартынова Е.В.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467544" y="2743200"/>
            <a:ext cx="8424936" cy="2990056"/>
          </a:xfrm>
        </p:spPr>
        <p:txBody>
          <a:bodyPr/>
          <a:lstStyle/>
          <a:p>
            <a:pPr algn="l"/>
            <a:r>
              <a:rPr lang="ru-RU" sz="2400" dirty="0">
                <a:solidFill>
                  <a:schemeClr val="tx1"/>
                </a:solidFill>
              </a:rPr>
              <a:t>С целью  повышения качества воспитательной работы, развития познавательного интереса в систему воспитания вводятся информационно-коммуникационные технологии.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ИКТ - технологии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95536" y="2743200"/>
            <a:ext cx="8424936" cy="3350096"/>
          </a:xfrm>
        </p:spPr>
        <p:txBody>
          <a:bodyPr>
            <a:normAutofit/>
          </a:bodyPr>
          <a:lstStyle/>
          <a:p>
            <a:pPr algn="l"/>
            <a:r>
              <a:rPr lang="ru-RU" sz="1800" dirty="0">
                <a:solidFill>
                  <a:schemeClr val="tx1"/>
                </a:solidFill>
              </a:rPr>
              <a:t>Поиск и сбор информации;</a:t>
            </a:r>
          </a:p>
          <a:p>
            <a:pPr algn="l"/>
            <a:r>
              <a:rPr lang="ru-RU" sz="1800" dirty="0">
                <a:solidFill>
                  <a:schemeClr val="tx1"/>
                </a:solidFill>
              </a:rPr>
              <a:t>Диагностика </a:t>
            </a:r>
            <a:r>
              <a:rPr lang="ru-RU" sz="1800" i="1" dirty="0">
                <a:solidFill>
                  <a:schemeClr val="tx1"/>
                </a:solidFill>
              </a:rPr>
              <a:t>(психологическое тестирование, экспресс -диагностики)</a:t>
            </a:r>
            <a:r>
              <a:rPr lang="ru-RU" sz="1800" dirty="0">
                <a:solidFill>
                  <a:schemeClr val="tx1"/>
                </a:solidFill>
              </a:rPr>
              <a:t> ;</a:t>
            </a:r>
          </a:p>
          <a:p>
            <a:pPr algn="l"/>
            <a:r>
              <a:rPr lang="ru-RU" sz="1800" dirty="0">
                <a:solidFill>
                  <a:schemeClr val="tx1"/>
                </a:solidFill>
              </a:rPr>
              <a:t>Данные для родителей </a:t>
            </a:r>
            <a:r>
              <a:rPr lang="ru-RU" sz="1800" i="1" dirty="0">
                <a:solidFill>
                  <a:schemeClr val="tx1"/>
                </a:solidFill>
              </a:rPr>
              <a:t>(памятки, рекомендации, презентации для родительских собраний и пр.)</a:t>
            </a:r>
            <a:r>
              <a:rPr lang="ru-RU" sz="1800" dirty="0">
                <a:solidFill>
                  <a:schemeClr val="tx1"/>
                </a:solidFill>
              </a:rPr>
              <a:t> ;</a:t>
            </a:r>
          </a:p>
          <a:p>
            <a:pPr algn="l"/>
            <a:r>
              <a:rPr lang="ru-RU" sz="1800" dirty="0">
                <a:solidFill>
                  <a:schemeClr val="tx1"/>
                </a:solidFill>
              </a:rPr>
              <a:t>Информация для классных часов;</a:t>
            </a:r>
          </a:p>
          <a:p>
            <a:pPr algn="l"/>
            <a:r>
              <a:rPr lang="ru-RU" sz="1800" dirty="0">
                <a:solidFill>
                  <a:schemeClr val="tx1"/>
                </a:solidFill>
              </a:rPr>
              <a:t>Виртуальный музей;</a:t>
            </a:r>
          </a:p>
          <a:p>
            <a:pPr algn="l"/>
            <a:r>
              <a:rPr lang="ru-RU" sz="1800" dirty="0">
                <a:solidFill>
                  <a:schemeClr val="tx1"/>
                </a:solidFill>
              </a:rPr>
              <a:t>Игры, конкурсы, викторины;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/>
              <a:t>Использование ИКТ в воспитательной работе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95536" y="2743200"/>
            <a:ext cx="8208912" cy="263001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sz="2000" dirty="0">
                <a:solidFill>
                  <a:schemeClr val="tx1"/>
                </a:solidFill>
              </a:rPr>
              <a:t>Техника и приемы </a:t>
            </a:r>
            <a:r>
              <a:rPr lang="ru-RU" sz="2000" dirty="0" err="1">
                <a:solidFill>
                  <a:schemeClr val="tx1"/>
                </a:solidFill>
              </a:rPr>
              <a:t>арт-педагогики</a:t>
            </a:r>
            <a:r>
              <a:rPr lang="ru-RU" sz="2000" dirty="0">
                <a:solidFill>
                  <a:schemeClr val="tx1"/>
                </a:solidFill>
              </a:rPr>
              <a:t>: музыкальная, театральная и изобразительная </a:t>
            </a:r>
            <a:r>
              <a:rPr lang="ru-RU" sz="2000" dirty="0" err="1">
                <a:solidFill>
                  <a:schemeClr val="tx1"/>
                </a:solidFill>
              </a:rPr>
              <a:t>арт-педагогики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сказкотерапия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фотоколлаж</a:t>
            </a:r>
            <a:r>
              <a:rPr lang="ru-RU" sz="2000" dirty="0">
                <a:solidFill>
                  <a:schemeClr val="tx1"/>
                </a:solidFill>
              </a:rPr>
              <a:t> другие. Все выше перечисленные техники и приемы  взаимосвязаны.</a:t>
            </a:r>
          </a:p>
          <a:p>
            <a:pPr algn="l"/>
            <a:r>
              <a:rPr lang="ru-RU" sz="2000" dirty="0" err="1">
                <a:solidFill>
                  <a:schemeClr val="tx1"/>
                </a:solidFill>
              </a:rPr>
              <a:t>Арт-технология</a:t>
            </a:r>
            <a:r>
              <a:rPr lang="ru-RU" sz="2000" dirty="0">
                <a:solidFill>
                  <a:schemeClr val="tx1"/>
                </a:solidFill>
              </a:rPr>
              <a:t> основана на </a:t>
            </a:r>
            <a:r>
              <a:rPr lang="ru-RU" sz="2000" dirty="0" err="1">
                <a:solidFill>
                  <a:schemeClr val="tx1"/>
                </a:solidFill>
              </a:rPr>
              <a:t>деятельностном</a:t>
            </a:r>
            <a:r>
              <a:rPr lang="ru-RU" sz="2000" dirty="0">
                <a:solidFill>
                  <a:schemeClr val="tx1"/>
                </a:solidFill>
              </a:rPr>
              <a:t> подходе и соответствует стандартам нового образования.</a:t>
            </a:r>
          </a:p>
          <a:p>
            <a:pPr algn="l"/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Арт-технология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467544" y="2743200"/>
            <a:ext cx="8280920" cy="2774032"/>
          </a:xfrm>
        </p:spPr>
        <p:txBody>
          <a:bodyPr/>
          <a:lstStyle/>
          <a:p>
            <a:pPr algn="l"/>
            <a:r>
              <a:rPr lang="ru-RU" sz="2400" dirty="0">
                <a:solidFill>
                  <a:schemeClr val="tx1"/>
                </a:solidFill>
              </a:rPr>
              <a:t>Шоу имеет три особенности: деления участников на выступающих («сцену») и зрителей («зал»), </a:t>
            </a:r>
            <a:r>
              <a:rPr lang="ru-RU" sz="2400" dirty="0" err="1">
                <a:solidFill>
                  <a:schemeClr val="tx1"/>
                </a:solidFill>
              </a:rPr>
              <a:t>соревновательность</a:t>
            </a:r>
            <a:r>
              <a:rPr lang="ru-RU" sz="2400" dirty="0">
                <a:solidFill>
                  <a:schemeClr val="tx1"/>
                </a:solidFill>
              </a:rPr>
              <a:t> на сцене, заготовленный организаторами сценарий.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/>
              <a:t>Шоу -технологии.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467544" y="2743200"/>
            <a:ext cx="8208912" cy="2558008"/>
          </a:xfrm>
        </p:spPr>
        <p:txBody>
          <a:bodyPr>
            <a:noAutofit/>
          </a:bodyPr>
          <a:lstStyle/>
          <a:p>
            <a:pPr algn="l"/>
            <a:r>
              <a:rPr lang="ru-RU" sz="2400" i="1" dirty="0">
                <a:solidFill>
                  <a:schemeClr val="tx1"/>
                </a:solidFill>
              </a:rPr>
              <a:t>Цель проведения деловой игры</a:t>
            </a:r>
            <a:r>
              <a:rPr lang="ru-RU" sz="2400" dirty="0">
                <a:solidFill>
                  <a:schemeClr val="tx1"/>
                </a:solidFill>
              </a:rPr>
              <a:t> – расширить представления учащихся о том или ином событии, получить новые знания в доступной ненавязчивой (игровой) форме, учить детей слушать и слышать друг друга, взаимодействовать и помогать друг другу.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Технология деловой игры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576" y="1268760"/>
            <a:ext cx="7772400" cy="331236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chemeClr val="tx1"/>
                </a:solidFill>
              </a:rPr>
              <a:t> СПАСИБО ЗА </a:t>
            </a:r>
            <a:r>
              <a:rPr lang="ru-RU" b="1">
                <a:solidFill>
                  <a:schemeClr val="tx1"/>
                </a:solidFill>
              </a:rPr>
              <a:t>ВНИМАНИЕ!</a:t>
            </a:r>
            <a:br>
              <a:rPr lang="ru-RU" b="1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b="1" dirty="0">
                <a:solidFill>
                  <a:schemeClr val="tx1"/>
                </a:solidFill>
              </a:rPr>
              <a:t>ЖЕЛАЮ ВАМ ТОРЧЕСКИХ УСПЕХОВ!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512168"/>
          </a:xfrm>
        </p:spPr>
        <p:txBody>
          <a:bodyPr/>
          <a:lstStyle/>
          <a:p>
            <a:r>
              <a:rPr lang="ru-RU" b="1" dirty="0"/>
              <a:t>Воспитательная технология</a:t>
            </a:r>
            <a:r>
              <a:rPr lang="ru-RU" dirty="0"/>
              <a:t> -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828836"/>
            <a:ext cx="82809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совокупность форм, методов, способов, приемов обучения и воспитательных средств, позволяющего достигать поставленные воспитательные цели.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95536" y="2743200"/>
            <a:ext cx="8424936" cy="2774032"/>
          </a:xfrm>
        </p:spPr>
        <p:txBody>
          <a:bodyPr>
            <a:normAutofit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</a:rPr>
              <a:t>технологии </a:t>
            </a:r>
            <a:r>
              <a:rPr lang="ru-RU" sz="2000" dirty="0" err="1" smtClean="0">
                <a:solidFill>
                  <a:schemeClr val="tx1"/>
                </a:solidFill>
              </a:rPr>
              <a:t>здоровьесберегающие</a:t>
            </a:r>
            <a:r>
              <a:rPr lang="ru-RU" sz="2000" dirty="0" smtClean="0">
                <a:solidFill>
                  <a:schemeClr val="tx1"/>
                </a:solidFill>
              </a:rPr>
              <a:t>;</a:t>
            </a:r>
            <a:endParaRPr lang="ru-RU" sz="2000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</a:rPr>
              <a:t>технологии </a:t>
            </a:r>
            <a:r>
              <a:rPr lang="ru-RU" sz="2000" dirty="0">
                <a:solidFill>
                  <a:schemeClr val="tx1"/>
                </a:solidFill>
              </a:rPr>
              <a:t>индивидуального воспитания</a:t>
            </a:r>
          </a:p>
          <a:p>
            <a:pPr algn="l">
              <a:buFont typeface="Arial" pitchFamily="34" charset="0"/>
              <a:buChar char="•"/>
            </a:pPr>
            <a:r>
              <a:rPr lang="ru-RU" sz="2000" dirty="0">
                <a:solidFill>
                  <a:schemeClr val="tx1"/>
                </a:solidFill>
              </a:rPr>
              <a:t>ситуативные технологии;</a:t>
            </a:r>
          </a:p>
          <a:p>
            <a:pPr algn="l">
              <a:buFont typeface="Arial" pitchFamily="34" charset="0"/>
              <a:buChar char="•"/>
            </a:pPr>
            <a:r>
              <a:rPr lang="ru-RU" sz="2000" dirty="0" err="1">
                <a:solidFill>
                  <a:schemeClr val="tx1"/>
                </a:solidFill>
              </a:rPr>
              <a:t>ИКТ-технологии</a:t>
            </a:r>
            <a:r>
              <a:rPr lang="ru-RU" sz="2000" dirty="0">
                <a:solidFill>
                  <a:schemeClr val="tx1"/>
                </a:solidFill>
              </a:rPr>
              <a:t>;</a:t>
            </a:r>
          </a:p>
          <a:p>
            <a:pPr algn="l">
              <a:buFont typeface="Arial" pitchFamily="34" charset="0"/>
              <a:buChar char="•"/>
            </a:pPr>
            <a:r>
              <a:rPr lang="ru-RU" sz="2000" dirty="0" err="1">
                <a:solidFill>
                  <a:schemeClr val="tx1"/>
                </a:solidFill>
              </a:rPr>
              <a:t>АРТ-технология</a:t>
            </a:r>
            <a:r>
              <a:rPr lang="ru-RU" sz="2000" dirty="0">
                <a:solidFill>
                  <a:schemeClr val="tx1"/>
                </a:solidFill>
              </a:rPr>
              <a:t>;</a:t>
            </a:r>
          </a:p>
          <a:p>
            <a:pPr algn="l">
              <a:buFont typeface="Arial" pitchFamily="34" charset="0"/>
              <a:buChar char="•"/>
            </a:pPr>
            <a:r>
              <a:rPr lang="ru-RU" sz="2000" dirty="0">
                <a:solidFill>
                  <a:schemeClr val="tx1"/>
                </a:solidFill>
              </a:rPr>
              <a:t>шоу-технологии;</a:t>
            </a:r>
          </a:p>
          <a:p>
            <a:pPr algn="l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</a:rPr>
              <a:t>технологии </a:t>
            </a:r>
            <a:r>
              <a:rPr lang="ru-RU" sz="2000" dirty="0">
                <a:solidFill>
                  <a:schemeClr val="tx1"/>
                </a:solidFill>
              </a:rPr>
              <a:t>учебной деловой игры;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533400"/>
            <a:ext cx="8640960" cy="1524000"/>
          </a:xfrm>
        </p:spPr>
        <p:txBody>
          <a:bodyPr>
            <a:normAutofit/>
          </a:bodyPr>
          <a:lstStyle/>
          <a:p>
            <a:r>
              <a:rPr lang="ru-RU" sz="4000" b="1" dirty="0"/>
              <a:t>Современные</a:t>
            </a:r>
            <a:r>
              <a:rPr lang="ru-RU" sz="4000" dirty="0"/>
              <a:t> </a:t>
            </a:r>
            <a:r>
              <a:rPr lang="ru-RU" sz="4000" b="1" dirty="0"/>
              <a:t>воспитательные технологии:</a:t>
            </a:r>
            <a:endParaRPr lang="ru-RU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467544" y="2743200"/>
            <a:ext cx="8208912" cy="2846040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solidFill>
                  <a:schemeClr val="tx1"/>
                </a:solidFill>
              </a:rPr>
              <a:t>Это системный подход к обучению и воспитанию, направленный на сохранение здоровья учащихся;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-создание благоприятного психологического климата на уроке;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-охрана здоровья и пропаганда здорового образа жизни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Здоровьесберегающие</a:t>
            </a:r>
            <a:r>
              <a:rPr lang="ru-RU" b="1" dirty="0"/>
              <a:t> технологии-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95536" y="2743200"/>
            <a:ext cx="8496944" cy="342210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Одним из важнейших аспектов является именно психологический комфорт школьников во время классного часа и группы продленного дня, внеурочной деятельности. С одной стороны, таким образом, решается задача предупреждения утомления обучающихся, с другой — появляется дополнительный стимул для раскрытия творческих возможностей каждого ребенка.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Технология создания ситуации успеха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23528" y="2743200"/>
            <a:ext cx="8496944" cy="3638128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Индивидуальное воспитание – такая организация педагогического процесса, при которой:</a:t>
            </a:r>
          </a:p>
          <a:p>
            <a:r>
              <a:rPr lang="ru-RU" dirty="0">
                <a:solidFill>
                  <a:schemeClr val="tx1"/>
                </a:solidFill>
              </a:rPr>
              <a:t>1) воспитатель взаимодействует лишь с одним ребенком (на уровне «личность – </a:t>
            </a:r>
            <a:r>
              <a:rPr lang="ru-RU" dirty="0" err="1">
                <a:solidFill>
                  <a:schemeClr val="tx1"/>
                </a:solidFill>
              </a:rPr>
              <a:t>личность</a:t>
            </a:r>
            <a:r>
              <a:rPr lang="ru-RU" dirty="0">
                <a:solidFill>
                  <a:schemeClr val="tx1"/>
                </a:solidFill>
              </a:rPr>
              <a:t>»);</a:t>
            </a:r>
          </a:p>
          <a:p>
            <a:r>
              <a:rPr lang="ru-RU" dirty="0">
                <a:solidFill>
                  <a:schemeClr val="tx1"/>
                </a:solidFill>
              </a:rPr>
              <a:t>2) ребенок воспринимает воздействие только одной личности из всех окружающих его людей;</a:t>
            </a:r>
          </a:p>
          <a:p>
            <a:r>
              <a:rPr lang="ru-RU" dirty="0">
                <a:solidFill>
                  <a:schemeClr val="tx1"/>
                </a:solidFill>
              </a:rPr>
              <a:t>3) ребенок самостоятельно взаимодействует лишь с педагогическим средством (книга, компьютер и т.п.)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Технология индивидуального воспитания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467544" y="2743200"/>
            <a:ext cx="8280920" cy="1673225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</a:rPr>
              <a:t>Групповая проблемная работа</a:t>
            </a:r>
          </a:p>
          <a:p>
            <a:r>
              <a:rPr lang="ru-RU" sz="3200" dirty="0">
                <a:solidFill>
                  <a:schemeClr val="tx1"/>
                </a:solidFill>
              </a:rPr>
              <a:t>Тренинг общения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383432"/>
          </a:xfrm>
        </p:spPr>
        <p:txBody>
          <a:bodyPr/>
          <a:lstStyle/>
          <a:p>
            <a:r>
              <a:rPr lang="ru-RU" b="1" dirty="0"/>
              <a:t>Ситуативные технологии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539552" y="2743200"/>
            <a:ext cx="8352928" cy="2702024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2400" dirty="0">
                <a:solidFill>
                  <a:schemeClr val="tx1"/>
                </a:solidFill>
              </a:rPr>
              <a:t>это работа с вербальным (словесным) поведением школьников в проблемной ситуации.</a:t>
            </a:r>
          </a:p>
          <a:p>
            <a:r>
              <a:rPr lang="ru-RU" sz="2400" dirty="0">
                <a:solidFill>
                  <a:schemeClr val="tx1"/>
                </a:solidFill>
              </a:rPr>
              <a:t>Её цель – разработка, принятие организационных решений, прояснение, обсуждение.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Групповая проблемная работа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95536" y="2743200"/>
            <a:ext cx="8496944" cy="2558008"/>
          </a:xfrm>
        </p:spPr>
        <p:txBody>
          <a:bodyPr>
            <a:normAutofit/>
          </a:bodyPr>
          <a:lstStyle/>
          <a:p>
            <a:pPr algn="l"/>
            <a:r>
              <a:rPr lang="ru-RU" sz="2400" dirty="0">
                <a:solidFill>
                  <a:schemeClr val="tx1"/>
                </a:solidFill>
              </a:rPr>
              <a:t>Цель – создание у ребят средствами групповой практической психологии различных аспектов позитивного педагогического опыта, опыта общения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Тренинг общения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1195</TotalTime>
  <Words>328</Words>
  <Application>Microsoft Office PowerPoint</Application>
  <PresentationFormat>Экран (4:3)</PresentationFormat>
  <Paragraphs>49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Официальная</vt:lpstr>
      <vt:lpstr>Современные воспитательные технологии, их применение в работе воспитателя группы продленного дня .  Докладчик: Мартынова Е.В.</vt:lpstr>
      <vt:lpstr>Воспитательная технология -</vt:lpstr>
      <vt:lpstr>Современные воспитательные технологии:</vt:lpstr>
      <vt:lpstr>Здоровьесберегающие технологии-</vt:lpstr>
      <vt:lpstr>Технология создания ситуации успеха</vt:lpstr>
      <vt:lpstr>Технология индивидуального воспитания</vt:lpstr>
      <vt:lpstr>Ситуативные технологии</vt:lpstr>
      <vt:lpstr>Групповая проблемная работа</vt:lpstr>
      <vt:lpstr>Тренинг общения</vt:lpstr>
      <vt:lpstr>ИКТ - технологии</vt:lpstr>
      <vt:lpstr>Использование ИКТ в воспитательной работе</vt:lpstr>
      <vt:lpstr>Арт-технология</vt:lpstr>
      <vt:lpstr>Шоу -технологии.</vt:lpstr>
      <vt:lpstr>Технология деловой игры</vt:lpstr>
      <vt:lpstr>     СПАСИБО ЗА ВНИМАНИЕ!  ЖЕЛАЮ ВАМ ТОРЧЕСКИХ УСПЕХОВ!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воспитательные технологии, их применение в работе воспитателя группы продленного дня .</dc:title>
  <dc:creator>User</dc:creator>
  <cp:lastModifiedBy>USER</cp:lastModifiedBy>
  <cp:revision>5</cp:revision>
  <dcterms:created xsi:type="dcterms:W3CDTF">2025-11-18T08:52:23Z</dcterms:created>
  <dcterms:modified xsi:type="dcterms:W3CDTF">2026-03-05T21:49:43Z</dcterms:modified>
</cp:coreProperties>
</file>