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7" r:id="rId9"/>
    <p:sldId id="266" r:id="rId10"/>
    <p:sldId id="265" r:id="rId11"/>
    <p:sldId id="264" r:id="rId12"/>
    <p:sldId id="263" r:id="rId13"/>
    <p:sldId id="262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1" r:id="rId24"/>
    <p:sldId id="280" r:id="rId25"/>
    <p:sldId id="279" r:id="rId26"/>
    <p:sldId id="278" r:id="rId27"/>
    <p:sldId id="282" r:id="rId28"/>
    <p:sldId id="283" r:id="rId29"/>
    <p:sldId id="284" r:id="rId30"/>
    <p:sldId id="287" r:id="rId31"/>
    <p:sldId id="286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7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6D0D84-4CC9-4191-9385-90647F3E01D1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012974-25C6-4E9C-B148-87DBED323B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6D0D84-4CC9-4191-9385-90647F3E01D1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012974-25C6-4E9C-B148-87DBED323B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6D0D84-4CC9-4191-9385-90647F3E01D1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012974-25C6-4E9C-B148-87DBED323B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6D0D84-4CC9-4191-9385-90647F3E01D1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012974-25C6-4E9C-B148-87DBED323B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6D0D84-4CC9-4191-9385-90647F3E01D1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012974-25C6-4E9C-B148-87DBED323B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6D0D84-4CC9-4191-9385-90647F3E01D1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012974-25C6-4E9C-B148-87DBED323B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6D0D84-4CC9-4191-9385-90647F3E01D1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012974-25C6-4E9C-B148-87DBED323B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6D0D84-4CC9-4191-9385-90647F3E01D1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012974-25C6-4E9C-B148-87DBED323B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6D0D84-4CC9-4191-9385-90647F3E01D1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012974-25C6-4E9C-B148-87DBED323B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6D0D84-4CC9-4191-9385-90647F3E01D1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012974-25C6-4E9C-B148-87DBED323B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6D0D84-4CC9-4191-9385-90647F3E01D1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012974-25C6-4E9C-B148-87DBED323B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16D0D84-4CC9-4191-9385-90647F3E01D1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B012974-25C6-4E9C-B148-87DBED323B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>
    <p:wipe dir="r"/>
  </p:transition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692696"/>
            <a:ext cx="7200800" cy="3024336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«Формирование нравственно- культурных ценностей школьников с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умственной отсталостью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уроках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русского языка и чтения»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37360" y="5013176"/>
            <a:ext cx="7406640" cy="1844824"/>
          </a:xfrm>
        </p:spPr>
        <p:txBody>
          <a:bodyPr>
            <a:normAutofit fontScale="62500" lnSpcReduction="20000"/>
          </a:bodyPr>
          <a:lstStyle/>
          <a:p>
            <a:pPr algn="r"/>
            <a:r>
              <a:rPr lang="ru-RU" sz="29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Матусявичус</a:t>
            </a:r>
            <a:r>
              <a:rPr lang="ru-RU" sz="29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С.Е.,</a:t>
            </a:r>
            <a:endParaRPr lang="ru-RU" sz="29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9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русского языка и чтения</a:t>
            </a:r>
          </a:p>
          <a:p>
            <a:pPr algn="r"/>
            <a:r>
              <a:rPr lang="ru-RU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ГБОУ СО</a:t>
            </a:r>
            <a:r>
              <a:rPr lang="ru-RU" sz="29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9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Кировградская</a:t>
            </a:r>
            <a:r>
              <a:rPr lang="ru-RU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школа – интернат</a:t>
            </a:r>
            <a:r>
              <a:rPr lang="ru-RU" sz="29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9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692696"/>
            <a:ext cx="6766520" cy="4392488"/>
          </a:xfrm>
        </p:spPr>
        <p:txBody>
          <a:bodyPr>
            <a:noAutofit/>
          </a:bodyPr>
          <a:lstStyle/>
          <a:p>
            <a:pPr algn="just"/>
            <a:r>
              <a:rPr lang="ru-RU" sz="3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Формирую нравственные ценности у детей путем ознакомления детей с жизнью и подвигами великих патриотов земли Русской, которые являются высоким нравственным примером для школьников.</a:t>
            </a:r>
            <a:endParaRPr lang="ru-RU" sz="36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8280920" cy="6264696"/>
          </a:xfrm>
        </p:spPr>
        <p:txBody>
          <a:bodyPr>
            <a:noAutofit/>
          </a:bodyPr>
          <a:lstStyle/>
          <a:p>
            <a:pPr algn="just"/>
            <a:r>
              <a:rPr lang="ru-RU" sz="25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«Рассказы о русском подвиге» (6 класс) </a:t>
            </a:r>
            <a:r>
              <a:rPr lang="ru-RU" sz="25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этапе проверки уровня знаний использую программированные задания, в которых нужно выбрать нужный ответ и объяснить высказывание.</a:t>
            </a:r>
            <a:br>
              <a:rPr lang="ru-RU" sz="25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b="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« Героем не рождаются, героем становятся. Тебе заслужить медаль, тебе и носить». </a:t>
            </a:r>
            <a:br>
              <a:rPr lang="ru-RU" sz="2500" b="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Чьи это слова? (</a:t>
            </a:r>
            <a:r>
              <a:rPr lang="ru-RU" sz="2500" b="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Кутузов. Наполеон. Суворов. Раевский). Объясните данное высказывание</a:t>
            </a:r>
            <a:r>
              <a:rPr lang="ru-RU" sz="25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5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«Молодёжь не та уже нынче. Все ищут, где бы потеплее, где жизнь поспокойнее. Всё в штаб, нет бы на поле боя». Из какого это рассказа: «Медаль», «</a:t>
            </a:r>
            <a:r>
              <a:rPr lang="ru-RU" sz="25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Гришенька</a:t>
            </a:r>
            <a:r>
              <a:rPr lang="ru-RU" sz="25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«Серебряный лебедь», «Боевое крещение». </a:t>
            </a:r>
            <a:br>
              <a:rPr lang="ru-RU" sz="25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5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какая сегодня молодёжь? </a:t>
            </a:r>
            <a:br>
              <a:rPr lang="ru-RU" sz="25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 чём она мечтает, к чему стремится?</a:t>
            </a:r>
            <a:br>
              <a:rPr lang="ru-RU" sz="25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этом же уроке на этапе обобщения провожу обобщающую беседу:</a:t>
            </a:r>
            <a:endParaRPr lang="ru-RU" sz="25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0"/>
            <a:ext cx="7956376" cy="6525344"/>
          </a:xfrm>
        </p:spPr>
        <p:txBody>
          <a:bodyPr>
            <a:noAutofit/>
          </a:bodyPr>
          <a:lstStyle/>
          <a:p>
            <a:pPr algn="just"/>
            <a:r>
              <a:rPr lang="ru-RU" sz="4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Формирую образ </a:t>
            </a:r>
            <a:r>
              <a:rPr lang="ru-RU" sz="4400" b="1" i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«героя», «победителя», </a:t>
            </a:r>
            <a:r>
              <a:rPr lang="ru-RU" sz="4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уточняю такие понятия, как </a:t>
            </a:r>
            <a:r>
              <a:rPr lang="ru-RU" sz="4400" b="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«заслуженная награда», «медаль», «образ жизни» и «стремления» </a:t>
            </a:r>
            <a:r>
              <a:rPr lang="ru-RU" sz="4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современной молодёжи через фронтальную форму работы над произведениями по теме.</a:t>
            </a:r>
            <a:endParaRPr lang="ru-RU" sz="44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404664"/>
            <a:ext cx="7406640" cy="288032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692696"/>
            <a:ext cx="7704856" cy="5760640"/>
          </a:xfrm>
        </p:spPr>
        <p:txBody>
          <a:bodyPr>
            <a:noAutofit/>
          </a:bodyPr>
          <a:lstStyle/>
          <a:p>
            <a:pPr algn="just"/>
            <a: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Что общего в качествах характера и в действиях М.И.Кутузова, А.В.Суворова? </a:t>
            </a:r>
            <a:b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Как они воспитывали солдат? </a:t>
            </a:r>
            <a:b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Какими качествами должен обладать современный солдат?</a:t>
            </a:r>
            <a:b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Поведение солдат после их награждения. </a:t>
            </a:r>
            <a:b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Как отнёсся Кузьма Шапкин к своей «награде»? </a:t>
            </a:r>
            <a:b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А за что человек может получить награду в наше время?</a:t>
            </a:r>
            <a:endParaRPr lang="ru-RU" sz="25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260648"/>
            <a:ext cx="7651576" cy="151216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Проводя сравнительную характеристику между качествами великих полководцев, закрепляю понятия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«честность», «выдержка», «справедливость», «исполнительность», «дисциплинированность»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помощью конкретизации и обобщения, сравнения и классификации при систематизации знаний по теме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«Рассказы о русском воине» (6 класс):</a:t>
            </a:r>
            <a:endParaRPr lang="ru-RU" sz="2400" dirty="0"/>
          </a:p>
        </p:txBody>
      </p:sp>
    </p:spTree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692696"/>
            <a:ext cx="7704856" cy="5184576"/>
          </a:xfrm>
        </p:spPr>
        <p:txBody>
          <a:bodyPr>
            <a:noAutofit/>
          </a:bodyPr>
          <a:lstStyle/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908720"/>
            <a:ext cx="7651576" cy="4176464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Например, при изучении стихотворения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С.Михалкова «Будь человеком» (6 класс)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этапе осмысления учебного материала даю задание оценить поступок человека, разорившего муравейник, что позволяет закрепить в сознании детей такие понятия, как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«миролюбивый», «эгоист», «Человек»,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активизирую эмоционально-волевую сферу с помощью заданий:</a:t>
            </a:r>
          </a:p>
          <a:p>
            <a:pPr lvl="0" algn="just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Прочитай отрывок строго, грустно, весело, с возмущением.</a:t>
            </a:r>
          </a:p>
          <a:p>
            <a:pPr lvl="0" algn="just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Назовите человеческие качества по рисунку.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692696"/>
            <a:ext cx="7704856" cy="5184576"/>
          </a:xfrm>
        </p:spPr>
        <p:txBody>
          <a:bodyPr>
            <a:noAutofit/>
          </a:bodyPr>
          <a:lstStyle/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404664"/>
            <a:ext cx="7651576" cy="5616624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Принимая во внимание нарушение у умственно отсталых обучающихся  связей между предметно-образным и логическим мышлением, между словом и действием, при изучении </a:t>
            </a: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рассказа Л.Н.Толстого «Кавказский пленник» (7 класс)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использую приёмы работы, повышающие воспитательное воздействие художественных произведений: выразительное чтение, сравнение поступков персонажей с их собственным поведением. Эти приёмы позволяют закрепить понятия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«взаимовыручка», «поддержка», «смелость», «самообладание», «решительность», «мужество», «трусость».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692696"/>
            <a:ext cx="7704856" cy="5184576"/>
          </a:xfrm>
        </p:spPr>
        <p:txBody>
          <a:bodyPr>
            <a:noAutofit/>
          </a:bodyPr>
          <a:lstStyle/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908720"/>
            <a:ext cx="7651576" cy="4032448"/>
          </a:xfrm>
        </p:spPr>
        <p:txBody>
          <a:bodyPr>
            <a:noAutofit/>
          </a:bodyPr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Например:</a:t>
            </a: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Случалась ли с вами ситуация, подобная той, которую описал поэт Андрей Дементьев?</a:t>
            </a:r>
          </a:p>
          <a:p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 со мной случалось горе,</a:t>
            </a:r>
            <a:b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Подняться не хватало сил,</a:t>
            </a:r>
            <a:b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Рук подоспевшее подспорье</a:t>
            </a:r>
            <a:b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Всегда в друзьях я находил.</a:t>
            </a: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Чему нас учат взаимоотношения двух друзей: Жилина и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Костылина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692696"/>
            <a:ext cx="7704856" cy="5184576"/>
          </a:xfrm>
        </p:spPr>
        <p:txBody>
          <a:bodyPr>
            <a:noAutofit/>
          </a:bodyPr>
          <a:lstStyle/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0"/>
            <a:ext cx="8011616" cy="6021288"/>
          </a:xfrm>
        </p:spPr>
        <p:txBody>
          <a:bodyPr>
            <a:no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изучении стихотворения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М.Ю.Лермонтова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«Бородино» (7 класс)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формирую представления о том, как исторические события отражаются в искусстве и литературе. Понятия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«мужество», «героизм», «любовь и преданность Родине»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закрепляю, проводя параллель между понятиями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«богатырь» и «защитник».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этапе применения знаний и умений оптимизирую процесс понимания, запоминания и усвоения учебного материала, используя специальные коррекционные упражнения. Составляя характеристику по манере держаться, характеру, возрасту, закрепляю понятия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«достоинство», «готовность пожертвовать жизнью за Отчизну», «патриот», «решительность», «мужество», «гордость за своих товарищей».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692696"/>
            <a:ext cx="7704856" cy="5184576"/>
          </a:xfrm>
        </p:spPr>
        <p:txBody>
          <a:bodyPr>
            <a:noAutofit/>
          </a:bodyPr>
          <a:lstStyle/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476672"/>
            <a:ext cx="7651576" cy="5472608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 изучении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«Повести о настоящем человеке» Б.Полевого (8 класс)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закрепляю понятия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«целеустремленность», «самообладание», «человеческие возможности», «полноценный»,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способствующие осмыслению и анализу поступков, воспитанию патриотизма, чувства гордости и уважения к русскому солдату, используя методы анализа и синтеза:</a:t>
            </a:r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Через какие трудности пришлось пройти Алексею? </a:t>
            </a:r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Какие качества личности помогли ему достигнуть цели? </a:t>
            </a:r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Благодаря чему Алексей добился результатов? </a:t>
            </a:r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Какую пословицу можно подобрать к повести?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692696"/>
            <a:ext cx="7704856" cy="5184576"/>
          </a:xfrm>
        </p:spPr>
        <p:txBody>
          <a:bodyPr>
            <a:noAutofit/>
          </a:bodyPr>
          <a:lstStyle/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476672"/>
            <a:ext cx="7651576" cy="54006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Формируя умения детей  думать над прочитанным, сопереживать героям, оценивать их поступки, осмысливать их проблемы, соотносить их жизнь со своей, стараться поступать в соответствии с воспринятыми нравственными нормами, использую метод беседы. Считаю его оптимальным при изучении произведений, заставляющих задуматься над каким-либо вопросом: например,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рассказе А.П.Чехова «Злоумышленник» (9 класс):</a:t>
            </a:r>
          </a:p>
          <a:p>
            <a:pPr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Справедливо ли будет наказан Денис Григорьев? </a:t>
            </a:r>
          </a:p>
          <a:p>
            <a:pPr algn="just">
              <a:buFontTx/>
              <a:buChar char="-"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Как вы относитесь к злоумышленникам нашего времени – похитителям цветного металла?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260648"/>
            <a:ext cx="7740352" cy="5832648"/>
          </a:xfrm>
        </p:spPr>
        <p:txBody>
          <a:bodyPr>
            <a:noAutofit/>
          </a:bodyPr>
          <a:lstStyle/>
          <a:p>
            <a:pPr algn="just"/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Незрелость школьников коррекционной школы, своеобразие волевых качеств, которые нередко приводят к отклонениям в поведении, влияние внешних причин, потеря нравственных ориентиров, слабо выраженная готовность к совершению положительных поступков - все эти факторы делают проблему формирования нравственно-культурных ценностей у умственно отсталых школьников особенно актуальной.</a:t>
            </a:r>
            <a:endParaRPr lang="ru-RU" sz="32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8280920" cy="5472608"/>
          </a:xfrm>
        </p:spPr>
        <p:txBody>
          <a:bodyPr>
            <a:noAutofit/>
          </a:bodyPr>
          <a:lstStyle/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260648"/>
            <a:ext cx="7651576" cy="5832648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этапе систематизации знаний ученики высказывают своё отношение к персонажу, и, связав материал с современными реалиями, определяют каковы могут быть последствия беспечности, к чему она приводит и какую ответственность понесёт человек за содеянное. Работа над определениями позволяет разобраться в человеческих качествах, таких как «безответственность», «воровство», «необразованность» и, с помощью приёма соотнесения выбрать из предложенных черт характера наиболее свойственные и нужные человеку и закрепить их в сознании детей:</a:t>
            </a:r>
          </a:p>
          <a:p>
            <a:pPr lvl="0" algn="just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Зависть                                                     умный простой</a:t>
            </a:r>
          </a:p>
          <a:p>
            <a:pPr lvl="0" algn="just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Жадность                                                 справедливый хитрый</a:t>
            </a:r>
          </a:p>
          <a:p>
            <a:pPr lvl="0" algn="just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Скупость                                                  добрый хозяйственный</a:t>
            </a:r>
          </a:p>
          <a:p>
            <a:pPr lvl="0" algn="just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Лживость                                                 смелый находчивый</a:t>
            </a:r>
          </a:p>
          <a:p>
            <a:pPr lvl="0" algn="just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Лень                                                           трудолюбивый пассивный</a:t>
            </a:r>
          </a:p>
          <a:p>
            <a:pPr lvl="0" algn="just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                                                              мстительный скромный</a:t>
            </a:r>
          </a:p>
          <a:p>
            <a:pPr lvl="0" algn="just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Ответственность                                     заботливый вежливый</a:t>
            </a: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692696"/>
            <a:ext cx="7704856" cy="5184576"/>
          </a:xfrm>
        </p:spPr>
        <p:txBody>
          <a:bodyPr>
            <a:noAutofit/>
          </a:bodyPr>
          <a:lstStyle/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260648"/>
            <a:ext cx="7651576" cy="626469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уроках чтения провожу разнообразную работу с пословицами и поговорками.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Постепенно анализ пословиц усложняю, включая в него сравнение, сопоставление мыслей о трудолюбии, дружбе, о любви к Родине смелости и трусости, правде и лжи. С целью формирования у умственно отсталых детей своего рода «иммунитета» против отрицательных влияний приобщаю детей к общечеловеческим духовным, культурным ценностям через собственные эмоциональные переживания, свой личный жизненный опыт, развиваю умение аргументировать ответы с помощью примера. Например: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а) Как ты понимаешь пословицу: «Чтобы рыбку съесть, надо в воду влезть»? Вспомни случай, когда можно было бы её употребить.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б) Знаешь ли ты поговорку: «Остаться у разбитого корыта»? Как ты думаешь, откуда она появилась?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 Игра «Найди лишнюю пословицу» и объясни свой выбор.</a:t>
            </a:r>
          </a:p>
          <a:p>
            <a:pPr lvl="0" algn="just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Хвастать – не косить, спина не болит.</a:t>
            </a:r>
          </a:p>
          <a:p>
            <a:pPr lvl="0" algn="just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спеши языком – торопись делом.</a:t>
            </a:r>
          </a:p>
          <a:p>
            <a:pPr lvl="0" algn="just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Язык до Киева доведёт.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692696"/>
            <a:ext cx="7704856" cy="5184576"/>
          </a:xfrm>
        </p:spPr>
        <p:txBody>
          <a:bodyPr>
            <a:noAutofit/>
          </a:bodyPr>
          <a:lstStyle/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908720"/>
            <a:ext cx="7651576" cy="3816424"/>
          </a:xfrm>
        </p:spPr>
        <p:txBody>
          <a:bodyPr>
            <a:normAutofit/>
          </a:bodyPr>
          <a:lstStyle/>
          <a:p>
            <a:pPr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Работу по формированию нравственно-культурных ценностей путём закрепления понятий через раскрытие субъективного опыта обучающихся  провожу и на уроках письма и развития речи.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692696"/>
            <a:ext cx="7704856" cy="5184576"/>
          </a:xfrm>
        </p:spPr>
        <p:txBody>
          <a:bodyPr>
            <a:noAutofit/>
          </a:bodyPr>
          <a:lstStyle/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404664"/>
            <a:ext cx="7651576" cy="5544616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Например, на уроке русского языка по теме «Части речи» (8 класс) по русскому языку с помощью приёмов объяснения и доказательства, анализа и синтеза, классификации и аналогии реализую принцип сознательности и активности обучения путём переноса полученных знаний из одних условий в другие. Это позволяет, опираясь на эмоциональный настрой детей, закрепить понятия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«друг», «дружба»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связанные с ними нравственные критерии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«верный», «надёжный», «настоящий»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692696"/>
            <a:ext cx="7704856" cy="5184576"/>
          </a:xfrm>
        </p:spPr>
        <p:txBody>
          <a:bodyPr>
            <a:noAutofit/>
          </a:bodyPr>
          <a:lstStyle/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908720"/>
            <a:ext cx="7651576" cy="5040560"/>
          </a:xfrm>
        </p:spPr>
        <p:txBody>
          <a:bodyPr>
            <a:normAutofit lnSpcReduction="10000"/>
          </a:bodyPr>
          <a:lstStyle/>
          <a:p>
            <a:pPr lvl="0" algn="just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Нужно доказать, что слово ДРУЖБА - имя существительное, НАДЁЖНЫЙ - имя прилагательное, ПОМОГАТЬ - глагол. Нужно оформить своё доказательство в виде связного рассуждения, опираясь на признаки и свойства;</a:t>
            </a:r>
          </a:p>
          <a:p>
            <a:pPr lvl="0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Объясните смысл пословиц: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«Дружбу за деньги не купишь». </a:t>
            </a:r>
          </a:p>
          <a:p>
            <a:pPr lvl="0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«Дружба — как стекло: разобьешь — не сложишь». </a:t>
            </a:r>
          </a:p>
          <a:p>
            <a:pPr lvl="0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«Крепкую дружбу и топором не разрубишь».</a:t>
            </a:r>
          </a:p>
          <a:p>
            <a:pPr lvl="0">
              <a:buFontTx/>
              <a:buChar char="-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Каким может быть друг?</a:t>
            </a:r>
          </a:p>
          <a:p>
            <a:pPr lvl="0">
              <a:buFontTx/>
              <a:buChar char="-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Какими из названных качеств обладаете вы?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692696"/>
            <a:ext cx="7704856" cy="5184576"/>
          </a:xfrm>
        </p:spPr>
        <p:txBody>
          <a:bodyPr>
            <a:noAutofit/>
          </a:bodyPr>
          <a:lstStyle/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908720"/>
            <a:ext cx="7651576" cy="4968552"/>
          </a:xfrm>
        </p:spPr>
        <p:txBody>
          <a:bodyPr>
            <a:normAutofit/>
          </a:bodyPr>
          <a:lstStyle/>
          <a:p>
            <a:pPr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 уроке русского языка при изучении темы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«Суффикс»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(5 класс) закрепляю качества, необходимые для человека после уточнения значения слов. Дети образуют новые слова с суффиксами по аналогии: Глупый (глупец), хвастливый (хвастун) и т. д.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692696"/>
            <a:ext cx="7704856" cy="5184576"/>
          </a:xfrm>
        </p:spPr>
        <p:txBody>
          <a:bodyPr>
            <a:noAutofit/>
          </a:bodyPr>
          <a:lstStyle/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260648"/>
            <a:ext cx="7651576" cy="5760640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Целенаправленно воздействуя на речь, на коррекцию всех сторон речи, формирую навыки практического использования различных категорий в речи через речевые упражнения: ответы на вопросы, чтение диалогов с соответствующей интонацией, пересказ, обмен мнениями, ролевые игры. </a:t>
            </a:r>
          </a:p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Например, при изучении темы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«Творительный падеж имени прилагательного» в 6 классе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при актуализации знаний уточняю сведения о том, кем дети хотят стать и какими они хотят быть, а потом на таблице дописываем окончание в словах, обозначающих профессии мужчин и женщин.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692696"/>
            <a:ext cx="7704856" cy="5184576"/>
          </a:xfrm>
        </p:spPr>
        <p:txBody>
          <a:bodyPr>
            <a:noAutofit/>
          </a:bodyPr>
          <a:lstStyle/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476672"/>
            <a:ext cx="7651576" cy="590465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Развивая у детей нравственную культуру поведения во взаимоотношениях со сверстниками и взрослыми, учу детей разбираться в поведении и поступках людей, воспитываю желание следовать нормам поведения, принятым в обществе. При этом использую метод проблемных вопросов, к числу которых относятся речевые задания. Например, 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организации класса к уроку и его завершении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41782" indent="-514350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 входите в класс и здороваетесь с учителем. Какое из приветствий теплее, вежливее? Почему?</a:t>
            </a:r>
          </a:p>
          <a:p>
            <a:pPr marL="541782" indent="-514350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-Здравствуйте!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Здравствуйте, Нина Ивановна!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Уходя из дома, вы прощаетесь. Какое из ваших прощаний теплее? Почему?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-До свидания!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До свидания, бабушка!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Какие из прилагательных уместны в сочетании с данными существительными: уважаемая или любимая?  Почему?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692696"/>
            <a:ext cx="7704856" cy="5184576"/>
          </a:xfrm>
        </p:spPr>
        <p:txBody>
          <a:bodyPr>
            <a:noAutofit/>
          </a:bodyPr>
          <a:lstStyle/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908720"/>
            <a:ext cx="7651576" cy="3528392"/>
          </a:xfrm>
        </p:spPr>
        <p:txBody>
          <a:bodyPr>
            <a:noAutofit/>
          </a:bodyPr>
          <a:lstStyle/>
          <a:p>
            <a:pPr algn="just"/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закрепления в памяти школьников </a:t>
            </a:r>
            <a:r>
              <a:rPr lang="ru-RU" sz="4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«вежливой» 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лексики провожу работу по развитию связной устной и письменной речи, составление диалогов,  предложений, словарный диктант и т.д.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692696"/>
            <a:ext cx="7704856" cy="5184576"/>
          </a:xfrm>
        </p:spPr>
        <p:txBody>
          <a:bodyPr>
            <a:noAutofit/>
          </a:bodyPr>
          <a:lstStyle/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476672"/>
            <a:ext cx="7651576" cy="583264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Результативность работы по теме «Формирование нравственно-культурных ценностей на уроках русского языка и чтения у умственно отсталых учащихся» сказалась на положительных результатах по проблеме нравственного воспитания обучающихся. Ученики  стараются следить за поведением и своей речью; 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упражняются в конструировании предложений, используя различные пословицы; 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адекватно реагируют на вопросы учителя, товарищей. Дети самостоятельно вступают в речевые контакты с людьми; 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рассказывают о наблюдениях за предметами окружающего мира и поступками людей, высказывают своё мнение о прочитанном и собственном опыте, умеют оценить себя в различных ситуациях деятельности и общения.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764704"/>
            <a:ext cx="8028384" cy="4824536"/>
          </a:xfrm>
        </p:spPr>
        <p:txBody>
          <a:bodyPr>
            <a:noAutofit/>
          </a:bodyPr>
          <a:lstStyle/>
          <a:p>
            <a:pPr algn="just"/>
            <a:endParaRPr lang="ru-RU" sz="32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836712"/>
            <a:ext cx="7406640" cy="2765952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1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 детей с интеллектуальными нарушениями  определённые представления об основных категориях нравственности – о добре и зле, о хорошем и плохом, об отношении к Родине, обществу, людям, труду наивны, своеобразны и в повседневной жизни школьники не всегда следуют нравственным нормам, возникает  необходимость совершенствования работы по нравственному воспитанию на уроках чтения и русского языка.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692696"/>
            <a:ext cx="7704856" cy="5184576"/>
          </a:xfrm>
        </p:spPr>
        <p:txBody>
          <a:bodyPr>
            <a:noAutofit/>
          </a:bodyPr>
          <a:lstStyle/>
          <a:p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908720"/>
            <a:ext cx="7651576" cy="4968552"/>
          </a:xfrm>
        </p:spPr>
        <p:txBody>
          <a:bodyPr>
            <a:normAutofit/>
          </a:bodyPr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Однако, из-за недоразвития психических процессов, а также общей незрелости личности, проявляющейся в ряде особенностей их чувств, в своеобразии волевых качеств, которые нередко приводят к отклонениям в поведении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проблема формирования нравственно-культурных ценностей у умственно отсталых школьников остается актуальной.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692696"/>
            <a:ext cx="7704856" cy="5184576"/>
          </a:xfrm>
        </p:spPr>
        <p:txBody>
          <a:bodyPr>
            <a:noAutofit/>
          </a:bodyPr>
          <a:lstStyle/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908720"/>
            <a:ext cx="7651576" cy="8640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1916832"/>
            <a:ext cx="7641958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</a:t>
            </a: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 ВНИМАНИЕ!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332656"/>
            <a:ext cx="7342584" cy="5544616"/>
          </a:xfrm>
        </p:spPr>
        <p:txBody>
          <a:bodyPr>
            <a:noAutofit/>
          </a:bodyPr>
          <a:lstStyle/>
          <a:p>
            <a:pPr algn="just"/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целью формирования и развития у школьников нравственных позиций и их культурного просвещения на уроках русского языка и чтения поставила перед собой ряд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задач: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формирование коммуникативной компетенции через раскрытие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личного 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опыта учеников с использованием разнообразных форм и методов организации учебной деятельности;</a:t>
            </a:r>
            <a:b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активизация эмоционально-мыслительных процессов: единства слова, действия, мысли и воображения детей.</a:t>
            </a:r>
            <a:endParaRPr lang="ru-RU" sz="2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6165304"/>
            <a:ext cx="7406640" cy="360040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692696"/>
            <a:ext cx="7488832" cy="4896544"/>
          </a:xfrm>
        </p:spPr>
        <p:txBody>
          <a:bodyPr>
            <a:noAutofit/>
          </a:bodyPr>
          <a:lstStyle/>
          <a:p>
            <a:pPr algn="just"/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Важнейшую роль играют взаимоотношения ребенка с окружающими, его собственная деятельность. </a:t>
            </a:r>
            <a:r>
              <a:rPr lang="ru-RU" sz="3200" b="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Нравственность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является нормой поведения и показателем моральной зрелости коллектива и личности. Поэтому нравственное воспитание должно оказывать систематическое влияние на жизнь классного и общешкольного коллектива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404664"/>
            <a:ext cx="7128792" cy="5544616"/>
          </a:xfrm>
        </p:spPr>
        <p:txBody>
          <a:bodyPr>
            <a:noAutofit/>
          </a:bodyPr>
          <a:lstStyle/>
          <a:p>
            <a:pPr algn="just"/>
            <a:r>
              <a:rPr lang="ru-RU" sz="29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4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476672"/>
            <a:ext cx="7406640" cy="3125992"/>
          </a:xfrm>
        </p:spPr>
        <p:txBody>
          <a:bodyPr>
            <a:noAutofit/>
          </a:bodyPr>
          <a:lstStyle/>
          <a:p>
            <a:pPr algn="just"/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На уроках чтения предусмотрены целые разделы и отдельные произведения, способствующие формированию нравственно- культурных ценностей школьников с УО   </a:t>
            </a:r>
          </a:p>
          <a:p>
            <a:pPr algn="just"/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 ИН) 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692696"/>
            <a:ext cx="8028384" cy="4824536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 изучения произведений из раздела 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«Спешите делать добро» </a:t>
            </a:r>
            <a:r>
              <a:rPr lang="ru-RU" sz="3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(5 класс) на обобщающем уроке по данной теме, развивая нравственную культуру поведения во взаимоотношениях детей со сверстниками и взрослыми, соотнося поступки и характеристики  героев, обобщаю знания о  таких понятиях, как 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«товарищество»,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«взаимовыручка», «дружба», «доброе отношение к людям».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692696"/>
            <a:ext cx="7848872" cy="4680520"/>
          </a:xfrm>
        </p:spPr>
        <p:txBody>
          <a:bodyPr>
            <a:noAutofit/>
          </a:bodyPr>
          <a:lstStyle/>
          <a:p>
            <a:pPr algn="just"/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Коллективное обсуждение поставленных перед детьми вопросов об уважительном отношении к старшему поколению способствует уточнению нравственных представлений «уважение», «мудрость», «опыт», «отзывчивость», расширяет жизненный опыт детей, так как затрагиваются  их отношения с близкими, рассматривается круг их интересов, т.е. применяю метод включения в урок современных реалий:</a:t>
            </a:r>
            <a:endParaRPr lang="ru-RU" sz="32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0"/>
            <a:ext cx="7848872" cy="6165304"/>
          </a:xfrm>
        </p:spPr>
        <p:txBody>
          <a:bodyPr>
            <a:normAutofit/>
          </a:bodyPr>
          <a:lstStyle/>
          <a:p>
            <a:endParaRPr lang="ru-RU" sz="25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0"/>
            <a:ext cx="7406640" cy="3602664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На кого вы хотите быть похожими и почему?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В каких произведениях говорится о добре, добром отношении к окружающим?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Почему нужно уважать старших?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4.Назовите пословицы, подходящие по смыслу к пройденным рассказам.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«Смеяться над старыми – значит прежде времени смеяться над собою».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«Дружбу за деньги не купишь».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«Дружба – как стекло: разобьёшь – не сложишь».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«Крепкую дружбу и топором не разрубишь».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«Человек без друзей, что дерево без корней».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Продолжи пословицу: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« Не имей сто….»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«Нет друга – ищи, а …»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«С кем поведёшься…»</a:t>
            </a:r>
          </a:p>
          <a:p>
            <a:endParaRPr lang="ru-RU" sz="2400" dirty="0"/>
          </a:p>
        </p:txBody>
      </p:sp>
    </p:spTree>
  </p:cSld>
  <p:clrMapOvr>
    <a:masterClrMapping/>
  </p:clrMapOvr>
  <p:transition>
    <p:wipe dir="r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149</TotalTime>
  <Words>1700</Words>
  <Application>Microsoft Office PowerPoint</Application>
  <PresentationFormat>Экран (4:3)</PresentationFormat>
  <Paragraphs>81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Солнцестояние</vt:lpstr>
      <vt:lpstr>«Формирование нравственно- культурных ценностей школьников с умственной отсталостью на уроках русского языка и чтения»</vt:lpstr>
      <vt:lpstr>     Незрелость школьников коррекционной школы, своеобразие волевых качеств, которые нередко приводят к отклонениям в поведении, влияние внешних причин, потеря нравственных ориентиров, слабо выраженная готовность к совершению положительных поступков - все эти факторы делают проблему формирования нравственно-культурных ценностей у умственно отсталых школьников особенно актуальной.</vt:lpstr>
      <vt:lpstr>Слайд 3</vt:lpstr>
      <vt:lpstr>С целью формирования и развития у школьников нравственных позиций и их культурного просвещения на уроках русского языка и чтения поставила перед собой ряд задач: - формирование коммуникативной компетенции через раскрытие личного  опыта учеников с использованием разнообразных форм и методов организации учебной деятельности; - активизация эмоционально-мыслительных процессов: единства слова, действия, мысли и воображения детей.</vt:lpstr>
      <vt:lpstr>Важнейшую роль играют взаимоотношения ребенка с окружающими, его собственная деятельность. Нравственность является нормой поведения и показателем моральной зрелости коллектива и личности. Поэтому нравственное воспитание должно оказывать систематическое влияние на жизнь классного и общешкольного коллектива.</vt:lpstr>
      <vt:lpstr> </vt:lpstr>
      <vt:lpstr>     После изучения произведений из раздела «Спешите делать добро» (5 класс) на обобщающем уроке по данной теме, развивая нравственную культуру поведения во взаимоотношениях детей со сверстниками и взрослыми, соотнося поступки и характеристики  героев, обобщаю знания о  таких понятиях, как «товарищество», «взаимовыручка», «дружба», «доброе отношение к людям».</vt:lpstr>
      <vt:lpstr>Коллективное обсуждение поставленных перед детьми вопросов об уважительном отношении к старшему поколению способствует уточнению нравственных представлений «уважение», «мудрость», «опыт», «отзывчивость», расширяет жизненный опыт детей, так как затрагиваются  их отношения с близкими, рассматривается круг их интересов, т.е. применяю метод включения в урок современных реалий:</vt:lpstr>
      <vt:lpstr>Слайд 9</vt:lpstr>
      <vt:lpstr>Формирую нравственные ценности у детей путем ознакомления детей с жизнью и подвигами великих патриотов земли Русской, которые являются высоким нравственным примером для школьников.</vt:lpstr>
      <vt:lpstr>Тема «Рассказы о русском подвиге» (6 класс) на этапе проверки уровня знаний использую программированные задания, в которых нужно выбрать нужный ответ и объяснить высказывание. 1. « Героем не рождаются, героем становятся. Тебе заслужить медаль, тебе и носить».  Чьи это слова? (Кутузов. Наполеон. Суворов. Раевский). Объясните данное высказывание. 2. «Молодёжь не та уже нынче. Все ищут, где бы потеплее, где жизнь поспокойнее. Всё в штаб, нет бы на поле боя». Из какого это рассказа: «Медаль», «Гришенька», «Серебряный лебедь», «Боевое крещение».  - А какая сегодня молодёжь?  - О чём она мечтает, к чему стремится? На этом же уроке на этапе обобщения провожу обобщающую беседу:</vt:lpstr>
      <vt:lpstr>Формирую образ «героя», «победителя», уточняю такие понятия, как «заслуженная награда», «медаль», «образ жизни» и «стремления» современной молодёжи через фронтальную форму работы над произведениями по теме.</vt:lpstr>
      <vt:lpstr> - Что общего в качествах характера и в действиях М.И.Кутузова, А.В.Суворова?  - Как они воспитывали солдат?  - Какими качествами должен обладать современный солдат? - Поведение солдат после их награждения.  - Как отнёсся Кузьма Шапкин к своей «награде»?  - А за что человек может получить награду в наше время?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20</cp:revision>
  <dcterms:created xsi:type="dcterms:W3CDTF">2022-02-22T15:27:14Z</dcterms:created>
  <dcterms:modified xsi:type="dcterms:W3CDTF">2026-05-25T17:07:45Z</dcterms:modified>
</cp:coreProperties>
</file>