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3"/>
  </p:notesMasterIdLst>
  <p:sldIdLst>
    <p:sldId id="256" r:id="rId2"/>
    <p:sldId id="257" r:id="rId3"/>
    <p:sldId id="260" r:id="rId4"/>
    <p:sldId id="261" r:id="rId5"/>
    <p:sldId id="266" r:id="rId6"/>
    <p:sldId id="284" r:id="rId7"/>
    <p:sldId id="290" r:id="rId8"/>
    <p:sldId id="267" r:id="rId9"/>
    <p:sldId id="294" r:id="rId10"/>
    <p:sldId id="269" r:id="rId11"/>
    <p:sldId id="270" r:id="rId12"/>
    <p:sldId id="268" r:id="rId13"/>
    <p:sldId id="295" r:id="rId14"/>
    <p:sldId id="297" r:id="rId15"/>
    <p:sldId id="298" r:id="rId16"/>
    <p:sldId id="302" r:id="rId17"/>
    <p:sldId id="301" r:id="rId18"/>
    <p:sldId id="303" r:id="rId19"/>
    <p:sldId id="344" r:id="rId20"/>
    <p:sldId id="346" r:id="rId21"/>
    <p:sldId id="305" r:id="rId22"/>
    <p:sldId id="308" r:id="rId23"/>
    <p:sldId id="278" r:id="rId24"/>
    <p:sldId id="279" r:id="rId25"/>
    <p:sldId id="280" r:id="rId26"/>
    <p:sldId id="281" r:id="rId27"/>
    <p:sldId id="282" r:id="rId28"/>
    <p:sldId id="283" r:id="rId29"/>
    <p:sldId id="339" r:id="rId30"/>
    <p:sldId id="327" r:id="rId31"/>
    <p:sldId id="347" r:id="rId32"/>
    <p:sldId id="345" r:id="rId33"/>
    <p:sldId id="292" r:id="rId34"/>
    <p:sldId id="293" r:id="rId35"/>
    <p:sldId id="291" r:id="rId36"/>
    <p:sldId id="306" r:id="rId37"/>
    <p:sldId id="307" r:id="rId38"/>
    <p:sldId id="336" r:id="rId39"/>
    <p:sldId id="342" r:id="rId40"/>
    <p:sldId id="310" r:id="rId41"/>
    <p:sldId id="313" r:id="rId42"/>
    <p:sldId id="311" r:id="rId43"/>
    <p:sldId id="271" r:id="rId44"/>
    <p:sldId id="312" r:id="rId45"/>
    <p:sldId id="316" r:id="rId46"/>
    <p:sldId id="318" r:id="rId47"/>
    <p:sldId id="319" r:id="rId48"/>
    <p:sldId id="320" r:id="rId49"/>
    <p:sldId id="321" r:id="rId50"/>
    <p:sldId id="325" r:id="rId51"/>
    <p:sldId id="332" r:id="rId52"/>
    <p:sldId id="323" r:id="rId53"/>
    <p:sldId id="324" r:id="rId54"/>
    <p:sldId id="328" r:id="rId55"/>
    <p:sldId id="335" r:id="rId56"/>
    <p:sldId id="334" r:id="rId57"/>
    <p:sldId id="329" r:id="rId58"/>
    <p:sldId id="330" r:id="rId59"/>
    <p:sldId id="337" r:id="rId60"/>
    <p:sldId id="338" r:id="rId61"/>
    <p:sldId id="341" r:id="rId62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89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7404" autoAdjust="0"/>
  </p:normalViewPr>
  <p:slideViewPr>
    <p:cSldViewPr snapToGrid="0">
      <p:cViewPr varScale="1">
        <p:scale>
          <a:sx n="87" d="100"/>
          <a:sy n="87" d="100"/>
        </p:scale>
        <p:origin x="240" y="84"/>
      </p:cViewPr>
      <p:guideLst>
        <p:guide orient="horz" pos="2160"/>
        <p:guide pos="3840"/>
        <p:guide pos="48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FF5BDC25-7C64-4374-96AE-231F4D17F312}" type="datetimeFigureOut">
              <a:rPr lang="ru-RU" smtClean="0"/>
              <a:pPr/>
              <a:t>27.11.2025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5DF3B400-959E-48AC-961E-CA6051F391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383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3B400-959E-48AC-961E-CA6051F3916B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360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3B400-959E-48AC-961E-CA6051F3916B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142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3B400-959E-48AC-961E-CA6051F3916B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044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3B400-959E-48AC-961E-CA6051F3916B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798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3B400-959E-48AC-961E-CA6051F3916B}" type="slidenum">
              <a:rPr kumimoji="0" lang="ru-RU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850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3B400-959E-48AC-961E-CA6051F3916B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16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3B400-959E-48AC-961E-CA6051F3916B}" type="slidenum">
              <a:rPr kumimoji="0" lang="ru-RU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935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3B400-959E-48AC-961E-CA6051F3916B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830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A2BE3-A52E-447E-B47B-395B945F1CE5}" type="datetimeFigureOut">
              <a:rPr lang="ru-RU" smtClean="0"/>
              <a:pPr/>
              <a:t>27.11.2025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60E4-5BBA-4746-B429-0F46BC69C7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318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A2BE3-A52E-447E-B47B-395B945F1CE5}" type="datetimeFigureOut">
              <a:rPr lang="ru-RU" smtClean="0"/>
              <a:pPr/>
              <a:t>27.11.2025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60E4-5BBA-4746-B429-0F46BC69C7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40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A2BE3-A52E-447E-B47B-395B945F1CE5}" type="datetimeFigureOut">
              <a:rPr lang="ru-RU" smtClean="0"/>
              <a:pPr/>
              <a:t>27.11.2025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60E4-5BBA-4746-B429-0F46BC69C79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755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A2BE3-A52E-447E-B47B-395B945F1CE5}" type="datetimeFigureOut">
              <a:rPr lang="ru-RU" smtClean="0"/>
              <a:pPr/>
              <a:t>27.11.2025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60E4-5BBA-4746-B429-0F46BC69C7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642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A2BE3-A52E-447E-B47B-395B945F1CE5}" type="datetimeFigureOut">
              <a:rPr lang="ru-RU" smtClean="0"/>
              <a:pPr/>
              <a:t>27.11.2025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60E4-5BBA-4746-B429-0F46BC69C79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505011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A2BE3-A52E-447E-B47B-395B945F1CE5}" type="datetimeFigureOut">
              <a:rPr lang="ru-RU" smtClean="0"/>
              <a:pPr/>
              <a:t>27.11.2025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60E4-5BBA-4746-B429-0F46BC69C7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9120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A2BE3-A52E-447E-B47B-395B945F1CE5}" type="datetimeFigureOut">
              <a:rPr lang="ru-RU" smtClean="0"/>
              <a:pPr/>
              <a:t>27.11.2025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60E4-5BBA-4746-B429-0F46BC69C7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972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A2BE3-A52E-447E-B47B-395B945F1CE5}" type="datetimeFigureOut">
              <a:rPr lang="ru-RU" smtClean="0"/>
              <a:pPr/>
              <a:t>27.11.2025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60E4-5BBA-4746-B429-0F46BC69C7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781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A2BE3-A52E-447E-B47B-395B945F1CE5}" type="datetimeFigureOut">
              <a:rPr lang="ru-RU" smtClean="0"/>
              <a:pPr/>
              <a:t>27.11.2025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60E4-5BBA-4746-B429-0F46BC69C7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671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A2BE3-A52E-447E-B47B-395B945F1CE5}" type="datetimeFigureOut">
              <a:rPr lang="ru-RU" smtClean="0"/>
              <a:pPr/>
              <a:t>27.11.2025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60E4-5BBA-4746-B429-0F46BC69C7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258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A2BE3-A52E-447E-B47B-395B945F1CE5}" type="datetimeFigureOut">
              <a:rPr lang="ru-RU" smtClean="0"/>
              <a:pPr/>
              <a:t>27.11.2025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60E4-5BBA-4746-B429-0F46BC69C7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79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A2BE3-A52E-447E-B47B-395B945F1CE5}" type="datetimeFigureOut">
              <a:rPr lang="ru-RU" smtClean="0"/>
              <a:pPr/>
              <a:t>27.11.2025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60E4-5BBA-4746-B429-0F46BC69C7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073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A2BE3-A52E-447E-B47B-395B945F1CE5}" type="datetimeFigureOut">
              <a:rPr lang="ru-RU" smtClean="0"/>
              <a:pPr/>
              <a:t>27.11.2025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60E4-5BBA-4746-B429-0F46BC69C7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46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A2BE3-A52E-447E-B47B-395B945F1CE5}" type="datetimeFigureOut">
              <a:rPr lang="ru-RU" smtClean="0"/>
              <a:pPr/>
              <a:t>27.11.2025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60E4-5BBA-4746-B429-0F46BC69C7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37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A2BE3-A52E-447E-B47B-395B945F1CE5}" type="datetimeFigureOut">
              <a:rPr lang="ru-RU" smtClean="0"/>
              <a:pPr/>
              <a:t>27.11.2025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60E4-5BBA-4746-B429-0F46BC69C7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061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A2BE3-A52E-447E-B47B-395B945F1CE5}" type="datetimeFigureOut">
              <a:rPr lang="ru-RU" smtClean="0"/>
              <a:pPr/>
              <a:t>27.11.2025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60E4-5BBA-4746-B429-0F46BC69C7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78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A2BE3-A52E-447E-B47B-395B945F1CE5}" type="datetimeFigureOut">
              <a:rPr lang="ru-RU" smtClean="0"/>
              <a:pPr/>
              <a:t>27.11.2025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0FF60E4-5BBA-4746-B429-0F46BC69C7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491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jpe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Relationship Id="rId9" Type="http://schemas.openxmlformats.org/officeDocument/2006/relationships/image" Target="../media/image10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jpeg"/><Relationship Id="rId4" Type="http://schemas.openxmlformats.org/officeDocument/2006/relationships/image" Target="../media/image1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image" Target="../media/image136.jpeg"/><Relationship Id="rId7" Type="http://schemas.openxmlformats.org/officeDocument/2006/relationships/image" Target="../media/image140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10" Type="http://schemas.openxmlformats.org/officeDocument/2006/relationships/image" Target="../media/image143.jpeg"/><Relationship Id="rId4" Type="http://schemas.openxmlformats.org/officeDocument/2006/relationships/image" Target="../media/image137.jpeg"/><Relationship Id="rId9" Type="http://schemas.openxmlformats.org/officeDocument/2006/relationships/image" Target="../media/image14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7" Type="http://schemas.openxmlformats.org/officeDocument/2006/relationships/image" Target="../media/image149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3" Type="http://schemas.openxmlformats.org/officeDocument/2006/relationships/image" Target="../media/image151.jpeg"/><Relationship Id="rId7" Type="http://schemas.openxmlformats.org/officeDocument/2006/relationships/image" Target="../media/image155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10" Type="http://schemas.openxmlformats.org/officeDocument/2006/relationships/image" Target="../media/image158.jpeg"/><Relationship Id="rId4" Type="http://schemas.openxmlformats.org/officeDocument/2006/relationships/image" Target="../media/image152.jpeg"/><Relationship Id="rId9" Type="http://schemas.openxmlformats.org/officeDocument/2006/relationships/image" Target="../media/image157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3" Type="http://schemas.openxmlformats.org/officeDocument/2006/relationships/image" Target="../media/image160.jpeg"/><Relationship Id="rId7" Type="http://schemas.openxmlformats.org/officeDocument/2006/relationships/image" Target="../media/image164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3" Type="http://schemas.openxmlformats.org/officeDocument/2006/relationships/image" Target="../media/image167.jpeg"/><Relationship Id="rId7" Type="http://schemas.openxmlformats.org/officeDocument/2006/relationships/image" Target="../media/image171.jpeg"/><Relationship Id="rId12" Type="http://schemas.openxmlformats.org/officeDocument/2006/relationships/image" Target="../media/image176.pn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jpeg"/><Relationship Id="rId11" Type="http://schemas.openxmlformats.org/officeDocument/2006/relationships/image" Target="../media/image175.png"/><Relationship Id="rId5" Type="http://schemas.openxmlformats.org/officeDocument/2006/relationships/image" Target="../media/image169.jpeg"/><Relationship Id="rId10" Type="http://schemas.openxmlformats.org/officeDocument/2006/relationships/image" Target="../media/image174.jpeg"/><Relationship Id="rId4" Type="http://schemas.openxmlformats.org/officeDocument/2006/relationships/image" Target="../media/image168.jpeg"/><Relationship Id="rId9" Type="http://schemas.openxmlformats.org/officeDocument/2006/relationships/image" Target="../media/image173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jpeg"/><Relationship Id="rId3" Type="http://schemas.openxmlformats.org/officeDocument/2006/relationships/image" Target="../media/image178.jpeg"/><Relationship Id="rId7" Type="http://schemas.openxmlformats.org/officeDocument/2006/relationships/image" Target="../media/image182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jpeg"/><Relationship Id="rId5" Type="http://schemas.openxmlformats.org/officeDocument/2006/relationships/image" Target="../media/image180.jpeg"/><Relationship Id="rId10" Type="http://schemas.openxmlformats.org/officeDocument/2006/relationships/image" Target="../media/image185.jpeg"/><Relationship Id="rId4" Type="http://schemas.openxmlformats.org/officeDocument/2006/relationships/image" Target="../media/image179.jpeg"/><Relationship Id="rId9" Type="http://schemas.openxmlformats.org/officeDocument/2006/relationships/image" Target="../media/image18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jpeg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jpeg"/><Relationship Id="rId3" Type="http://schemas.openxmlformats.org/officeDocument/2006/relationships/image" Target="../media/image196.jpeg"/><Relationship Id="rId7" Type="http://schemas.openxmlformats.org/officeDocument/2006/relationships/image" Target="../media/image200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jpeg"/><Relationship Id="rId5" Type="http://schemas.openxmlformats.org/officeDocument/2006/relationships/image" Target="../media/image198.jpeg"/><Relationship Id="rId4" Type="http://schemas.openxmlformats.org/officeDocument/2006/relationships/image" Target="../media/image197.jpeg"/><Relationship Id="rId9" Type="http://schemas.openxmlformats.org/officeDocument/2006/relationships/image" Target="../media/image20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jpeg"/><Relationship Id="rId5" Type="http://schemas.openxmlformats.org/officeDocument/2006/relationships/image" Target="../media/image206.jpeg"/><Relationship Id="rId4" Type="http://schemas.openxmlformats.org/officeDocument/2006/relationships/image" Target="../media/image20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jpeg"/><Relationship Id="rId3" Type="http://schemas.openxmlformats.org/officeDocument/2006/relationships/image" Target="../media/image212.jpeg"/><Relationship Id="rId7" Type="http://schemas.openxmlformats.org/officeDocument/2006/relationships/image" Target="../media/image216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5.jpeg"/><Relationship Id="rId5" Type="http://schemas.openxmlformats.org/officeDocument/2006/relationships/image" Target="../media/image214.jpeg"/><Relationship Id="rId4" Type="http://schemas.openxmlformats.org/officeDocument/2006/relationships/image" Target="../media/image21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2.png"/><Relationship Id="rId5" Type="http://schemas.openxmlformats.org/officeDocument/2006/relationships/image" Target="../media/image221.png"/><Relationship Id="rId4" Type="http://schemas.openxmlformats.org/officeDocument/2006/relationships/image" Target="../media/image22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jpeg"/><Relationship Id="rId3" Type="http://schemas.openxmlformats.org/officeDocument/2006/relationships/image" Target="../media/image224.jpeg"/><Relationship Id="rId7" Type="http://schemas.openxmlformats.org/officeDocument/2006/relationships/image" Target="../media/image228.jpeg"/><Relationship Id="rId12" Type="http://schemas.openxmlformats.org/officeDocument/2006/relationships/image" Target="../media/image233.jpe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7.jpeg"/><Relationship Id="rId11" Type="http://schemas.openxmlformats.org/officeDocument/2006/relationships/image" Target="../media/image232.jpeg"/><Relationship Id="rId5" Type="http://schemas.openxmlformats.org/officeDocument/2006/relationships/image" Target="../media/image226.jpeg"/><Relationship Id="rId10" Type="http://schemas.openxmlformats.org/officeDocument/2006/relationships/image" Target="../media/image231.jpeg"/><Relationship Id="rId4" Type="http://schemas.openxmlformats.org/officeDocument/2006/relationships/image" Target="../media/image225.jpeg"/><Relationship Id="rId9" Type="http://schemas.openxmlformats.org/officeDocument/2006/relationships/image" Target="../media/image23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7" Type="http://schemas.openxmlformats.org/officeDocument/2006/relationships/image" Target="../media/image239.jpeg"/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8.jpeg"/><Relationship Id="rId5" Type="http://schemas.openxmlformats.org/officeDocument/2006/relationships/image" Target="../media/image237.jpeg"/><Relationship Id="rId4" Type="http://schemas.openxmlformats.org/officeDocument/2006/relationships/image" Target="../media/image236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jpeg"/><Relationship Id="rId3" Type="http://schemas.openxmlformats.org/officeDocument/2006/relationships/image" Target="../media/image241.jpeg"/><Relationship Id="rId7" Type="http://schemas.openxmlformats.org/officeDocument/2006/relationships/image" Target="../media/image245.jpe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4.jpeg"/><Relationship Id="rId5" Type="http://schemas.openxmlformats.org/officeDocument/2006/relationships/image" Target="../media/image243.jpeg"/><Relationship Id="rId10" Type="http://schemas.openxmlformats.org/officeDocument/2006/relationships/image" Target="../media/image248.jpeg"/><Relationship Id="rId4" Type="http://schemas.openxmlformats.org/officeDocument/2006/relationships/image" Target="../media/image242.jpeg"/><Relationship Id="rId9" Type="http://schemas.openxmlformats.org/officeDocument/2006/relationships/image" Target="../media/image247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jpeg"/><Relationship Id="rId13" Type="http://schemas.openxmlformats.org/officeDocument/2006/relationships/image" Target="../media/image260.jpeg"/><Relationship Id="rId3" Type="http://schemas.openxmlformats.org/officeDocument/2006/relationships/image" Target="../media/image250.jpeg"/><Relationship Id="rId7" Type="http://schemas.openxmlformats.org/officeDocument/2006/relationships/image" Target="../media/image254.jpeg"/><Relationship Id="rId12" Type="http://schemas.openxmlformats.org/officeDocument/2006/relationships/image" Target="../media/image259.jpeg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3.jpeg"/><Relationship Id="rId11" Type="http://schemas.openxmlformats.org/officeDocument/2006/relationships/image" Target="../media/image258.jpeg"/><Relationship Id="rId5" Type="http://schemas.openxmlformats.org/officeDocument/2006/relationships/image" Target="../media/image252.jpeg"/><Relationship Id="rId10" Type="http://schemas.openxmlformats.org/officeDocument/2006/relationships/image" Target="../media/image257.jpeg"/><Relationship Id="rId4" Type="http://schemas.openxmlformats.org/officeDocument/2006/relationships/image" Target="../media/image251.jpeg"/><Relationship Id="rId9" Type="http://schemas.openxmlformats.org/officeDocument/2006/relationships/image" Target="../media/image256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7.jpeg"/><Relationship Id="rId3" Type="http://schemas.openxmlformats.org/officeDocument/2006/relationships/image" Target="../media/image262.jpeg"/><Relationship Id="rId7" Type="http://schemas.openxmlformats.org/officeDocument/2006/relationships/image" Target="../media/image266.jpeg"/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5.jpeg"/><Relationship Id="rId5" Type="http://schemas.openxmlformats.org/officeDocument/2006/relationships/image" Target="../media/image264.jpeg"/><Relationship Id="rId4" Type="http://schemas.openxmlformats.org/officeDocument/2006/relationships/image" Target="../media/image263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4.jpeg"/><Relationship Id="rId3" Type="http://schemas.openxmlformats.org/officeDocument/2006/relationships/image" Target="../media/image269.jpeg"/><Relationship Id="rId7" Type="http://schemas.openxmlformats.org/officeDocument/2006/relationships/image" Target="../media/image273.jpeg"/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2.jpeg"/><Relationship Id="rId11" Type="http://schemas.openxmlformats.org/officeDocument/2006/relationships/image" Target="../media/image277.jpeg"/><Relationship Id="rId5" Type="http://schemas.openxmlformats.org/officeDocument/2006/relationships/image" Target="../media/image271.jpeg"/><Relationship Id="rId10" Type="http://schemas.openxmlformats.org/officeDocument/2006/relationships/image" Target="../media/image276.jpeg"/><Relationship Id="rId4" Type="http://schemas.openxmlformats.org/officeDocument/2006/relationships/image" Target="../media/image270.jpeg"/><Relationship Id="rId9" Type="http://schemas.openxmlformats.org/officeDocument/2006/relationships/image" Target="../media/image27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3.jpeg"/><Relationship Id="rId3" Type="http://schemas.openxmlformats.org/officeDocument/2006/relationships/image" Target="../media/image279.jpeg"/><Relationship Id="rId7" Type="http://schemas.openxmlformats.org/officeDocument/2006/relationships/image" Target="../media/image276.jpeg"/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2.jpeg"/><Relationship Id="rId5" Type="http://schemas.openxmlformats.org/officeDocument/2006/relationships/image" Target="../media/image281.jpeg"/><Relationship Id="rId10" Type="http://schemas.openxmlformats.org/officeDocument/2006/relationships/image" Target="../media/image285.jpeg"/><Relationship Id="rId4" Type="http://schemas.openxmlformats.org/officeDocument/2006/relationships/image" Target="../media/image280.jpeg"/><Relationship Id="rId9" Type="http://schemas.openxmlformats.org/officeDocument/2006/relationships/image" Target="../media/image284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EA9867-B909-0653-5EF7-9A3802640A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7103" y="475351"/>
            <a:ext cx="7359267" cy="1858393"/>
          </a:xfrm>
        </p:spPr>
        <p:txBody>
          <a:bodyPr/>
          <a:lstStyle/>
          <a:p>
            <a:r>
              <a:rPr lang="ru-RU" sz="4000" dirty="0">
                <a:latin typeface="Arial Black" panose="020B0A04020102020204" pitchFamily="34" charset="0"/>
              </a:rPr>
              <a:t>ПОРТФОЛИО ПРОФЕССИОНАЛЬНОЙ ДЕЯТЕЛЬНОСТИ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594AB91-F847-EFD3-2577-292F38CA0F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53224" y="2971475"/>
            <a:ext cx="6433146" cy="1734487"/>
          </a:xfrm>
        </p:spPr>
        <p:txBody>
          <a:bodyPr>
            <a:noAutofit/>
          </a:bodyPr>
          <a:lstStyle/>
          <a:p>
            <a:pPr marL="342900" indent="-342900" rtl="0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Воспитателя </a:t>
            </a:r>
          </a:p>
          <a:p>
            <a:pPr marL="342900" indent="-342900" rtl="0"/>
            <a:r>
              <a:rPr lang="ru-RU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Пыловой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Ирины Михайловны</a:t>
            </a:r>
          </a:p>
          <a:p>
            <a:pPr marL="342900" indent="-342900" rtl="0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ГБОУ СО «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Кировградская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школа – интернат»</a:t>
            </a:r>
            <a:endParaRPr lang="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Изображение выглядит как Человеческое лицо, человек, губа, бро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BB334E-21B0-1C6A-3A6C-F4A7D45A44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25" y="2333744"/>
            <a:ext cx="2493623" cy="3231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6901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CA5499-39DA-CB01-4267-248C3A64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232959"/>
            <a:ext cx="8850963" cy="998072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atin typeface="Arial Black" panose="020B0A04020102020204" pitchFamily="34" charset="0"/>
              </a:rPr>
              <a:t>Участие в сетевых профессиональных сообществах, публикации</a:t>
            </a:r>
          </a:p>
        </p:txBody>
      </p:sp>
      <p:pic>
        <p:nvPicPr>
          <p:cNvPr id="4" name="Рисунок 3" descr="Изображение выглядит как текст, Шрифт, снимок экрана, Печат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1AD9D7A-8AD6-6A58-02E5-E0A41507CB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766" y="1865391"/>
            <a:ext cx="5751044" cy="4063981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Шрифт, снимок экрана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7A4D869-2407-7710-EE8C-D1C9F92209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" y="1693788"/>
            <a:ext cx="3119437" cy="441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27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CA5499-39DA-CB01-4267-248C3A64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315" y="359217"/>
            <a:ext cx="9272899" cy="998072"/>
          </a:xfrm>
        </p:spPr>
        <p:txBody>
          <a:bodyPr>
            <a:norm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Профессиональное мастерство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8512BCA2-F4D3-059B-209F-BDC17A2773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0450742"/>
              </p:ext>
            </p:extLst>
          </p:nvPr>
        </p:nvGraphicFramePr>
        <p:xfrm>
          <a:off x="664315" y="1454150"/>
          <a:ext cx="8942600" cy="15811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97375">
                  <a:extLst>
                    <a:ext uri="{9D8B030D-6E8A-4147-A177-3AD203B41FA5}">
                      <a16:colId xmlns:a16="http://schemas.microsoft.com/office/drawing/2014/main" val="2581786738"/>
                    </a:ext>
                  </a:extLst>
                </a:gridCol>
                <a:gridCol w="1673450">
                  <a:extLst>
                    <a:ext uri="{9D8B030D-6E8A-4147-A177-3AD203B41FA5}">
                      <a16:colId xmlns:a16="http://schemas.microsoft.com/office/drawing/2014/main" val="4217255507"/>
                    </a:ext>
                  </a:extLst>
                </a:gridCol>
                <a:gridCol w="3901537">
                  <a:extLst>
                    <a:ext uri="{9D8B030D-6E8A-4147-A177-3AD203B41FA5}">
                      <a16:colId xmlns:a16="http://schemas.microsoft.com/office/drawing/2014/main" val="106870041"/>
                    </a:ext>
                  </a:extLst>
                </a:gridCol>
                <a:gridCol w="1470238">
                  <a:extLst>
                    <a:ext uri="{9D8B030D-6E8A-4147-A177-3AD203B41FA5}">
                      <a16:colId xmlns:a16="http://schemas.microsoft.com/office/drawing/2014/main" val="19356600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000" kern="100" dirty="0">
                          <a:effectLst/>
                        </a:rPr>
                        <a:t>Форма представления опыта</a:t>
                      </a:r>
                      <a:endParaRPr lang="ru-RU" sz="1200" b="1" kern="100" dirty="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00" dirty="0">
                          <a:effectLst/>
                        </a:rPr>
                        <a:t>Уровень представления</a:t>
                      </a:r>
                      <a:endParaRPr lang="ru-RU" sz="1200" b="1" kern="100" dirty="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00">
                          <a:effectLst/>
                        </a:rPr>
                        <a:t>Тема представленного опыта</a:t>
                      </a:r>
                      <a:endParaRPr lang="ru-RU" sz="1200" b="1" kern="10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00">
                          <a:effectLst/>
                        </a:rPr>
                        <a:t>Дата представления опыта работы</a:t>
                      </a:r>
                      <a:endParaRPr lang="ru-RU" sz="1200" b="1" kern="10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3304973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400" kern="100">
                          <a:effectLst/>
                        </a:rPr>
                        <a:t>Презентация</a:t>
                      </a:r>
                      <a:endParaRPr lang="ru-RU" sz="1200" kern="10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ru-RU" sz="1400" kern="100" dirty="0">
                          <a:effectLst/>
                          <a:highlight>
                            <a:srgbClr val="FFFF00"/>
                          </a:highlight>
                        </a:rPr>
                        <a:t>Методическое объединение</a:t>
                      </a:r>
                      <a:endParaRPr lang="ru-RU" sz="1200" kern="100" dirty="0">
                        <a:effectLst/>
                        <a:highlight>
                          <a:srgbClr val="FFFF00"/>
                        </a:highlight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ru-RU" sz="1400" kern="100" dirty="0">
                          <a:effectLst/>
                        </a:rPr>
                        <a:t>Здоровьесберегающие технологии</a:t>
                      </a:r>
                      <a:endParaRPr lang="ru-RU" sz="1200" kern="100" dirty="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00" dirty="0">
                          <a:effectLst/>
                        </a:rPr>
                        <a:t>2025 год</a:t>
                      </a:r>
                      <a:endParaRPr lang="ru-RU" sz="1200" kern="100" dirty="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571597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400" kern="100" dirty="0">
                          <a:effectLst/>
                        </a:rPr>
                        <a:t>Презентация</a:t>
                      </a:r>
                      <a:endParaRPr lang="ru-RU" sz="1200" kern="100" dirty="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ru-RU" sz="1400" kern="100" dirty="0">
                          <a:effectLst/>
                          <a:highlight>
                            <a:srgbClr val="FFFF00"/>
                          </a:highlight>
                        </a:rPr>
                        <a:t>Методическое объединение</a:t>
                      </a:r>
                      <a:endParaRPr lang="ru-RU" sz="1200" kern="100" dirty="0">
                        <a:effectLst/>
                        <a:highlight>
                          <a:srgbClr val="FFFF00"/>
                        </a:highlight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ru-RU" sz="1400" kern="100" dirty="0">
                          <a:effectLst/>
                        </a:rPr>
                        <a:t>Развитие творческих способностей у учащихся через кружковую и внеклассную работу</a:t>
                      </a:r>
                      <a:endParaRPr lang="ru-RU" sz="1200" kern="100" dirty="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00" dirty="0">
                          <a:effectLst/>
                        </a:rPr>
                        <a:t>2025 год</a:t>
                      </a:r>
                      <a:endParaRPr lang="ru-RU" sz="1200" kern="100" dirty="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3224416315"/>
                  </a:ext>
                </a:extLst>
              </a:tr>
            </a:tbl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8A2395-43F1-E779-C01F-029A482DF66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6763" y="3428703"/>
            <a:ext cx="2224799" cy="124890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3559AEF-61D6-E98B-76FC-D71CB39A1BF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9342" y="4871332"/>
            <a:ext cx="2222220" cy="124890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0BAF908-7C17-3145-7550-AE846634453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63160" y="3575189"/>
            <a:ext cx="2663564" cy="199490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A709A41-4DFF-6615-485E-7563EF25832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67648" y="4924307"/>
            <a:ext cx="2017820" cy="149935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AE3597F-94C8-375C-3F25-BEFD0990AA9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73704" y="4871332"/>
            <a:ext cx="1650709" cy="129260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D643E73-D278-7824-7186-40707757365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 l="1502" t="404" r="435" b="-404"/>
          <a:stretch/>
        </p:blipFill>
        <p:spPr>
          <a:xfrm>
            <a:off x="3173703" y="3428999"/>
            <a:ext cx="1646541" cy="124861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6E1B7DE-F3B3-68EE-2791-D63935465B9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38108" y="3276303"/>
            <a:ext cx="2231113" cy="166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826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CA5499-39DA-CB01-4267-248C3A64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4" y="455929"/>
            <a:ext cx="8007346" cy="712471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Arial Black" panose="020B0A04020102020204" pitchFamily="34" charset="0"/>
              </a:rPr>
              <a:t>Грамоты, благодарности</a:t>
            </a:r>
          </a:p>
        </p:txBody>
      </p:sp>
      <p:pic>
        <p:nvPicPr>
          <p:cNvPr id="13" name="Рисунок 12" descr="Изображение выглядит как текст, письмо, рукописный текст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D65DB72-15DD-B0E5-12DD-5C9CAF9A5A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303" y="1473200"/>
            <a:ext cx="2549155" cy="372533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текст, снимок экрана, Шрифт, логотип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A77B04-DF47-671C-58F7-2DE75AF752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971" y="169333"/>
            <a:ext cx="2294583" cy="3158067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екст, письмо, меню, кни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8362E48-217E-953D-F26E-3FD5F1370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83" y="1471508"/>
            <a:ext cx="2592318" cy="3696956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мебель, стул, снимок экра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A186A6-B281-9F00-8AE2-14E2EC098A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732" y="1468127"/>
            <a:ext cx="2573867" cy="377885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кст, снимок экрана, Шрифт, логотип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0E4093-FD8C-A9D7-AF8B-8E1751C635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3401766"/>
            <a:ext cx="2312012" cy="311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97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AF2E1514-BC14-6FF4-2DEC-BF0897FCC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325" y="454399"/>
            <a:ext cx="2731981" cy="575311"/>
          </a:xfrm>
        </p:spPr>
        <p:txBody>
          <a:bodyPr>
            <a:normAutofit/>
          </a:bodyPr>
          <a:lstStyle/>
          <a:p>
            <a:pPr algn="ctr"/>
            <a:r>
              <a:rPr lang="ru-RU" sz="3000" dirty="0">
                <a:latin typeface="Arial Black" panose="020B0A04020102020204" pitchFamily="34" charset="0"/>
              </a:rPr>
              <a:t>Дипломы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0950EBE-7303-9E1F-A358-1794B28CDA3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4325" y="1474041"/>
            <a:ext cx="2702264" cy="3919241"/>
          </a:xfrm>
          <a:prstGeom prst="rect">
            <a:avLst/>
          </a:prstGeom>
        </p:spPr>
      </p:pic>
      <p:pic>
        <p:nvPicPr>
          <p:cNvPr id="4" name="Рисунок 3" descr="Изображение выглядит как текст, меню, плакат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0E4521F-3F1A-64CD-052C-00E9B060E0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197" y="1474040"/>
            <a:ext cx="2723157" cy="39192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9CF2C3-F610-C14B-22AB-97D47D92376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07811" y="1474041"/>
            <a:ext cx="2783998" cy="391924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785C01-82D3-EA7F-43C6-CAACB69F6DD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03031" y="1474041"/>
            <a:ext cx="2794981" cy="391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019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CA5499-39DA-CB01-4267-248C3A64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066" y="307615"/>
            <a:ext cx="8584347" cy="1200151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Arial Black" pitchFamily="34" charset="0"/>
                <a:cs typeface="Times New Roman" pitchFamily="18" charset="0"/>
              </a:rPr>
              <a:t>Методическая </a:t>
            </a:r>
            <a:r>
              <a:rPr lang="ru-RU" b="1" dirty="0" smtClean="0">
                <a:latin typeface="Arial Black" pitchFamily="34" charset="0"/>
                <a:cs typeface="Times New Roman" pitchFamily="18" charset="0"/>
              </a:rPr>
              <a:t>тема:</a:t>
            </a:r>
            <a:r>
              <a:rPr lang="ru-RU" sz="22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2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«Формирование коммуникативных навыков у обучающихся с нарушением интеллекта через театрализованную деятельность».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90C0386-8AF6-8673-7360-E8C1A8868D94}"/>
              </a:ext>
            </a:extLst>
          </p:cNvPr>
          <p:cNvSpPr txBox="1">
            <a:spLocks/>
          </p:cNvSpPr>
          <p:nvPr/>
        </p:nvSpPr>
        <p:spPr>
          <a:xfrm>
            <a:off x="500513" y="1131122"/>
            <a:ext cx="7584307" cy="8729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ECA5499-39DA-CB01-4267-248C3A647C05}"/>
              </a:ext>
            </a:extLst>
          </p:cNvPr>
          <p:cNvSpPr txBox="1">
            <a:spLocks/>
          </p:cNvSpPr>
          <p:nvPr/>
        </p:nvSpPr>
        <p:spPr>
          <a:xfrm>
            <a:off x="643467" y="1457536"/>
            <a:ext cx="9275451" cy="91821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7500" lnSpcReduction="20000"/>
          </a:bodyPr>
          <a:lstStyle/>
          <a:p>
            <a:pPr>
              <a:spcBef>
                <a:spcPct val="0"/>
              </a:spcBef>
            </a:pPr>
            <a:r>
              <a:rPr lang="ru-RU" sz="5800" b="1" dirty="0" smtClean="0">
                <a:solidFill>
                  <a:schemeClr val="accent1"/>
                </a:solidFill>
                <a:latin typeface="Arial Black" pitchFamily="34" charset="0"/>
                <a:ea typeface="+mj-ea"/>
                <a:cs typeface="Arial" pitchFamily="34" charset="0"/>
              </a:rPr>
              <a:t>Цель</a:t>
            </a:r>
            <a:r>
              <a:rPr kumimoji="0" lang="ru-RU" sz="5800" b="1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Arial Black" pitchFamily="34" charset="0"/>
                <a:ea typeface="+mj-ea"/>
                <a:cs typeface="Arial" pitchFamily="34" charset="0"/>
              </a:rPr>
              <a:t>:</a:t>
            </a:r>
            <a:r>
              <a:rPr kumimoji="0" lang="ru-RU" sz="5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Arial Black" pitchFamily="34" charset="0"/>
                <a:ea typeface="+mj-ea"/>
                <a:cs typeface="Arial" pitchFamily="34" charset="0"/>
              </a:rPr>
              <a:t> 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Организовать театрализованную кружковую деятельность в группе продленного дня как одно из средств формирования  коммуникативных навыков у обучающихся с нарушением интеллекта.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1ECA5499-39DA-CB01-4267-248C3A647C05}"/>
              </a:ext>
            </a:extLst>
          </p:cNvPr>
          <p:cNvSpPr txBox="1">
            <a:spLocks/>
          </p:cNvSpPr>
          <p:nvPr/>
        </p:nvSpPr>
        <p:spPr>
          <a:xfrm>
            <a:off x="649400" y="2404956"/>
            <a:ext cx="9263591" cy="4686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 smtClean="0">
                <a:solidFill>
                  <a:schemeClr val="accent1"/>
                </a:solidFill>
                <a:latin typeface="Arial Black" pitchFamily="34" charset="0"/>
                <a:ea typeface="+mj-ea"/>
                <a:cs typeface="Times New Roman" pitchFamily="18" charset="0"/>
              </a:rPr>
              <a:t>Задачи</a:t>
            </a:r>
            <a:r>
              <a:rPr kumimoji="0" lang="ru-RU" sz="320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Arial Black" pitchFamily="34" charset="0"/>
                <a:ea typeface="+mj-ea"/>
                <a:cs typeface="Times New Roman" pitchFamily="18" charset="0"/>
              </a:rPr>
              <a:t>:</a:t>
            </a:r>
            <a:endParaRPr kumimoji="0" lang="ru-RU" sz="320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uLnTx/>
              <a:uFillTx/>
              <a:latin typeface="Arial Black" pitchFamily="34" charset="0"/>
              <a:ea typeface="+mj-ea"/>
              <a:cs typeface="Times New Roman" pitchFamily="18" charset="0"/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39C74790-55CE-DDF3-FDD5-DE91FE102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079" y="2927685"/>
            <a:ext cx="8396885" cy="2335195"/>
          </a:xfrm>
        </p:spPr>
        <p:txBody>
          <a:bodyPr>
            <a:noAutofit/>
          </a:bodyPr>
          <a:lstStyle/>
          <a:p>
            <a:pPr rtl="0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Изучить и обобщить опыт работы по формированию коммуникативных навыков у обучающихся с нарушением интеллекта.</a:t>
            </a:r>
          </a:p>
          <a:p>
            <a:pPr rtl="0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Выявить первоначальный уровень сформированности коммуникативных действий и умений у обучающихся.</a:t>
            </a:r>
          </a:p>
          <a:p>
            <a:pPr rtl="0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Разработать и апробировать сборник сценариев для школьной кружковой театрализованной деятельности,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направленный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развитие коммуникативных умений и навыков у обучающихся.</a:t>
            </a:r>
          </a:p>
          <a:p>
            <a:pPr rtl="0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Представить результаты педагогической деятельности по данной теме.</a:t>
            </a:r>
          </a:p>
        </p:txBody>
      </p:sp>
    </p:spTree>
    <p:extLst>
      <p:ext uri="{BB962C8B-B14F-4D97-AF65-F5344CB8AC3E}">
        <p14:creationId xmlns:p14="http://schemas.microsoft.com/office/powerpoint/2010/main" val="766397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id="{7279E63D-4057-E0F3-16F3-40CDE2B3F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839" y="2748058"/>
            <a:ext cx="8918262" cy="2626343"/>
          </a:xfrm>
        </p:spPr>
        <p:txBody>
          <a:bodyPr/>
          <a:lstStyle/>
          <a:p>
            <a:pPr rtl="0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Театральная деятельность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помогает воспитывать у детей культуру общения, стремление к сотворчеству, интерес к искусству, способствует познанию действительности в художественных образах. </a:t>
            </a:r>
          </a:p>
          <a:p>
            <a:pPr rtl="0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Театрализованная игра как один из видов игровой деятельности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является своеобразным средством усвоения детьми социально - культурного опыта. В театрализованной игре осуществляется развитие и коррекция всех видов психической деятельности ребенка с нарушением интеллекта.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F2E1514-BC14-6FF4-2DEC-BF0897FCC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59" y="552448"/>
            <a:ext cx="9586040" cy="2522145"/>
          </a:xfrm>
        </p:spPr>
        <p:txBody>
          <a:bodyPr>
            <a:normAutofit fontScale="90000"/>
          </a:bodyPr>
          <a:lstStyle/>
          <a:p>
            <a:r>
              <a:rPr lang="ru-RU" sz="3000" dirty="0">
                <a:latin typeface="Arial Black" panose="020B0A04020102020204" pitchFamily="34" charset="0"/>
              </a:rPr>
              <a:t>Театр в школе необходим для осуществления коррекции недостатков психического и физического развития средствами игровой деятельности, это особенно важно для детей с нарушением интеллекта.</a:t>
            </a:r>
          </a:p>
        </p:txBody>
      </p:sp>
    </p:spTree>
    <p:extLst>
      <p:ext uri="{BB962C8B-B14F-4D97-AF65-F5344CB8AC3E}">
        <p14:creationId xmlns:p14="http://schemas.microsoft.com/office/powerpoint/2010/main" val="345640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CA5499-39DA-CB01-4267-248C3A64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131" y="462702"/>
            <a:ext cx="8596668" cy="946151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Arial Black" panose="020B0A04020102020204" pitchFamily="34" charset="0"/>
              </a:rPr>
              <a:t>Мониторинг проводился по системе </a:t>
            </a:r>
            <a:r>
              <a:rPr lang="ru-RU" sz="2400" dirty="0">
                <a:latin typeface="Arial Black" panose="020B0A04020102020204" pitchFamily="34" charset="0"/>
              </a:rPr>
              <a:t>оценки коммуникативных </a:t>
            </a:r>
            <a:r>
              <a:rPr lang="ru-RU" sz="2400" dirty="0" smtClean="0">
                <a:latin typeface="Arial Black" panose="020B0A04020102020204" pitchFamily="34" charset="0"/>
              </a:rPr>
              <a:t>навыков у обучающихся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406FB534-391E-E509-626D-46E715AF6A3F}"/>
              </a:ext>
            </a:extLst>
          </p:cNvPr>
          <p:cNvSpPr txBox="1">
            <a:spLocks/>
          </p:cNvSpPr>
          <p:nvPr/>
        </p:nvSpPr>
        <p:spPr>
          <a:xfrm>
            <a:off x="702520" y="1585622"/>
            <a:ext cx="9272059" cy="20924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 методике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А.М. Щетининой и М.А. Никифоровой «Карта наблюдений за проявлениями коммуникативных способностей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 у младших школьников.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Методика была адаптирована и использована для обучающихся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нарушением интеллекта.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BBA07C00-8D7C-981E-F686-EAEFA0DFD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664" y="3448811"/>
            <a:ext cx="8273887" cy="228099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СИСТЕМА ОЦЕНКИ</a:t>
            </a:r>
          </a:p>
          <a:p>
            <a:pPr marL="0" indent="0" rtl="0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Указанное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качество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учащийся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проявляет:</a:t>
            </a:r>
          </a:p>
          <a:p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редко - 1 балл,</a:t>
            </a:r>
          </a:p>
          <a:p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чаще всего - 2 балла,</a:t>
            </a:r>
          </a:p>
          <a:p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всегда - 5 баллов.</a:t>
            </a:r>
          </a:p>
          <a:p>
            <a:pPr marL="0" indent="0" rtl="0">
              <a:buNone/>
            </a:pPr>
            <a:r>
              <a:rPr lang="ru-RU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Если оказалось, что указанное качество ребенок не проявляет никогда, то в соответствующей графе ставится 0 баллов.</a:t>
            </a:r>
          </a:p>
        </p:txBody>
      </p:sp>
    </p:spTree>
    <p:extLst>
      <p:ext uri="{BB962C8B-B14F-4D97-AF65-F5344CB8AC3E}">
        <p14:creationId xmlns:p14="http://schemas.microsoft.com/office/powerpoint/2010/main" val="2653774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CA5499-39DA-CB01-4267-248C3A64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284" y="552449"/>
            <a:ext cx="8596668" cy="946151"/>
          </a:xfrm>
        </p:spPr>
        <p:txBody>
          <a:bodyPr>
            <a:noAutofit/>
          </a:bodyPr>
          <a:lstStyle/>
          <a:p>
            <a:r>
              <a:rPr lang="ru-RU" sz="3200" dirty="0">
                <a:latin typeface="Arial Black" panose="020B0A04020102020204" pitchFamily="34" charset="0"/>
              </a:rPr>
              <a:t>Система оценки коммуникативных навыков. Критерии.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F11E77E7-3DAE-F802-A214-D1E0E649D3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410496"/>
              </p:ext>
            </p:extLst>
          </p:nvPr>
        </p:nvGraphicFramePr>
        <p:xfrm>
          <a:off x="766763" y="2566614"/>
          <a:ext cx="8935695" cy="32043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7683">
                  <a:extLst>
                    <a:ext uri="{9D8B030D-6E8A-4147-A177-3AD203B41FA5}">
                      <a16:colId xmlns:a16="http://schemas.microsoft.com/office/drawing/2014/main" val="4048020555"/>
                    </a:ext>
                  </a:extLst>
                </a:gridCol>
                <a:gridCol w="1621516">
                  <a:extLst>
                    <a:ext uri="{9D8B030D-6E8A-4147-A177-3AD203B41FA5}">
                      <a16:colId xmlns:a16="http://schemas.microsoft.com/office/drawing/2014/main" val="167654150"/>
                    </a:ext>
                  </a:extLst>
                </a:gridCol>
                <a:gridCol w="1392443">
                  <a:extLst>
                    <a:ext uri="{9D8B030D-6E8A-4147-A177-3AD203B41FA5}">
                      <a16:colId xmlns:a16="http://schemas.microsoft.com/office/drawing/2014/main" val="2925714571"/>
                    </a:ext>
                  </a:extLst>
                </a:gridCol>
                <a:gridCol w="1581636">
                  <a:extLst>
                    <a:ext uri="{9D8B030D-6E8A-4147-A177-3AD203B41FA5}">
                      <a16:colId xmlns:a16="http://schemas.microsoft.com/office/drawing/2014/main" val="3747486865"/>
                    </a:ext>
                  </a:extLst>
                </a:gridCol>
                <a:gridCol w="1082260">
                  <a:extLst>
                    <a:ext uri="{9D8B030D-6E8A-4147-A177-3AD203B41FA5}">
                      <a16:colId xmlns:a16="http://schemas.microsoft.com/office/drawing/2014/main" val="4147297535"/>
                    </a:ext>
                  </a:extLst>
                </a:gridCol>
                <a:gridCol w="1217750">
                  <a:extLst>
                    <a:ext uri="{9D8B030D-6E8A-4147-A177-3AD203B41FA5}">
                      <a16:colId xmlns:a16="http://schemas.microsoft.com/office/drawing/2014/main" val="2788348608"/>
                    </a:ext>
                  </a:extLst>
                </a:gridCol>
                <a:gridCol w="1292407">
                  <a:extLst>
                    <a:ext uri="{9D8B030D-6E8A-4147-A177-3AD203B41FA5}">
                      <a16:colId xmlns:a16="http://schemas.microsoft.com/office/drawing/2014/main" val="514778103"/>
                    </a:ext>
                  </a:extLst>
                </a:gridCol>
              </a:tblGrid>
              <a:tr h="518280">
                <a:tc>
                  <a:txBody>
                    <a:bodyPr/>
                    <a:lstStyle/>
                    <a:p>
                      <a:pPr algn="ctr"/>
                      <a:r>
                        <a:rPr lang="ru-RU" sz="1000" kern="100" dirty="0">
                          <a:effectLst/>
                        </a:rPr>
                        <a:t>Критерии/Баллы</a:t>
                      </a:r>
                      <a:endParaRPr lang="ru-RU" sz="1000" b="1" kern="100" dirty="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9266" marR="29266" marT="29266" marB="2926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00">
                          <a:effectLst/>
                        </a:rPr>
                        <a:t>Эмпатийность</a:t>
                      </a:r>
                      <a:endParaRPr lang="ru-RU" sz="1000" b="1" kern="10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9266" marR="29266" marT="29266" marB="2926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00">
                          <a:effectLst/>
                        </a:rPr>
                        <a:t>Доброжелательность</a:t>
                      </a:r>
                      <a:endParaRPr lang="ru-RU" sz="1000" b="1" kern="10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9266" marR="29266" marT="29266" marB="2926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00">
                          <a:effectLst/>
                        </a:rPr>
                        <a:t>Непосредственность, аутентичность, искренность</a:t>
                      </a:r>
                      <a:endParaRPr lang="ru-RU" sz="1000" b="1" kern="10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9266" marR="29266" marT="29266" marB="2926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00">
                          <a:effectLst/>
                        </a:rPr>
                        <a:t>Открытость в общении</a:t>
                      </a:r>
                      <a:endParaRPr lang="ru-RU" sz="1000" b="1" kern="10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9266" marR="29266" marT="29266" marB="2926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00">
                          <a:effectLst/>
                        </a:rPr>
                        <a:t>Конфронтация</a:t>
                      </a:r>
                      <a:endParaRPr lang="ru-RU" sz="1000" b="1" kern="10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9266" marR="29266" marT="29266" marB="2926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00">
                          <a:effectLst/>
                        </a:rPr>
                        <a:t>Инициативность</a:t>
                      </a:r>
                      <a:endParaRPr lang="ru-RU" sz="1000" b="1" kern="10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9266" marR="29266" marT="29266" marB="29266" anchor="ctr"/>
                </a:tc>
                <a:extLst>
                  <a:ext uri="{0D108BD9-81ED-4DB2-BD59-A6C34878D82A}">
                    <a16:rowId xmlns:a16="http://schemas.microsoft.com/office/drawing/2014/main" val="1310224008"/>
                  </a:ext>
                </a:extLst>
              </a:tr>
              <a:tr h="824778">
                <a:tc>
                  <a:txBody>
                    <a:bodyPr/>
                    <a:lstStyle/>
                    <a:p>
                      <a:r>
                        <a:rPr lang="ru-RU" sz="1000" kern="100">
                          <a:effectLst/>
                        </a:rPr>
                        <a:t>Никогда (0)</a:t>
                      </a:r>
                      <a:endParaRPr lang="ru-RU" sz="1000" kern="10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9266" marR="29266" marT="29266" marB="29266" anchor="ctr"/>
                </a:tc>
                <a:tc>
                  <a:txBody>
                    <a:bodyPr/>
                    <a:lstStyle/>
                    <a:p>
                      <a:r>
                        <a:rPr lang="ru-RU" sz="1000" kern="100">
                          <a:effectLst/>
                        </a:rPr>
                        <a:t>Полностью отсутствует способность к сопереживанию. Не понимает эмоций других</a:t>
                      </a:r>
                      <a:endParaRPr lang="ru-RU" sz="1000" kern="10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9266" marR="29266" marT="29266" marB="29266" anchor="ctr"/>
                </a:tc>
                <a:tc>
                  <a:txBody>
                    <a:bodyPr/>
                    <a:lstStyle/>
                    <a:p>
                      <a:r>
                        <a:rPr lang="ru-RU" sz="1000" kern="100">
                          <a:effectLst/>
                        </a:rPr>
                        <a:t>Проявляет враждебность, негатив к окружающим</a:t>
                      </a:r>
                      <a:endParaRPr lang="ru-RU" sz="1000" kern="10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9266" marR="29266" marT="29266" marB="29266" anchor="ctr"/>
                </a:tc>
                <a:tc>
                  <a:txBody>
                    <a:bodyPr/>
                    <a:lstStyle/>
                    <a:p>
                      <a:r>
                        <a:rPr lang="ru-RU" sz="1000" kern="100">
                          <a:effectLst/>
                        </a:rPr>
                        <a:t>Маскирует истинные чувства, неискренен</a:t>
                      </a:r>
                      <a:endParaRPr lang="ru-RU" sz="1000" kern="10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9266" marR="29266" marT="29266" marB="29266" anchor="ctr"/>
                </a:tc>
                <a:tc>
                  <a:txBody>
                    <a:bodyPr/>
                    <a:lstStyle/>
                    <a:p>
                      <a:r>
                        <a:rPr lang="ru-RU" sz="1000" kern="100">
                          <a:effectLst/>
                        </a:rPr>
                        <a:t>Закрыт для общения, избегает контактов</a:t>
                      </a:r>
                      <a:endParaRPr lang="ru-RU" sz="1000" kern="10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9266" marR="29266" marT="29266" marB="29266" anchor="ctr"/>
                </a:tc>
                <a:tc>
                  <a:txBody>
                    <a:bodyPr/>
                    <a:lstStyle/>
                    <a:p>
                      <a:r>
                        <a:rPr lang="ru-RU" sz="1000" kern="100">
                          <a:effectLst/>
                        </a:rPr>
                        <a:t>Избегает любых конфликтов, даже конструктивных</a:t>
                      </a:r>
                      <a:endParaRPr lang="ru-RU" sz="1000" kern="10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9266" marR="29266" marT="29266" marB="29266" anchor="ctr"/>
                </a:tc>
                <a:tc>
                  <a:txBody>
                    <a:bodyPr/>
                    <a:lstStyle/>
                    <a:p>
                      <a:r>
                        <a:rPr lang="ru-RU" sz="1000" kern="100">
                          <a:effectLst/>
                        </a:rPr>
                        <a:t>Никогда не проявляет инициативу в общении</a:t>
                      </a:r>
                      <a:endParaRPr lang="ru-RU" sz="1000" kern="10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9266" marR="29266" marT="29266" marB="29266" anchor="ctr"/>
                </a:tc>
                <a:extLst>
                  <a:ext uri="{0D108BD9-81ED-4DB2-BD59-A6C34878D82A}">
                    <a16:rowId xmlns:a16="http://schemas.microsoft.com/office/drawing/2014/main" val="1344948627"/>
                  </a:ext>
                </a:extLst>
              </a:tr>
              <a:tr h="518280">
                <a:tc>
                  <a:txBody>
                    <a:bodyPr/>
                    <a:lstStyle/>
                    <a:p>
                      <a:r>
                        <a:rPr lang="ru-RU" sz="1000" kern="100">
                          <a:effectLst/>
                        </a:rPr>
                        <a:t>Редко (1)</a:t>
                      </a:r>
                      <a:endParaRPr lang="ru-RU" sz="1000" kern="10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9266" marR="29266" marT="29266" marB="29266" anchor="ctr"/>
                </a:tc>
                <a:tc>
                  <a:txBody>
                    <a:bodyPr/>
                    <a:lstStyle/>
                    <a:p>
                      <a:r>
                        <a:rPr lang="ru-RU" sz="1000" kern="100">
                          <a:effectLst/>
                        </a:rPr>
                        <a:t>Слабо развито сопереживание, редко замечает эмоции других</a:t>
                      </a:r>
                      <a:endParaRPr lang="ru-RU" sz="1000" kern="10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9266" marR="29266" marT="29266" marB="29266" anchor="ctr"/>
                </a:tc>
                <a:tc>
                  <a:txBody>
                    <a:bodyPr/>
                    <a:lstStyle/>
                    <a:p>
                      <a:r>
                        <a:rPr lang="ru-RU" sz="1000" kern="100" dirty="0">
                          <a:effectLst/>
                        </a:rPr>
                        <a:t>Периодически проявляет негатив, равнодушен</a:t>
                      </a:r>
                      <a:endParaRPr lang="ru-RU" sz="1000" kern="100" dirty="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9266" marR="29266" marT="29266" marB="29266" anchor="ctr"/>
                </a:tc>
                <a:tc>
                  <a:txBody>
                    <a:bodyPr/>
                    <a:lstStyle/>
                    <a:p>
                      <a:r>
                        <a:rPr lang="ru-RU" sz="1000" kern="100">
                          <a:effectLst/>
                        </a:rPr>
                        <a:t>Часто неискренен, скрывает истинные чувства</a:t>
                      </a:r>
                      <a:endParaRPr lang="ru-RU" sz="1000" kern="10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9266" marR="29266" marT="29266" marB="29266" anchor="ctr"/>
                </a:tc>
                <a:tc>
                  <a:txBody>
                    <a:bodyPr/>
                    <a:lstStyle/>
                    <a:p>
                      <a:r>
                        <a:rPr lang="ru-RU" sz="1000" kern="100">
                          <a:effectLst/>
                        </a:rPr>
                        <a:t>Избирательно открыт, только с близкими</a:t>
                      </a:r>
                      <a:endParaRPr lang="ru-RU" sz="1000" kern="10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9266" marR="29266" marT="29266" marB="29266" anchor="ctr"/>
                </a:tc>
                <a:tc>
                  <a:txBody>
                    <a:bodyPr/>
                    <a:lstStyle/>
                    <a:p>
                      <a:r>
                        <a:rPr lang="ru-RU" sz="1000" kern="100">
                          <a:effectLst/>
                        </a:rPr>
                        <a:t>Избегает конфликтов, но может защищаться</a:t>
                      </a:r>
                      <a:endParaRPr lang="ru-RU" sz="1000" kern="10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9266" marR="29266" marT="29266" marB="29266" anchor="ctr"/>
                </a:tc>
                <a:tc>
                  <a:txBody>
                    <a:bodyPr/>
                    <a:lstStyle/>
                    <a:p>
                      <a:r>
                        <a:rPr lang="ru-RU" sz="1000" kern="100">
                          <a:effectLst/>
                        </a:rPr>
                        <a:t>Проявляет инициативу редко, неохотно</a:t>
                      </a:r>
                      <a:endParaRPr lang="ru-RU" sz="1000" kern="10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9266" marR="29266" marT="29266" marB="29266" anchor="ctr"/>
                </a:tc>
                <a:extLst>
                  <a:ext uri="{0D108BD9-81ED-4DB2-BD59-A6C34878D82A}">
                    <a16:rowId xmlns:a16="http://schemas.microsoft.com/office/drawing/2014/main" val="2878688403"/>
                  </a:ext>
                </a:extLst>
              </a:tr>
              <a:tr h="671529">
                <a:tc>
                  <a:txBody>
                    <a:bodyPr/>
                    <a:lstStyle/>
                    <a:p>
                      <a:r>
                        <a:rPr lang="ru-RU" sz="1000" kern="100">
                          <a:effectLst/>
                        </a:rPr>
                        <a:t>Чаще всего (2)</a:t>
                      </a:r>
                      <a:endParaRPr lang="ru-RU" sz="1000" kern="10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9266" marR="29266" marT="29266" marB="29266" anchor="ctr"/>
                </a:tc>
                <a:tc>
                  <a:txBody>
                    <a:bodyPr/>
                    <a:lstStyle/>
                    <a:p>
                      <a:r>
                        <a:rPr lang="ru-RU" sz="1000" kern="100">
                          <a:effectLst/>
                        </a:rPr>
                        <a:t>Способность к сопереживанию развита средне, замечает эмоции</a:t>
                      </a:r>
                      <a:endParaRPr lang="ru-RU" sz="1000" kern="10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9266" marR="29266" marT="29266" marB="29266" anchor="ctr"/>
                </a:tc>
                <a:tc>
                  <a:txBody>
                    <a:bodyPr/>
                    <a:lstStyle/>
                    <a:p>
                      <a:r>
                        <a:rPr lang="ru-RU" sz="1000" kern="100">
                          <a:effectLst/>
                        </a:rPr>
                        <a:t>В основном доброжелателен, но бывают вспышки негатива</a:t>
                      </a:r>
                      <a:endParaRPr lang="ru-RU" sz="1000" kern="10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9266" marR="29266" marT="29266" marB="29266" anchor="ctr"/>
                </a:tc>
                <a:tc>
                  <a:txBody>
                    <a:bodyPr/>
                    <a:lstStyle/>
                    <a:p>
                      <a:r>
                        <a:rPr lang="ru-RU" sz="1000" kern="100">
                          <a:effectLst/>
                        </a:rPr>
                        <a:t>В большинстве случаев искренен, но может скрывать чувства</a:t>
                      </a:r>
                      <a:endParaRPr lang="ru-RU" sz="1000" kern="10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9266" marR="29266" marT="29266" marB="29266" anchor="ctr"/>
                </a:tc>
                <a:tc>
                  <a:txBody>
                    <a:bodyPr/>
                    <a:lstStyle/>
                    <a:p>
                      <a:r>
                        <a:rPr lang="ru-RU" sz="1000" kern="100">
                          <a:effectLst/>
                        </a:rPr>
                        <a:t>Открыт в общении с большинством людей</a:t>
                      </a:r>
                      <a:endParaRPr lang="ru-RU" sz="1000" kern="10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9266" marR="29266" marT="29266" marB="29266" anchor="ctr"/>
                </a:tc>
                <a:tc>
                  <a:txBody>
                    <a:bodyPr/>
                    <a:lstStyle/>
                    <a:p>
                      <a:r>
                        <a:rPr lang="ru-RU" sz="1000" kern="100">
                          <a:effectLst/>
                        </a:rPr>
                        <a:t>Способен к конструктивной конфронтации</a:t>
                      </a:r>
                      <a:endParaRPr lang="ru-RU" sz="1000" kern="10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9266" marR="29266" marT="29266" marB="29266" anchor="ctr"/>
                </a:tc>
                <a:tc>
                  <a:txBody>
                    <a:bodyPr/>
                    <a:lstStyle/>
                    <a:p>
                      <a:r>
                        <a:rPr lang="ru-RU" sz="1000" kern="100">
                          <a:effectLst/>
                        </a:rPr>
                        <a:t>Проявляет инициативу в знакомой обстановке</a:t>
                      </a:r>
                      <a:endParaRPr lang="ru-RU" sz="1000" kern="10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9266" marR="29266" marT="29266" marB="29266" anchor="ctr"/>
                </a:tc>
                <a:extLst>
                  <a:ext uri="{0D108BD9-81ED-4DB2-BD59-A6C34878D82A}">
                    <a16:rowId xmlns:a16="http://schemas.microsoft.com/office/drawing/2014/main" val="2203751743"/>
                  </a:ext>
                </a:extLst>
              </a:tr>
              <a:tr h="671529">
                <a:tc>
                  <a:txBody>
                    <a:bodyPr/>
                    <a:lstStyle/>
                    <a:p>
                      <a:r>
                        <a:rPr lang="ru-RU" sz="1000" kern="100">
                          <a:effectLst/>
                        </a:rPr>
                        <a:t>Всегда (5)</a:t>
                      </a:r>
                      <a:endParaRPr lang="ru-RU" sz="1000" kern="10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9266" marR="29266" marT="29266" marB="29266" anchor="ctr"/>
                </a:tc>
                <a:tc>
                  <a:txBody>
                    <a:bodyPr/>
                    <a:lstStyle/>
                    <a:p>
                      <a:r>
                        <a:rPr lang="ru-RU" sz="1000" kern="100">
                          <a:effectLst/>
                        </a:rPr>
                        <a:t>Высокая способность к сопереживанию, понимает эмоции других</a:t>
                      </a:r>
                      <a:endParaRPr lang="ru-RU" sz="1000" kern="10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9266" marR="29266" marT="29266" marB="29266" anchor="ctr"/>
                </a:tc>
                <a:tc>
                  <a:txBody>
                    <a:bodyPr/>
                    <a:lstStyle/>
                    <a:p>
                      <a:r>
                        <a:rPr lang="ru-RU" sz="1000" kern="100">
                          <a:effectLst/>
                        </a:rPr>
                        <a:t>Постоянно доброжелателен, создает позитивную атмосферу</a:t>
                      </a:r>
                      <a:endParaRPr lang="ru-RU" sz="1000" kern="10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9266" marR="29266" marT="29266" marB="29266" anchor="ctr"/>
                </a:tc>
                <a:tc>
                  <a:txBody>
                    <a:bodyPr/>
                    <a:lstStyle/>
                    <a:p>
                      <a:r>
                        <a:rPr lang="ru-RU" sz="1000" kern="100">
                          <a:effectLst/>
                        </a:rPr>
                        <a:t>Всегда искренен, не скрывает истинные чувства</a:t>
                      </a:r>
                      <a:endParaRPr lang="ru-RU" sz="1000" kern="10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9266" marR="29266" marT="29266" marB="29266" anchor="ctr"/>
                </a:tc>
                <a:tc>
                  <a:txBody>
                    <a:bodyPr/>
                    <a:lstStyle/>
                    <a:p>
                      <a:r>
                        <a:rPr lang="ru-RU" sz="1000" kern="100">
                          <a:effectLst/>
                        </a:rPr>
                        <a:t>Максимально открыт, легко идет на контакт</a:t>
                      </a:r>
                      <a:endParaRPr lang="ru-RU" sz="1000" kern="10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9266" marR="29266" marT="29266" marB="29266" anchor="ctr"/>
                </a:tc>
                <a:tc>
                  <a:txBody>
                    <a:bodyPr/>
                    <a:lstStyle/>
                    <a:p>
                      <a:r>
                        <a:rPr lang="ru-RU" sz="1000" kern="100">
                          <a:effectLst/>
                        </a:rPr>
                        <a:t>Умеет конструктивно противостоять</a:t>
                      </a:r>
                      <a:endParaRPr lang="ru-RU" sz="1000" kern="10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9266" marR="29266" marT="29266" marB="29266" anchor="ctr"/>
                </a:tc>
                <a:tc>
                  <a:txBody>
                    <a:bodyPr/>
                    <a:lstStyle/>
                    <a:p>
                      <a:r>
                        <a:rPr lang="ru-RU" sz="1000" kern="100" dirty="0">
                          <a:effectLst/>
                        </a:rPr>
                        <a:t>Активно проявляет инициативу в общении</a:t>
                      </a:r>
                      <a:endParaRPr lang="ru-RU" sz="1000" kern="100" dirty="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9266" marR="29266" marT="29266" marB="29266" anchor="ctr"/>
                </a:tc>
                <a:extLst>
                  <a:ext uri="{0D108BD9-81ED-4DB2-BD59-A6C34878D82A}">
                    <a16:rowId xmlns:a16="http://schemas.microsoft.com/office/drawing/2014/main" val="2761845164"/>
                  </a:ext>
                </a:extLst>
              </a:tr>
            </a:tbl>
          </a:graphicData>
        </a:graphic>
      </p:graphicFrame>
      <p:sp>
        <p:nvSpPr>
          <p:cNvPr id="8" name="Объект 2">
            <a:extLst>
              <a:ext uri="{FF2B5EF4-FFF2-40B4-BE49-F238E27FC236}">
                <a16:creationId xmlns:a16="http://schemas.microsoft.com/office/drawing/2014/main" id="{0107EADE-1833-74A6-BCE4-4E00FA50EF50}"/>
              </a:ext>
            </a:extLst>
          </p:cNvPr>
          <p:cNvSpPr txBox="1">
            <a:spLocks/>
          </p:cNvSpPr>
          <p:nvPr/>
        </p:nvSpPr>
        <p:spPr>
          <a:xfrm>
            <a:off x="664421" y="1872011"/>
            <a:ext cx="8590532" cy="5091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Коммуникативные качества личности</a:t>
            </a:r>
          </a:p>
        </p:txBody>
      </p:sp>
    </p:spTree>
    <p:extLst>
      <p:ext uri="{BB962C8B-B14F-4D97-AF65-F5344CB8AC3E}">
        <p14:creationId xmlns:p14="http://schemas.microsoft.com/office/powerpoint/2010/main" val="16274674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CA5499-39DA-CB01-4267-248C3A64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044" y="400049"/>
            <a:ext cx="8596668" cy="946151"/>
          </a:xfrm>
        </p:spPr>
        <p:txBody>
          <a:bodyPr>
            <a:noAutofit/>
          </a:bodyPr>
          <a:lstStyle/>
          <a:p>
            <a:r>
              <a:rPr lang="ru-RU" sz="3200" dirty="0">
                <a:latin typeface="Arial Black" panose="020B0A04020102020204" pitchFamily="34" charset="0"/>
              </a:rPr>
              <a:t>Система оценки коммуникативных навыков. Критерии.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0107EADE-1833-74A6-BCE4-4E00FA50EF50}"/>
              </a:ext>
            </a:extLst>
          </p:cNvPr>
          <p:cNvSpPr txBox="1">
            <a:spLocks/>
          </p:cNvSpPr>
          <p:nvPr/>
        </p:nvSpPr>
        <p:spPr>
          <a:xfrm>
            <a:off x="679661" y="1498631"/>
            <a:ext cx="8590532" cy="5091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Коммуникативные действия и умения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9A5E518F-328A-651E-D1AE-C663158A50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4655778"/>
              </p:ext>
            </p:extLst>
          </p:nvPr>
        </p:nvGraphicFramePr>
        <p:xfrm>
          <a:off x="705802" y="2230236"/>
          <a:ext cx="8929559" cy="30313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4996">
                  <a:extLst>
                    <a:ext uri="{9D8B030D-6E8A-4147-A177-3AD203B41FA5}">
                      <a16:colId xmlns:a16="http://schemas.microsoft.com/office/drawing/2014/main" val="2223544131"/>
                    </a:ext>
                  </a:extLst>
                </a:gridCol>
                <a:gridCol w="2663421">
                  <a:extLst>
                    <a:ext uri="{9D8B030D-6E8A-4147-A177-3AD203B41FA5}">
                      <a16:colId xmlns:a16="http://schemas.microsoft.com/office/drawing/2014/main" val="1783001667"/>
                    </a:ext>
                  </a:extLst>
                </a:gridCol>
                <a:gridCol w="2577550">
                  <a:extLst>
                    <a:ext uri="{9D8B030D-6E8A-4147-A177-3AD203B41FA5}">
                      <a16:colId xmlns:a16="http://schemas.microsoft.com/office/drawing/2014/main" val="3787208149"/>
                    </a:ext>
                  </a:extLst>
                </a:gridCol>
                <a:gridCol w="2583592">
                  <a:extLst>
                    <a:ext uri="{9D8B030D-6E8A-4147-A177-3AD203B41FA5}">
                      <a16:colId xmlns:a16="http://schemas.microsoft.com/office/drawing/2014/main" val="2075809599"/>
                    </a:ext>
                  </a:extLst>
                </a:gridCol>
              </a:tblGrid>
              <a:tr h="606269">
                <a:tc>
                  <a:txBody>
                    <a:bodyPr/>
                    <a:lstStyle/>
                    <a:p>
                      <a:pPr algn="ctr"/>
                      <a:r>
                        <a:rPr lang="ru-RU" sz="1000" kern="100" dirty="0">
                          <a:effectLst/>
                        </a:rPr>
                        <a:t>Критерии/Баллы</a:t>
                      </a:r>
                      <a:endParaRPr lang="ru-RU" sz="1000" b="1" kern="100" dirty="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9266" marR="29266" marT="29266" marB="2926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00" dirty="0">
                          <a:effectLst/>
                        </a:rPr>
                        <a:t>Организационные</a:t>
                      </a:r>
                      <a:endParaRPr lang="ru-RU" sz="1000" b="1" kern="100" dirty="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9266" marR="29266" marT="29266" marB="2926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00">
                          <a:effectLst/>
                        </a:rPr>
                        <a:t>Перцептивные</a:t>
                      </a:r>
                      <a:endParaRPr lang="ru-RU" sz="1000" b="1" kern="10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9266" marR="29266" marT="29266" marB="2926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00" dirty="0">
                          <a:effectLst/>
                        </a:rPr>
                        <a:t>Оперативные</a:t>
                      </a:r>
                      <a:endParaRPr lang="ru-RU" sz="1000" b="1" kern="100" dirty="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9266" marR="29266" marT="29266" marB="29266" anchor="ctr"/>
                </a:tc>
                <a:extLst>
                  <a:ext uri="{0D108BD9-81ED-4DB2-BD59-A6C34878D82A}">
                    <a16:rowId xmlns:a16="http://schemas.microsoft.com/office/drawing/2014/main" val="2394898654"/>
                  </a:ext>
                </a:extLst>
              </a:tr>
              <a:tr h="606269">
                <a:tc>
                  <a:txBody>
                    <a:bodyPr/>
                    <a:lstStyle/>
                    <a:p>
                      <a:r>
                        <a:rPr lang="ru-RU" sz="1000" kern="100">
                          <a:effectLst/>
                        </a:rPr>
                        <a:t>Никогда (0)</a:t>
                      </a:r>
                      <a:endParaRPr lang="ru-RU" sz="1000" kern="10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9266" marR="29266" marT="29266" marB="29266" anchor="ctr"/>
                </a:tc>
                <a:tc>
                  <a:txBody>
                    <a:bodyPr/>
                    <a:lstStyle/>
                    <a:p>
                      <a:r>
                        <a:rPr lang="ru-RU" sz="1000" kern="100" dirty="0">
                          <a:effectLst/>
                        </a:rPr>
                        <a:t>Не умеет организовывать общение</a:t>
                      </a:r>
                      <a:endParaRPr lang="ru-RU" sz="1000" kern="100" dirty="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9266" marR="29266" marT="29266" marB="29266" anchor="ctr"/>
                </a:tc>
                <a:tc>
                  <a:txBody>
                    <a:bodyPr/>
                    <a:lstStyle/>
                    <a:p>
                      <a:r>
                        <a:rPr lang="ru-RU" sz="1000" kern="100">
                          <a:effectLst/>
                        </a:rPr>
                        <a:t>Не способен воспринимать информацию от собеседника</a:t>
                      </a:r>
                      <a:endParaRPr lang="ru-RU" sz="1000" kern="10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9266" marR="29266" marT="29266" marB="29266" anchor="ctr"/>
                </a:tc>
                <a:tc>
                  <a:txBody>
                    <a:bodyPr/>
                    <a:lstStyle/>
                    <a:p>
                      <a:r>
                        <a:rPr lang="ru-RU" sz="1000" kern="100">
                          <a:effectLst/>
                        </a:rPr>
                        <a:t>Не владеет коммуникативными навыками</a:t>
                      </a:r>
                      <a:endParaRPr lang="ru-RU" sz="1000" kern="10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9266" marR="29266" marT="29266" marB="29266" anchor="ctr"/>
                </a:tc>
                <a:extLst>
                  <a:ext uri="{0D108BD9-81ED-4DB2-BD59-A6C34878D82A}">
                    <a16:rowId xmlns:a16="http://schemas.microsoft.com/office/drawing/2014/main" val="3108577371"/>
                  </a:ext>
                </a:extLst>
              </a:tr>
              <a:tr h="606269">
                <a:tc>
                  <a:txBody>
                    <a:bodyPr/>
                    <a:lstStyle/>
                    <a:p>
                      <a:r>
                        <a:rPr lang="ru-RU" sz="1000" kern="100">
                          <a:effectLst/>
                        </a:rPr>
                        <a:t>Редко (1)</a:t>
                      </a:r>
                      <a:endParaRPr lang="ru-RU" sz="1000" kern="10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9266" marR="29266" marT="29266" marB="29266" anchor="ctr"/>
                </a:tc>
                <a:tc>
                  <a:txBody>
                    <a:bodyPr/>
                    <a:lstStyle/>
                    <a:p>
                      <a:r>
                        <a:rPr lang="ru-RU" sz="1000" kern="100">
                          <a:effectLst/>
                        </a:rPr>
                        <a:t>Слабо организует общение, нуждается в помощи</a:t>
                      </a:r>
                      <a:endParaRPr lang="ru-RU" sz="1000" kern="10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9266" marR="29266" marT="29266" marB="29266" anchor="ctr"/>
                </a:tc>
                <a:tc>
                  <a:txBody>
                    <a:bodyPr/>
                    <a:lstStyle/>
                    <a:p>
                      <a:r>
                        <a:rPr lang="ru-RU" sz="1000" kern="100">
                          <a:effectLst/>
                        </a:rPr>
                        <a:t>Частично воспринимает информацию, часто ошибается</a:t>
                      </a:r>
                      <a:endParaRPr lang="ru-RU" sz="1000" kern="10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9266" marR="29266" marT="29266" marB="29266" anchor="ctr"/>
                </a:tc>
                <a:tc>
                  <a:txBody>
                    <a:bodyPr/>
                    <a:lstStyle/>
                    <a:p>
                      <a:r>
                        <a:rPr lang="ru-RU" sz="1000" kern="100">
                          <a:effectLst/>
                        </a:rPr>
                        <a:t>Владеет базовыми навыками общения на низком уровне</a:t>
                      </a:r>
                      <a:endParaRPr lang="ru-RU" sz="1000" kern="10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9266" marR="29266" marT="29266" marB="29266" anchor="ctr"/>
                </a:tc>
                <a:extLst>
                  <a:ext uri="{0D108BD9-81ED-4DB2-BD59-A6C34878D82A}">
                    <a16:rowId xmlns:a16="http://schemas.microsoft.com/office/drawing/2014/main" val="1148459447"/>
                  </a:ext>
                </a:extLst>
              </a:tr>
              <a:tr h="606269">
                <a:tc>
                  <a:txBody>
                    <a:bodyPr/>
                    <a:lstStyle/>
                    <a:p>
                      <a:r>
                        <a:rPr lang="ru-RU" sz="1000" kern="100">
                          <a:effectLst/>
                        </a:rPr>
                        <a:t>Чаще всего (2)</a:t>
                      </a:r>
                      <a:endParaRPr lang="ru-RU" sz="1000" kern="10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9266" marR="29266" marT="29266" marB="29266" anchor="ctr"/>
                </a:tc>
                <a:tc>
                  <a:txBody>
                    <a:bodyPr/>
                    <a:lstStyle/>
                    <a:p>
                      <a:r>
                        <a:rPr lang="ru-RU" sz="1000" kern="100">
                          <a:effectLst/>
                        </a:rPr>
                        <a:t>Организует общение при поддержке, в знакомой ситуации</a:t>
                      </a:r>
                      <a:endParaRPr lang="ru-RU" sz="1000" kern="10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9266" marR="29266" marT="29266" marB="29266" anchor="ctr"/>
                </a:tc>
                <a:tc>
                  <a:txBody>
                    <a:bodyPr/>
                    <a:lstStyle/>
                    <a:p>
                      <a:r>
                        <a:rPr lang="ru-RU" sz="1000" kern="100">
                          <a:effectLst/>
                        </a:rPr>
                        <a:t>В большинстве случаев правильно воспринимает информацию</a:t>
                      </a:r>
                      <a:endParaRPr lang="ru-RU" sz="1000" kern="10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9266" marR="29266" marT="29266" marB="29266" anchor="ctr"/>
                </a:tc>
                <a:tc>
                  <a:txBody>
                    <a:bodyPr/>
                    <a:lstStyle/>
                    <a:p>
                      <a:r>
                        <a:rPr lang="ru-RU" sz="1000" kern="100">
                          <a:effectLst/>
                        </a:rPr>
                        <a:t>Владеет основными коммуникативными навыками</a:t>
                      </a:r>
                      <a:endParaRPr lang="ru-RU" sz="1000" kern="10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9266" marR="29266" marT="29266" marB="29266" anchor="ctr"/>
                </a:tc>
                <a:extLst>
                  <a:ext uri="{0D108BD9-81ED-4DB2-BD59-A6C34878D82A}">
                    <a16:rowId xmlns:a16="http://schemas.microsoft.com/office/drawing/2014/main" val="2219882621"/>
                  </a:ext>
                </a:extLst>
              </a:tr>
              <a:tr h="606269">
                <a:tc>
                  <a:txBody>
                    <a:bodyPr/>
                    <a:lstStyle/>
                    <a:p>
                      <a:r>
                        <a:rPr lang="ru-RU" sz="1000" kern="100">
                          <a:effectLst/>
                        </a:rPr>
                        <a:t>Всегда (5)</a:t>
                      </a:r>
                      <a:endParaRPr lang="ru-RU" sz="1000" kern="10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9266" marR="29266" marT="29266" marB="29266" anchor="ctr"/>
                </a:tc>
                <a:tc>
                  <a:txBody>
                    <a:bodyPr/>
                    <a:lstStyle/>
                    <a:p>
                      <a:r>
                        <a:rPr lang="ru-RU" sz="1000" kern="100">
                          <a:effectLst/>
                        </a:rPr>
                        <a:t>Эффективно организует общение в любой ситуации</a:t>
                      </a:r>
                      <a:endParaRPr lang="ru-RU" sz="1000" kern="10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9266" marR="29266" marT="29266" marB="29266" anchor="ctr"/>
                </a:tc>
                <a:tc>
                  <a:txBody>
                    <a:bodyPr/>
                    <a:lstStyle/>
                    <a:p>
                      <a:r>
                        <a:rPr lang="ru-RU" sz="1000" kern="100">
                          <a:effectLst/>
                        </a:rPr>
                        <a:t>Точно воспринимает и интерпретирует информацию</a:t>
                      </a:r>
                      <a:endParaRPr lang="ru-RU" sz="1000" kern="10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9266" marR="29266" marT="29266" marB="29266" anchor="ctr"/>
                </a:tc>
                <a:tc>
                  <a:txBody>
                    <a:bodyPr/>
                    <a:lstStyle/>
                    <a:p>
                      <a:r>
                        <a:rPr lang="ru-RU" sz="1000" kern="100" dirty="0">
                          <a:effectLst/>
                        </a:rPr>
                        <a:t>Свободно владеет всеми коммуникативными навыками</a:t>
                      </a:r>
                      <a:endParaRPr lang="ru-RU" sz="1000" kern="100" dirty="0">
                        <a:effectLst/>
                        <a:latin typeface="Liberation Serif" panose="02020603050405020304" pitchFamily="18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9266" marR="29266" marT="29266" marB="29266" anchor="ctr"/>
                </a:tc>
                <a:extLst>
                  <a:ext uri="{0D108BD9-81ED-4DB2-BD59-A6C34878D82A}">
                    <a16:rowId xmlns:a16="http://schemas.microsoft.com/office/drawing/2014/main" val="39017731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61630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CA5499-39DA-CB01-4267-248C3A64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283" y="552449"/>
            <a:ext cx="8933711" cy="946151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92D050"/>
                </a:solidFill>
                <a:latin typeface="Arial Black" panose="020B0A04020102020204" pitchFamily="34" charset="0"/>
              </a:rPr>
              <a:t>Система оценки коммуникативных навыков. Уровни (баллы).</a:t>
            </a:r>
            <a:endParaRPr lang="ru-RU" sz="2800" dirty="0">
              <a:solidFill>
                <a:srgbClr val="92D05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 descr="Изображение выглядит как снимок экрана, текст, График, Красочност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503385-1CDE-7EEF-591E-01B4C48E55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3" y="1653297"/>
            <a:ext cx="8506112" cy="492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080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CA5499-39DA-CB01-4267-248C3A64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79" y="412351"/>
            <a:ext cx="8596668" cy="940921"/>
          </a:xfrm>
        </p:spPr>
        <p:txBody>
          <a:bodyPr/>
          <a:lstStyle/>
          <a:p>
            <a:r>
              <a:rPr lang="ru-RU" dirty="0">
                <a:latin typeface="Arial Black" panose="020B0A04020102020204" pitchFamily="34" charset="0"/>
              </a:rPr>
              <a:t>Структура портфолио: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56EF44-BDC4-7953-BBCF-2DC5DA737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79" y="2000585"/>
            <a:ext cx="8596668" cy="2395145"/>
          </a:xfrm>
          <a:solidFill>
            <a:schemeClr val="bg1"/>
          </a:solidFill>
        </p:spPr>
        <p:txBody>
          <a:bodyPr/>
          <a:lstStyle/>
          <a:p>
            <a:pPr rtl="0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Общие сведения.</a:t>
            </a:r>
          </a:p>
          <a:p>
            <a:pPr rtl="0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Документы об образовании.</a:t>
            </a:r>
          </a:p>
          <a:p>
            <a:pPr rtl="0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Методическая деятельность.</a:t>
            </a:r>
          </a:p>
          <a:p>
            <a:pPr rtl="0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Результаты педагогической деятельности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rtl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Представление педагогического опыта.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360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CA5499-39DA-CB01-4267-248C3A64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084" y="425449"/>
            <a:ext cx="8620728" cy="946151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92D050"/>
                </a:solidFill>
                <a:latin typeface="Arial Black" panose="020B0A04020102020204" pitchFamily="34" charset="0"/>
              </a:rPr>
              <a:t>Сформированность коммуникативных навыков у обучающихся на начало 2024-2025 уч. год</a:t>
            </a:r>
            <a:endParaRPr lang="ru-RU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B15A60-7E2B-0C87-F175-D9E3B6B744B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84" y="1371601"/>
            <a:ext cx="8358716" cy="494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105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CA5499-39DA-CB01-4267-248C3A64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884" y="374649"/>
            <a:ext cx="8596668" cy="946151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Arial Black" panose="020B0A04020102020204" pitchFamily="34" charset="0"/>
              </a:rPr>
              <a:t>Разработанные дидактические </a:t>
            </a:r>
            <a:r>
              <a:rPr lang="ru-RU" dirty="0" smtClean="0">
                <a:latin typeface="Arial Black" panose="020B0A04020102020204" pitchFamily="34" charset="0"/>
              </a:rPr>
              <a:t>материалы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6" y="1933849"/>
            <a:ext cx="2305352" cy="333241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426" y="1930400"/>
            <a:ext cx="2316633" cy="333586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Рисунок 6" descr="Изображение выглядит как текст, Шрифт, снимок экрана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7A4D869-2407-7710-EE8C-D1C9F92209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225" y="1765007"/>
            <a:ext cx="2554707" cy="37337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1C2B7F-D32C-59B2-D1AB-2ED901F0950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36145" y="1913468"/>
            <a:ext cx="2361651" cy="3361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0578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CA5499-39DA-CB01-4267-248C3A64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60" y="366182"/>
            <a:ext cx="8316418" cy="998072"/>
          </a:xfrm>
        </p:spPr>
        <p:txBody>
          <a:bodyPr>
            <a:noAutofit/>
          </a:bodyPr>
          <a:lstStyle/>
          <a:p>
            <a:r>
              <a:rPr lang="ru-RU" sz="2900" dirty="0">
                <a:latin typeface="Arial Black" panose="020B0A04020102020204" pitchFamily="34" charset="0"/>
              </a:rPr>
              <a:t>Театрализованное представление Сказка «</a:t>
            </a:r>
            <a:r>
              <a:rPr lang="ru-RU" sz="2900" dirty="0" err="1">
                <a:latin typeface="Arial Black" panose="020B0A04020102020204" pitchFamily="34" charset="0"/>
              </a:rPr>
              <a:t>Заюшкина</a:t>
            </a:r>
            <a:r>
              <a:rPr lang="ru-RU" sz="2900" dirty="0">
                <a:latin typeface="Arial Black" panose="020B0A04020102020204" pitchFamily="34" charset="0"/>
              </a:rPr>
              <a:t> избушка»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7EFA9CAE-B921-DE44-7DF2-69F40DE0126B}"/>
              </a:ext>
            </a:extLst>
          </p:cNvPr>
          <p:cNvSpPr txBox="1">
            <a:spLocks/>
          </p:cNvSpPr>
          <p:nvPr/>
        </p:nvSpPr>
        <p:spPr>
          <a:xfrm>
            <a:off x="3758203" y="1607672"/>
            <a:ext cx="2962337" cy="687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388C77D2-AB03-AEEA-D18E-F1D0735D96D0}"/>
              </a:ext>
            </a:extLst>
          </p:cNvPr>
          <p:cNvSpPr txBox="1">
            <a:spLocks/>
          </p:cNvSpPr>
          <p:nvPr/>
        </p:nvSpPr>
        <p:spPr>
          <a:xfrm>
            <a:off x="6952629" y="1588247"/>
            <a:ext cx="2962337" cy="1153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 descr="Изображение выглядит как Мультфильм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38E49-DFD4-DF89-C30C-88E575199A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890" y="552449"/>
            <a:ext cx="2644426" cy="1868685"/>
          </a:xfrm>
          <a:prstGeom prst="rect">
            <a:avLst/>
          </a:prstGeom>
        </p:spPr>
      </p:pic>
      <p:pic>
        <p:nvPicPr>
          <p:cNvPr id="4" name="Рисунок 3" descr="Изображение выглядит как строительство, Дверная ручка, дверь, Входная двер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7B85B1A-57FF-757F-6D49-8D53DF6620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78"/>
          <a:stretch/>
        </p:blipFill>
        <p:spPr>
          <a:xfrm>
            <a:off x="9907638" y="2484863"/>
            <a:ext cx="1370169" cy="1868686"/>
          </a:xfrm>
          <a:prstGeom prst="rect">
            <a:avLst/>
          </a:prstGeom>
        </p:spPr>
      </p:pic>
      <p:pic>
        <p:nvPicPr>
          <p:cNvPr id="6" name="Рисунок 5" descr="Изображение выглядит как зарисовка, рисунок, Штриховая график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BBF659F-23E7-26A3-7208-29A07BE081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078" y="4436866"/>
            <a:ext cx="1329235" cy="18686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Изображение выглядит как текст, Шрифт, снимок экрана, бел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D56A22-A15F-C42F-DEAA-144392D82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740" y="4436867"/>
            <a:ext cx="1353916" cy="1868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64DB4DF-2EC9-EE4E-93BB-218E5106D98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2900" y="1663456"/>
            <a:ext cx="2753214" cy="175876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FD01DBF-38B5-7D1C-049E-579960E4104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51609" y="1663455"/>
            <a:ext cx="1892458" cy="175876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B65E3CD-0D0D-0AEF-F213-BF15B8AD3DB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37201" y="1663454"/>
            <a:ext cx="2556932" cy="176554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E4199DE-A03A-FC5D-3699-2D41474C02A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72901" y="3535154"/>
            <a:ext cx="1915068" cy="133900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04A3E9C-D6D7-9018-E0DE-98A68BF76A82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66763" y="5020469"/>
            <a:ext cx="1915068" cy="147955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62C5631-73B8-A0D2-77F8-616A70FF8EFB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770850" y="3535152"/>
            <a:ext cx="5347044" cy="296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389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текст, снимок экрана, Шрифт, бел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636DC93-D1D4-2481-919D-FD3057210B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205" y="4148253"/>
            <a:ext cx="1895769" cy="24360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 descr="Изображение выглядит как Штриховая графика, зарисовка, штриховой рисунок, Книжка-раскра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DD00D0-11EF-CEB7-FE0E-7393888C02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902" y="4148253"/>
            <a:ext cx="1918982" cy="24360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 descr="Изображение выглядит как текст, стена, Дверная ручка, двер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B7C456-5F97-7237-E1C3-7F6DF709FC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812" y="3429000"/>
            <a:ext cx="2393126" cy="3158577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в помещении, одежда, школа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605705B-46CA-F9CA-B755-2A1817EB99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3" y="1660376"/>
            <a:ext cx="3943383" cy="2218153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одежда, человек, в помещении, школ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C11C75-7FB8-3FBE-6266-4E6709BF9C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3" y="4148558"/>
            <a:ext cx="4330147" cy="243570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одежда, человек, в помещении, сте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0D0C3B-52C4-8395-03F1-978DEF254F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152" y="1660376"/>
            <a:ext cx="3943382" cy="221815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263DB03-A6E4-A67F-59B9-FA6B779C5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59" y="552449"/>
            <a:ext cx="6579671" cy="998072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latin typeface="Arial Black" panose="020B0A04020102020204" pitchFamily="34" charset="0"/>
              </a:rPr>
              <a:t>Премьера сказки В. Сутеева «Под грибом»</a:t>
            </a:r>
          </a:p>
        </p:txBody>
      </p:sp>
      <p:pic>
        <p:nvPicPr>
          <p:cNvPr id="11" name="Рисунок 10" descr="Изображение выглядит как текст, иллюстрация, мультфильм, плака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750B33D-7312-81AA-9CE8-66BB6860E3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853" y="552449"/>
            <a:ext cx="1935044" cy="273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4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стена, Дверная ручка, текст, в помещени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FDD996-41B9-E32C-8F91-B8D8CD9689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510" y="2984500"/>
            <a:ext cx="2799102" cy="369440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зарисовка, Штриховая графи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56DBD68-960F-DE42-1B43-6B8E270307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730" y="3858883"/>
            <a:ext cx="1725063" cy="22166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 descr="Изображение выглядит как текст, снимок экрана, Шрифт, бел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89FE12-5A1C-5769-B26D-334225E7DB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101" y="3858883"/>
            <a:ext cx="1725063" cy="22166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 descr="Изображение выглядит как стена, в помещении, текст, потол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A77822-A392-66C6-0F75-56C98D9B61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6763" y="1686740"/>
            <a:ext cx="3369031" cy="1895080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стена, в помещении, потол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AC0C42-AEB3-60D6-558B-D770CA110A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34059" y="1686740"/>
            <a:ext cx="3369032" cy="1895081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в помещении, стена, одежда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0AA43B-C113-E61A-0BCE-4FCDA05F1E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9577" y="3858882"/>
            <a:ext cx="4349632" cy="2446668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3961EDF-7B1F-B624-61BF-7B1FC1587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59" y="552449"/>
            <a:ext cx="7027667" cy="998072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latin typeface="Arial Black" panose="020B0A04020102020204" pitchFamily="34" charset="0"/>
              </a:rPr>
              <a:t>Премьера сказки С. Михалкова «Три поросенка»</a:t>
            </a:r>
          </a:p>
        </p:txBody>
      </p:sp>
      <p:pic>
        <p:nvPicPr>
          <p:cNvPr id="12" name="Рисунок 11" descr="Изображение выглядит как текст, Мультфильм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1AE6AC-29D6-97A6-4DEC-DF09BD227E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526" y="552449"/>
            <a:ext cx="2830086" cy="200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7802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Дверная ручка, стена, в помещени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D077FB-6A1B-1BFF-1859-F7C7DCAA03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80" y="381000"/>
            <a:ext cx="2819329" cy="3721100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Шрифт, снимок экрана, бел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509D67-BBC8-ECE4-B717-B87897A85C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481" y="4299184"/>
            <a:ext cx="1665866" cy="21405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 descr="Изображение выглядит как зарисовка, рисунок, графическая вставка, Штриховая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C82B2B0-C06D-AE0A-FCF5-D4BA055619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544" y="4299184"/>
            <a:ext cx="1665866" cy="21405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 descr="Изображение выглядит как в помещении, мебель, стол, Образова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0D0840-B1B7-4347-603A-282BC1AF098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13" y="1274188"/>
            <a:ext cx="4400550" cy="247530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в помещении, человек, мебель, ст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1A6E63-6A87-31E7-187B-211946FCFD7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95"/>
          <a:stretch/>
        </p:blipFill>
        <p:spPr>
          <a:xfrm>
            <a:off x="5334489" y="1274188"/>
            <a:ext cx="3382791" cy="2154812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в помещении, одежда, человек, мебе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2258250-FA6F-3527-921E-A4082CBFA79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093" y="3930034"/>
            <a:ext cx="4252587" cy="2392080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одежда, человек, обувь, в помещени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4C8DC40-3B24-5709-4C8B-FC4B5092D7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" y="3930033"/>
            <a:ext cx="2940050" cy="1653779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C0230B6-88A7-92CC-ECE8-DE3C81CDB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25" y="408516"/>
            <a:ext cx="7027667" cy="99807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Arial Black" panose="020B0A04020102020204" pitchFamily="34" charset="0"/>
              </a:rPr>
              <a:t>Теневой театр «Колобок»</a:t>
            </a:r>
          </a:p>
        </p:txBody>
      </p:sp>
    </p:spTree>
    <p:extLst>
      <p:ext uri="{BB962C8B-B14F-4D97-AF65-F5344CB8AC3E}">
        <p14:creationId xmlns:p14="http://schemas.microsoft.com/office/powerpoint/2010/main" val="25411976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стена, Дверная ручка, в помещении, двер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E3EE7C-DC56-EB34-3681-CC7478A1DE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02" y="3854536"/>
            <a:ext cx="2045566" cy="2699847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, Шрифт, снимок экрана, бел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470B9C-88C9-F7C0-0B87-067BA0AAFE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002" y="552449"/>
            <a:ext cx="1215667" cy="1562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 descr="Изображение выглядит как рисунок, зарисовка, Штриховая график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63E5C2-A363-5C6E-3EDB-6E34F833C0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002" y="2189749"/>
            <a:ext cx="1215667" cy="1562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54BC18E-C91D-F917-5172-E9AA2A9E15D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r="19742"/>
          <a:stretch/>
        </p:blipFill>
        <p:spPr>
          <a:xfrm>
            <a:off x="4298948" y="1708761"/>
            <a:ext cx="3110491" cy="204308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7ABDFF1-D45F-402F-9DA2-FAE719A523F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6763" y="1708760"/>
            <a:ext cx="3433934" cy="204308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69512C4-C9C1-3697-C0C0-705A62AF6B0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6763" y="4018964"/>
            <a:ext cx="3778250" cy="203892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CD77AFD-ADB0-AB1C-08CB-CDBBFE3FF77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40713" y="4018964"/>
            <a:ext cx="4343547" cy="2535419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EA6832C-8D1C-67B4-B50A-963A271C6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559" y="450849"/>
            <a:ext cx="5734261" cy="998072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latin typeface="Arial Black" panose="020B0A04020102020204" pitchFamily="34" charset="0"/>
              </a:rPr>
              <a:t>Русская народная сказка «Волк и семеро козлят»</a:t>
            </a:r>
          </a:p>
        </p:txBody>
      </p:sp>
      <p:pic>
        <p:nvPicPr>
          <p:cNvPr id="10" name="Рисунок 9" descr="Изображение выглядит как мультфильм, текст, млекопитающее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363C1B5-6BD6-E34D-9A07-A4CB5A817E8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325" y="552448"/>
            <a:ext cx="2070843" cy="292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8700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тена, Дверная ручка, в помещении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DE8FE4B-3633-C341-3758-6A37793577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066" y="3670409"/>
            <a:ext cx="2219513" cy="2929430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Шрифт, снимок экрана, бел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8BBDD79-20E7-EF79-B9D7-53106A1303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968" y="1314163"/>
            <a:ext cx="1774442" cy="22801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 descr="Изображение выглядит как одежда, в помещении, человек, Образова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066CDA-E347-3B6E-ED67-9C5069D83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3" y="1639570"/>
            <a:ext cx="3901159" cy="219440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одежда, человек, в помещении, сте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221A6F2-B069-D90C-523E-AF4FF7884F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387" y="3773726"/>
            <a:ext cx="4501023" cy="253182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одежда, обувь, стена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379100-49C2-3A03-7393-04A8A11018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3" y="4121229"/>
            <a:ext cx="3901158" cy="2194402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44F44722-D9A2-B068-4431-05E3B39E8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59" y="552449"/>
            <a:ext cx="5734261" cy="998072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latin typeface="Arial Black" panose="020B0A04020102020204" pitchFamily="34" charset="0"/>
              </a:rPr>
              <a:t>Сказка Шарля Перро «Красная шапочка»</a:t>
            </a:r>
          </a:p>
        </p:txBody>
      </p:sp>
      <p:pic>
        <p:nvPicPr>
          <p:cNvPr id="7" name="Рисунок 6" descr="Изображение выглядит как зарисовка, рисунок, Штриховая график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156052-6F31-05D9-61EC-A20335226A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996" y="1314162"/>
            <a:ext cx="1774443" cy="22801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Изображение выглядит как текст, Мультфильм, фантасти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1AD75F-1E4E-1BA4-86C3-EDFA4614BD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853" y="552448"/>
            <a:ext cx="2069937" cy="292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128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Шрифт, снимок экрана, бел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80E299-B7FA-1A44-2C96-1599CB2C08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716" y="588138"/>
            <a:ext cx="996802" cy="12808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Изображение выглядит как зарисовка, рисунок, Штриховая график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5F00A18-5B29-E0EA-1470-7E929D8DAF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183" y="2161181"/>
            <a:ext cx="1059128" cy="13609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 descr="Изображение выглядит как текст, Дверная ручка, стена, в помещени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E2486C7-AFC0-3996-68DC-32EA2AB0F8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137" y="514098"/>
            <a:ext cx="2320316" cy="3062476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в помещении, текст, пол, сте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9DF6898-1E65-FD5C-4153-8623EADEE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82"/>
          <a:stretch/>
        </p:blipFill>
        <p:spPr>
          <a:xfrm>
            <a:off x="778584" y="1424866"/>
            <a:ext cx="3373253" cy="227736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в помещении, текст, стена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481E84-AE3F-F61C-F1FC-72F0E9E60B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387" y="1424866"/>
            <a:ext cx="3781778" cy="212725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текст, в помещении, стена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B9055A-F0B5-A92D-9148-E4155F1947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0"/>
          <a:stretch/>
        </p:blipFill>
        <p:spPr>
          <a:xfrm>
            <a:off x="766763" y="3894295"/>
            <a:ext cx="3385074" cy="2037144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в помещении, текст, одежда, п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114605-2B62-B55D-7057-A7E81AD2B0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6"/>
          <a:stretch/>
        </p:blipFill>
        <p:spPr>
          <a:xfrm>
            <a:off x="4258387" y="3737990"/>
            <a:ext cx="3551747" cy="2349753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одежда, стена, человек, в помещени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B7D1CD-2D09-0454-8C11-8B6421E48E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5" r="23280" b="23611"/>
          <a:stretch/>
        </p:blipFill>
        <p:spPr>
          <a:xfrm>
            <a:off x="7960622" y="3776556"/>
            <a:ext cx="3955563" cy="2551431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AFB6D64-C7A5-C8E9-0473-594F74C42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759" y="281516"/>
            <a:ext cx="7199841" cy="998072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latin typeface="Arial Black" panose="020B0A04020102020204" pitchFamily="34" charset="0"/>
              </a:rPr>
              <a:t>Сказка С. Маршака </a:t>
            </a:r>
            <a:r>
              <a:rPr lang="ru-RU" sz="3200" dirty="0" smtClean="0">
                <a:latin typeface="Arial Black" panose="020B0A04020102020204" pitchFamily="34" charset="0"/>
              </a:rPr>
              <a:t/>
            </a:r>
            <a:br>
              <a:rPr lang="ru-RU" sz="3200" dirty="0" smtClean="0">
                <a:latin typeface="Arial Black" panose="020B0A04020102020204" pitchFamily="34" charset="0"/>
              </a:rPr>
            </a:br>
            <a:r>
              <a:rPr lang="ru-RU" sz="3200" dirty="0" smtClean="0">
                <a:latin typeface="Arial Black" panose="020B0A04020102020204" pitchFamily="34" charset="0"/>
              </a:rPr>
              <a:t>    «</a:t>
            </a:r>
            <a:r>
              <a:rPr lang="ru-RU" sz="3200" dirty="0">
                <a:latin typeface="Arial Black" panose="020B0A04020102020204" pitchFamily="34" charset="0"/>
              </a:rPr>
              <a:t>О глупом мышонке»</a:t>
            </a:r>
          </a:p>
        </p:txBody>
      </p:sp>
    </p:spTree>
    <p:extLst>
      <p:ext uri="{BB962C8B-B14F-4D97-AF65-F5344CB8AC3E}">
        <p14:creationId xmlns:p14="http://schemas.microsoft.com/office/powerpoint/2010/main" val="28951429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AFB6D64-C7A5-C8E9-0473-594F74C42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959" y="313267"/>
            <a:ext cx="9445201" cy="940920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Arial Black" panose="020B0A04020102020204" pitchFamily="34" charset="0"/>
              </a:rPr>
              <a:t>Театр во внеурочное время</a:t>
            </a:r>
          </a:p>
        </p:txBody>
      </p:sp>
      <p:pic>
        <p:nvPicPr>
          <p:cNvPr id="7" name="Рисунок 6" descr="Изображение выглядит как в помещении, текст, стена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4BF876-3346-2B24-10E2-3DF34B2C23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54"/>
          <a:stretch/>
        </p:blipFill>
        <p:spPr>
          <a:xfrm rot="10800000">
            <a:off x="766763" y="1273246"/>
            <a:ext cx="2042425" cy="2638354"/>
          </a:xfrm>
          <a:prstGeom prst="rect">
            <a:avLst/>
          </a:prstGeom>
        </p:spPr>
      </p:pic>
      <p:pic>
        <p:nvPicPr>
          <p:cNvPr id="10" name="Рисунок 9" descr="Изображение выглядит как одежда, человек, в помещении, компьюте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31A5BD-4EBF-6EC9-5AB7-42C263AED7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411732" y="4279515"/>
            <a:ext cx="3601840" cy="2026035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одежда, Человеческое лицо, человек, в помещени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52C564-6B89-1F6D-9D2D-9F0BD483E7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46619" y="4071842"/>
            <a:ext cx="3971036" cy="2233708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в помещении, стена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EEBD9FA-9EC9-3835-0B29-4079BEB663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3"/>
          <a:stretch/>
        </p:blipFill>
        <p:spPr>
          <a:xfrm rot="10800000">
            <a:off x="766761" y="4071841"/>
            <a:ext cx="3487255" cy="223370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в помещении, пластик, стена, коро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D20BEFE-37CF-71AF-B285-EF50287655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6" r="33085"/>
          <a:stretch/>
        </p:blipFill>
        <p:spPr>
          <a:xfrm rot="10800000">
            <a:off x="7642992" y="1550521"/>
            <a:ext cx="1100956" cy="198238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мультфильм, искусство, в помещении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EF8E45-8FB5-100B-3337-558C8CDB66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01791" y="1273245"/>
            <a:ext cx="4690404" cy="263835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текст, игрушка, в помещении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848EAB3-B241-E80E-A32D-579450D2ED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3" t="27494" r="25428"/>
          <a:stretch/>
        </p:blipFill>
        <p:spPr>
          <a:xfrm rot="10800000">
            <a:off x="8794747" y="1969753"/>
            <a:ext cx="3218825" cy="2150007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текст, канцтовары, в помещении, Бумажное издел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442370-4DCB-1E47-655B-BC33CC68B0C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9" r="11352"/>
          <a:stretch/>
        </p:blipFill>
        <p:spPr>
          <a:xfrm rot="10800000">
            <a:off x="8794749" y="154777"/>
            <a:ext cx="3218824" cy="16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083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CA5499-39DA-CB01-4267-248C3A64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79" y="506270"/>
            <a:ext cx="8596668" cy="946151"/>
          </a:xfrm>
        </p:spPr>
        <p:txBody>
          <a:bodyPr/>
          <a:lstStyle/>
          <a:p>
            <a:r>
              <a:rPr lang="ru-RU" dirty="0">
                <a:latin typeface="Arial Black" panose="020B0A04020102020204" pitchFamily="34" charset="0"/>
              </a:rPr>
              <a:t>Общие </a:t>
            </a:r>
            <a:r>
              <a:rPr lang="ru-RU" dirty="0" smtClean="0">
                <a:latin typeface="Arial Black" panose="020B0A04020102020204" pitchFamily="34" charset="0"/>
              </a:rPr>
              <a:t>сведения: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56EF44-BDC4-7953-BBCF-2DC5DA737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79" y="2115820"/>
            <a:ext cx="8596668" cy="2169741"/>
          </a:xfrm>
          <a:solidFill>
            <a:schemeClr val="bg1"/>
          </a:solidFill>
        </p:spPr>
        <p:txBody>
          <a:bodyPr/>
          <a:lstStyle/>
          <a:p>
            <a:pPr rtl="0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Образование – средне-специальное.</a:t>
            </a:r>
          </a:p>
          <a:p>
            <a:pPr rtl="0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Педагогический стаж работы - 18 лет.</a:t>
            </a:r>
          </a:p>
          <a:p>
            <a:pPr rtl="0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Стаж работы в должности воспитателя - 18 лет.</a:t>
            </a:r>
          </a:p>
          <a:p>
            <a:pPr rtl="0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Стаж работы в данном ОУ – 1,6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лет.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rtl="0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Квалификационная категория – первая.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3137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AFB6D64-C7A5-C8E9-0473-594F74C42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226" y="416983"/>
            <a:ext cx="9445201" cy="99807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Arial Black" panose="020B0A04020102020204" pitchFamily="34" charset="0"/>
              </a:rPr>
              <a:t>Репетиции</a:t>
            </a:r>
          </a:p>
        </p:txBody>
      </p:sp>
      <p:pic>
        <p:nvPicPr>
          <p:cNvPr id="3" name="Рисунок 2" descr="Изображение выглядит как текст, в помещении, стена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DC6BC24-C3C1-35A8-920F-5767D92C8A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65726" y="1380132"/>
            <a:ext cx="3746152" cy="2107211"/>
          </a:xfrm>
          <a:prstGeom prst="rect">
            <a:avLst/>
          </a:prstGeom>
        </p:spPr>
      </p:pic>
      <p:pic>
        <p:nvPicPr>
          <p:cNvPr id="7" name="Рисунок 6" descr="Изображение выглядит как млекопитающее, стена, в помещении, прыгат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1FBD63-CEA6-6352-ED11-8620B174A0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26"/>
          <a:stretch/>
        </p:blipFill>
        <p:spPr>
          <a:xfrm rot="10800000">
            <a:off x="3765723" y="3558182"/>
            <a:ext cx="3746155" cy="2379067"/>
          </a:xfrm>
          <a:prstGeom prst="rect">
            <a:avLst/>
          </a:prstGeom>
        </p:spPr>
      </p:pic>
      <p:pic>
        <p:nvPicPr>
          <p:cNvPr id="10" name="Рисунок 9" descr="Изображение выглядит как стена, в помещении, одежда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58644B-31D7-C8E6-EE70-572741D644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17"/>
          <a:stretch/>
        </p:blipFill>
        <p:spPr>
          <a:xfrm rot="10800000">
            <a:off x="766763" y="1380131"/>
            <a:ext cx="2906360" cy="2107209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в помещении, дом, сте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56BEE6-4240-CF3F-CBCF-9E807CBFD3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04475" y="2576939"/>
            <a:ext cx="3219455" cy="1810943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екст, в помещении, стена, солнцезащитные о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7FB7C5-5D26-65B6-578C-ED1DCDBCB1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83"/>
          <a:stretch/>
        </p:blipFill>
        <p:spPr>
          <a:xfrm rot="10800000">
            <a:off x="766763" y="3558184"/>
            <a:ext cx="2906362" cy="2379070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в помещении, стол, мебель, Образова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9F947F-5742-D6E5-97E3-FF6D210D31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475" y="4496593"/>
            <a:ext cx="3215926" cy="1808958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в помещении, мебель, стол, классная комна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2B74CD-7118-1BFC-F662-7A62482131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475" y="659270"/>
            <a:ext cx="3215926" cy="180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147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CA5499-39DA-CB01-4267-248C3A64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137" y="278129"/>
            <a:ext cx="8123343" cy="1169905"/>
          </a:xfrm>
        </p:spPr>
        <p:txBody>
          <a:bodyPr>
            <a:noAutofit/>
          </a:bodyPr>
          <a:lstStyle/>
          <a:p>
            <a:r>
              <a:rPr lang="ru-RU" sz="2400" dirty="0">
                <a:latin typeface="Arial Black" panose="020B0A04020102020204" pitchFamily="34" charset="0"/>
              </a:rPr>
              <a:t>Результаты сформированности коммуникативных навыков у обучающихся за 2024-2025 </a:t>
            </a:r>
            <a:r>
              <a:rPr lang="ru-RU" sz="2400" dirty="0" err="1">
                <a:latin typeface="Arial Black" panose="020B0A04020102020204" pitchFamily="34" charset="0"/>
              </a:rPr>
              <a:t>уч</a:t>
            </a:r>
            <a:r>
              <a:rPr lang="ru-RU" sz="2400" dirty="0">
                <a:latin typeface="Arial Black" panose="020B0A04020102020204" pitchFamily="34" charset="0"/>
              </a:rPr>
              <a:t>. год.</a:t>
            </a:r>
            <a:endParaRPr lang="ru-RU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 descr="Изображение выглядит как снимок экрана, текст, Красочность, Параллель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04FC498-CA75-274E-20B6-29F2F609C5B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8"/>
          <a:stretch/>
        </p:blipFill>
        <p:spPr>
          <a:xfrm>
            <a:off x="685377" y="1569954"/>
            <a:ext cx="9047797" cy="489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6893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CA5499-39DA-CB01-4267-248C3A64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420246"/>
            <a:ext cx="8745452" cy="1156940"/>
          </a:xfrm>
        </p:spPr>
        <p:txBody>
          <a:bodyPr>
            <a:noAutofit/>
          </a:bodyPr>
          <a:lstStyle/>
          <a:p>
            <a:r>
              <a:rPr lang="ru-RU" sz="2400" dirty="0">
                <a:latin typeface="Arial Black" panose="020B0A04020102020204" pitchFamily="34" charset="0"/>
              </a:rPr>
              <a:t>Сравнительные результаты сформированности коммуникативных </a:t>
            </a:r>
            <a:r>
              <a:rPr lang="ru-RU" sz="2400" dirty="0" smtClean="0">
                <a:latin typeface="Arial Black" panose="020B0A04020102020204" pitchFamily="34" charset="0"/>
              </a:rPr>
              <a:t>навыков </a:t>
            </a:r>
            <a:r>
              <a:rPr lang="ru-RU" sz="2400" dirty="0">
                <a:latin typeface="Arial Black" panose="020B0A04020102020204" pitchFamily="34" charset="0"/>
              </a:rPr>
              <a:t>у обучающихся </a:t>
            </a:r>
            <a:r>
              <a:rPr lang="ru-RU" sz="2400" dirty="0" smtClean="0">
                <a:latin typeface="Arial Black" panose="020B0A04020102020204" pitchFamily="34" charset="0"/>
              </a:rPr>
              <a:t>за 2024-2025/ 2025-2026 </a:t>
            </a:r>
            <a:r>
              <a:rPr lang="ru-RU" sz="2400" dirty="0" err="1" smtClean="0">
                <a:latin typeface="Arial Black" panose="020B0A04020102020204" pitchFamily="34" charset="0"/>
              </a:rPr>
              <a:t>уч</a:t>
            </a:r>
            <a:r>
              <a:rPr lang="ru-RU" sz="2400" dirty="0" smtClean="0">
                <a:latin typeface="Arial Black" panose="020B0A04020102020204" pitchFamily="34" charset="0"/>
              </a:rPr>
              <a:t>. г.г.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pic>
        <p:nvPicPr>
          <p:cNvPr id="7" name="Рисунок 6" descr="Изображение выглядит как текст, снимок экрана, Красочность, Граф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0600657-7540-5FF2-DEA8-EE11F24C91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6"/>
          <a:stretch/>
        </p:blipFill>
        <p:spPr>
          <a:xfrm>
            <a:off x="766763" y="1669239"/>
            <a:ext cx="9672637" cy="500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104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CA5499-39DA-CB01-4267-248C3A64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59" y="552449"/>
            <a:ext cx="8596668" cy="99807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Arial Black" panose="020B0A04020102020204" pitchFamily="34" charset="0"/>
              </a:rPr>
              <a:t>Достижения учащихся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7EFA9CAE-B921-DE44-7DF2-69F40DE0126B}"/>
              </a:ext>
            </a:extLst>
          </p:cNvPr>
          <p:cNvSpPr txBox="1">
            <a:spLocks/>
          </p:cNvSpPr>
          <p:nvPr/>
        </p:nvSpPr>
        <p:spPr>
          <a:xfrm>
            <a:off x="3758203" y="1607672"/>
            <a:ext cx="2962337" cy="687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388C77D2-AB03-AEEA-D18E-F1D0735D96D0}"/>
              </a:ext>
            </a:extLst>
          </p:cNvPr>
          <p:cNvSpPr txBox="1">
            <a:spLocks/>
          </p:cNvSpPr>
          <p:nvPr/>
        </p:nvSpPr>
        <p:spPr>
          <a:xfrm>
            <a:off x="6952629" y="1588247"/>
            <a:ext cx="2962337" cy="1153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8FA4D8C5-6526-36D4-CDFB-6BB3A0EDAF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011728"/>
              </p:ext>
            </p:extLst>
          </p:nvPr>
        </p:nvGraphicFramePr>
        <p:xfrm>
          <a:off x="766763" y="1276770"/>
          <a:ext cx="9657396" cy="4146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8292">
                  <a:extLst>
                    <a:ext uri="{9D8B030D-6E8A-4147-A177-3AD203B41FA5}">
                      <a16:colId xmlns:a16="http://schemas.microsoft.com/office/drawing/2014/main" val="2417661760"/>
                    </a:ext>
                  </a:extLst>
                </a:gridCol>
                <a:gridCol w="5540059">
                  <a:extLst>
                    <a:ext uri="{9D8B030D-6E8A-4147-A177-3AD203B41FA5}">
                      <a16:colId xmlns:a16="http://schemas.microsoft.com/office/drawing/2014/main" val="3306220036"/>
                    </a:ext>
                  </a:extLst>
                </a:gridCol>
                <a:gridCol w="2214758">
                  <a:extLst>
                    <a:ext uri="{9D8B030D-6E8A-4147-A177-3AD203B41FA5}">
                      <a16:colId xmlns:a16="http://schemas.microsoft.com/office/drawing/2014/main" val="1043655405"/>
                    </a:ext>
                  </a:extLst>
                </a:gridCol>
                <a:gridCol w="1184287">
                  <a:extLst>
                    <a:ext uri="{9D8B030D-6E8A-4147-A177-3AD203B41FA5}">
                      <a16:colId xmlns:a16="http://schemas.microsoft.com/office/drawing/2014/main" val="23130606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Учебный год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Наименование конкурса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Уровень</a:t>
                      </a:r>
                    </a:p>
                    <a:p>
                      <a:pPr algn="ctr"/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(ОО, муниципальный, региональный, федеральный, международный)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Результат</a:t>
                      </a:r>
                    </a:p>
                    <a:p>
                      <a:pPr algn="ctr"/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(победитель, призер, лауреат, участник)</a:t>
                      </a: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2915664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2025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endParaRPr lang="ru-RU" sz="1200" kern="100" dirty="0">
                        <a:effectLst/>
                        <a:latin typeface="Times New Roman" pitchFamily="18" charset="0"/>
                        <a:ea typeface="NSimSun" panose="02010609030101010101" pitchFamily="49" charset="-122"/>
                        <a:cs typeface="Times New Roman" pitchFamily="18" charset="0"/>
                      </a:endParaRPr>
                    </a:p>
                    <a:p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Всероссийский конкурс для детей и молодежи «Начало»</a:t>
                      </a:r>
                    </a:p>
                    <a:p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Номинация «Моя любимая сказка»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ru-RU" sz="1200" kern="10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Всероссийский</a:t>
                      </a:r>
                    </a:p>
                    <a:p>
                      <a:r>
                        <a:rPr lang="ru-RU" sz="1200" kern="10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Дистанционно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ru-RU" sz="1200" kern="10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Победитель</a:t>
                      </a:r>
                    </a:p>
                    <a:p>
                      <a:r>
                        <a:rPr lang="ru-RU" sz="1200" kern="10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2 место</a:t>
                      </a: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1495281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kern="10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2025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endParaRPr lang="ru-RU" sz="1200" kern="100" dirty="0">
                        <a:effectLst/>
                        <a:latin typeface="Times New Roman" pitchFamily="18" charset="0"/>
                        <a:ea typeface="NSimSun" panose="02010609030101010101" pitchFamily="49" charset="-122"/>
                        <a:cs typeface="Times New Roman" pitchFamily="18" charset="0"/>
                      </a:endParaRPr>
                    </a:p>
                    <a:p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Всероссийский конкурс для детей и молодежи «Начало»</a:t>
                      </a:r>
                    </a:p>
                    <a:p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Номинация «Моя любимая сказка»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Всероссийский</a:t>
                      </a:r>
                    </a:p>
                    <a:p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Дистанционно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ru-RU" sz="1200" kern="10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Победитель</a:t>
                      </a:r>
                    </a:p>
                    <a:p>
                      <a:r>
                        <a:rPr lang="ru-RU" sz="1200" kern="10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2 место</a:t>
                      </a: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3216717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kern="10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2025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endParaRPr lang="ru-RU" sz="1200" kern="100" dirty="0">
                        <a:effectLst/>
                        <a:latin typeface="Times New Roman" pitchFamily="18" charset="0"/>
                        <a:ea typeface="NSimSun" panose="02010609030101010101" pitchFamily="49" charset="-122"/>
                        <a:cs typeface="Times New Roman" pitchFamily="18" charset="0"/>
                      </a:endParaRPr>
                    </a:p>
                    <a:p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Участие в муниципальных соревнованиях по настольному теннису среди людей с ограниченными возможностями здоровья.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Муниципальный</a:t>
                      </a:r>
                    </a:p>
                    <a:p>
                      <a:r>
                        <a:rPr lang="ru-RU" sz="1200" kern="100" dirty="0" err="1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Очно</a:t>
                      </a:r>
                      <a:endParaRPr lang="ru-RU" sz="1200" kern="100" dirty="0">
                        <a:effectLst/>
                        <a:latin typeface="Times New Roman" pitchFamily="18" charset="0"/>
                        <a:ea typeface="NSimSun" panose="02010609030101010101" pitchFamily="49" charset="-122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ru-RU" sz="1200" kern="10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Победитель</a:t>
                      </a:r>
                    </a:p>
                    <a:p>
                      <a:r>
                        <a:rPr lang="ru-RU" sz="1200" kern="10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3 место</a:t>
                      </a: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20089240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kern="10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2025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endParaRPr lang="ru-RU" sz="1200" kern="100" dirty="0">
                        <a:effectLst/>
                        <a:latin typeface="Times New Roman" pitchFamily="18" charset="0"/>
                        <a:ea typeface="NSimSun" panose="02010609030101010101" pitchFamily="49" charset="-122"/>
                        <a:cs typeface="Times New Roman" pitchFamily="18" charset="0"/>
                      </a:endParaRPr>
                    </a:p>
                    <a:p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Участие в номинации «Лучший чтец» в рамках недели русского языка и чтения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Муниципальный</a:t>
                      </a:r>
                    </a:p>
                    <a:p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Очно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Участник</a:t>
                      </a: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2343219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kern="10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2025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endParaRPr lang="ru-RU" sz="1200" kern="100" dirty="0">
                        <a:effectLst/>
                        <a:latin typeface="Times New Roman" pitchFamily="18" charset="0"/>
                        <a:ea typeface="NSimSun" panose="02010609030101010101" pitchFamily="49" charset="-122"/>
                        <a:cs typeface="Times New Roman" pitchFamily="18" charset="0"/>
                      </a:endParaRPr>
                    </a:p>
                    <a:p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Всероссийская познавательная викторина «В мире профессий»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Всероссийский</a:t>
                      </a:r>
                    </a:p>
                    <a:p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Дистанционно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Победитель</a:t>
                      </a:r>
                    </a:p>
                    <a:p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1 место</a:t>
                      </a: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789142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kern="10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2025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endParaRPr lang="ru-RU" sz="1200" kern="100" dirty="0">
                        <a:effectLst/>
                        <a:latin typeface="Times New Roman" pitchFamily="18" charset="0"/>
                        <a:ea typeface="NSimSun" panose="02010609030101010101" pitchFamily="49" charset="-122"/>
                        <a:cs typeface="Times New Roman" pitchFamily="18" charset="0"/>
                      </a:endParaRPr>
                    </a:p>
                    <a:p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Участие в </a:t>
                      </a:r>
                      <a:r>
                        <a:rPr lang="ru-RU" sz="1200" kern="100" dirty="0" err="1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Всеросcийском</a:t>
                      </a:r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 конкурсе «Парад талантов». </a:t>
                      </a:r>
                      <a:r>
                        <a:rPr lang="ru-RU" sz="1200" kern="100" dirty="0" smtClean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Блиц-олимпиада</a:t>
                      </a:r>
                    </a:p>
                    <a:p>
                      <a:r>
                        <a:rPr lang="ru-RU" sz="1200" kern="100" dirty="0" smtClean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 </a:t>
                      </a:r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«Всё о ягодах»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ru-RU" sz="1200" kern="10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Всероссийский</a:t>
                      </a:r>
                    </a:p>
                    <a:p>
                      <a:r>
                        <a:rPr lang="ru-RU" sz="1200" kern="10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Дистанционно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Победитель</a:t>
                      </a:r>
                    </a:p>
                    <a:p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1 место</a:t>
                      </a: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3659187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42008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CA5499-39DA-CB01-4267-248C3A64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59" y="552449"/>
            <a:ext cx="8596668" cy="99807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Arial Black" panose="020B0A04020102020204" pitchFamily="34" charset="0"/>
              </a:rPr>
              <a:t>Достижения учащихся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7EFA9CAE-B921-DE44-7DF2-69F40DE0126B}"/>
              </a:ext>
            </a:extLst>
          </p:cNvPr>
          <p:cNvSpPr txBox="1">
            <a:spLocks/>
          </p:cNvSpPr>
          <p:nvPr/>
        </p:nvSpPr>
        <p:spPr>
          <a:xfrm>
            <a:off x="3758203" y="1607672"/>
            <a:ext cx="2962337" cy="687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388C77D2-AB03-AEEA-D18E-F1D0735D96D0}"/>
              </a:ext>
            </a:extLst>
          </p:cNvPr>
          <p:cNvSpPr txBox="1">
            <a:spLocks/>
          </p:cNvSpPr>
          <p:nvPr/>
        </p:nvSpPr>
        <p:spPr>
          <a:xfrm>
            <a:off x="6952629" y="1588247"/>
            <a:ext cx="2962337" cy="1153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8FA4D8C5-6526-36D4-CDFB-6BB3A0EDAF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0085428"/>
              </p:ext>
            </p:extLst>
          </p:nvPr>
        </p:nvGraphicFramePr>
        <p:xfrm>
          <a:off x="766763" y="1276770"/>
          <a:ext cx="9657396" cy="3641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8292">
                  <a:extLst>
                    <a:ext uri="{9D8B030D-6E8A-4147-A177-3AD203B41FA5}">
                      <a16:colId xmlns:a16="http://schemas.microsoft.com/office/drawing/2014/main" val="2417661760"/>
                    </a:ext>
                  </a:extLst>
                </a:gridCol>
                <a:gridCol w="5540059">
                  <a:extLst>
                    <a:ext uri="{9D8B030D-6E8A-4147-A177-3AD203B41FA5}">
                      <a16:colId xmlns:a16="http://schemas.microsoft.com/office/drawing/2014/main" val="3306220036"/>
                    </a:ext>
                  </a:extLst>
                </a:gridCol>
                <a:gridCol w="2214758">
                  <a:extLst>
                    <a:ext uri="{9D8B030D-6E8A-4147-A177-3AD203B41FA5}">
                      <a16:colId xmlns:a16="http://schemas.microsoft.com/office/drawing/2014/main" val="1043655405"/>
                    </a:ext>
                  </a:extLst>
                </a:gridCol>
                <a:gridCol w="1184287">
                  <a:extLst>
                    <a:ext uri="{9D8B030D-6E8A-4147-A177-3AD203B41FA5}">
                      <a16:colId xmlns:a16="http://schemas.microsoft.com/office/drawing/2014/main" val="23130606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Учебный год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Наименование конкурса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Уровень</a:t>
                      </a:r>
                    </a:p>
                    <a:p>
                      <a:pPr algn="ctr"/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(ОО, муниципальный, региональный, федеральный, международный)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Результат</a:t>
                      </a:r>
                    </a:p>
                    <a:p>
                      <a:pPr algn="ctr"/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(победитель, призер, лауреат, участник)</a:t>
                      </a: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2915664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2025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endParaRPr lang="ru-RU" sz="1200" kern="100" dirty="0">
                        <a:effectLst/>
                        <a:latin typeface="Times New Roman" pitchFamily="18" charset="0"/>
                        <a:ea typeface="NSimSun" panose="02010609030101010101" pitchFamily="49" charset="-122"/>
                        <a:cs typeface="Times New Roman" pitchFamily="18" charset="0"/>
                      </a:endParaRPr>
                    </a:p>
                    <a:p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Участие в Всероссийской викторине по правилам дорожного движения «Я знаю ПДД»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Всероссийский</a:t>
                      </a:r>
                    </a:p>
                    <a:p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Дистанционно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ru-RU" sz="1200" kern="10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Победитель</a:t>
                      </a:r>
                    </a:p>
                    <a:p>
                      <a:r>
                        <a:rPr lang="ru-RU" sz="1200" kern="10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1 место</a:t>
                      </a: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1495281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2025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endParaRPr lang="ru-RU" sz="1200" kern="100" dirty="0">
                        <a:effectLst/>
                        <a:latin typeface="Times New Roman" pitchFamily="18" charset="0"/>
                        <a:ea typeface="NSimSun" panose="02010609030101010101" pitchFamily="49" charset="-122"/>
                        <a:cs typeface="Times New Roman" pitchFamily="18" charset="0"/>
                      </a:endParaRPr>
                    </a:p>
                    <a:p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Лауреат III степени, участник городской выставки-конкурса творческого рисунка «Помним сердцем»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Муниципальный</a:t>
                      </a:r>
                    </a:p>
                    <a:p>
                      <a:r>
                        <a:rPr lang="ru-RU" sz="1200" kern="100" dirty="0" err="1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Очно</a:t>
                      </a:r>
                      <a:endParaRPr lang="ru-RU" sz="1200" kern="100" dirty="0">
                        <a:effectLst/>
                        <a:latin typeface="Times New Roman" pitchFamily="18" charset="0"/>
                        <a:ea typeface="NSimSun" panose="02010609030101010101" pitchFamily="49" charset="-122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ru-RU" sz="1200" kern="10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Лауреат III степени</a:t>
                      </a:r>
                    </a:p>
                    <a:p>
                      <a:r>
                        <a:rPr lang="ru-RU" sz="1200" kern="10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3216717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kern="10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2025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endParaRPr lang="ru-RU" sz="1200" kern="100" dirty="0">
                        <a:effectLst/>
                        <a:latin typeface="Times New Roman" pitchFamily="18" charset="0"/>
                        <a:ea typeface="NSimSun" panose="02010609030101010101" pitchFamily="49" charset="-122"/>
                        <a:cs typeface="Times New Roman" pitchFamily="18" charset="0"/>
                      </a:endParaRPr>
                    </a:p>
                    <a:p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Участие в конкурсе поделок из пластилина по сюжету сказки-повести Алексея Толстого «Золотой ключик» в рамках XIII Всероссийского фестиваля детского творчества «Неограниченные возможности»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Всероссийский</a:t>
                      </a:r>
                    </a:p>
                    <a:p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Дистанционно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Участник</a:t>
                      </a: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20089240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kern="10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2025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endParaRPr lang="ru-RU" sz="1200" kern="100" dirty="0">
                        <a:effectLst/>
                        <a:latin typeface="Times New Roman" pitchFamily="18" charset="0"/>
                        <a:ea typeface="NSimSun" panose="02010609030101010101" pitchFamily="49" charset="-122"/>
                        <a:cs typeface="Times New Roman" pitchFamily="18" charset="0"/>
                      </a:endParaRPr>
                    </a:p>
                    <a:p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Участие в конкурсе поделок из пластилина по сюжету сказки-повести Алексея Толстого «Золотой ключик» в рамках XIII Всероссийского фестиваля детского творчества «Неограниченные возможности»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Всероссийский</a:t>
                      </a:r>
                    </a:p>
                    <a:p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Дистанционно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Участник</a:t>
                      </a: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23432195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63188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CA5499-39DA-CB01-4267-248C3A64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58" y="552449"/>
            <a:ext cx="9094155" cy="998072"/>
          </a:xfrm>
        </p:spPr>
        <p:txBody>
          <a:bodyPr/>
          <a:lstStyle/>
          <a:p>
            <a:r>
              <a:rPr lang="ru-RU" dirty="0">
                <a:latin typeface="Arial Black" panose="020B0A04020102020204" pitchFamily="34" charset="0"/>
              </a:rPr>
              <a:t>Дипломы, сертификаты, грамоты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7EFA9CAE-B921-DE44-7DF2-69F40DE0126B}"/>
              </a:ext>
            </a:extLst>
          </p:cNvPr>
          <p:cNvSpPr txBox="1">
            <a:spLocks/>
          </p:cNvSpPr>
          <p:nvPr/>
        </p:nvSpPr>
        <p:spPr>
          <a:xfrm>
            <a:off x="3758203" y="1607672"/>
            <a:ext cx="2962337" cy="687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388C77D2-AB03-AEEA-D18E-F1D0735D96D0}"/>
              </a:ext>
            </a:extLst>
          </p:cNvPr>
          <p:cNvSpPr txBox="1">
            <a:spLocks/>
          </p:cNvSpPr>
          <p:nvPr/>
        </p:nvSpPr>
        <p:spPr>
          <a:xfrm>
            <a:off x="6952629" y="1588247"/>
            <a:ext cx="2962337" cy="1153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AA1BA3-75AB-28DB-C102-2B18B000ED6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4645" y="1463883"/>
            <a:ext cx="2740938" cy="386715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9D4EE85-152C-C7C5-7723-85AE6491D36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08266" y="1459658"/>
            <a:ext cx="2750569" cy="390639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E214B41-F215-E03A-34C3-18A4CFC9E9D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87137" y="1459660"/>
            <a:ext cx="2749162" cy="3906394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меню, плака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F4C18D1-96AA-1A67-9B1E-DA19E803BF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" t="11434" r="3883" b="12119"/>
          <a:stretch/>
        </p:blipFill>
        <p:spPr>
          <a:xfrm>
            <a:off x="6407853" y="1459658"/>
            <a:ext cx="2728859" cy="390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7716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CA5499-39DA-CB01-4267-248C3A64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58" y="552449"/>
            <a:ext cx="9094155" cy="998072"/>
          </a:xfrm>
        </p:spPr>
        <p:txBody>
          <a:bodyPr/>
          <a:lstStyle/>
          <a:p>
            <a:r>
              <a:rPr lang="ru-RU" dirty="0">
                <a:latin typeface="Arial Black" panose="020B0A04020102020204" pitchFamily="34" charset="0"/>
              </a:rPr>
              <a:t>Дипломы, сертификаты, грамоты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7EFA9CAE-B921-DE44-7DF2-69F40DE0126B}"/>
              </a:ext>
            </a:extLst>
          </p:cNvPr>
          <p:cNvSpPr txBox="1">
            <a:spLocks/>
          </p:cNvSpPr>
          <p:nvPr/>
        </p:nvSpPr>
        <p:spPr>
          <a:xfrm>
            <a:off x="3758203" y="1607672"/>
            <a:ext cx="2962337" cy="687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388C77D2-AB03-AEEA-D18E-F1D0735D96D0}"/>
              </a:ext>
            </a:extLst>
          </p:cNvPr>
          <p:cNvSpPr txBox="1">
            <a:spLocks/>
          </p:cNvSpPr>
          <p:nvPr/>
        </p:nvSpPr>
        <p:spPr>
          <a:xfrm>
            <a:off x="6952629" y="1588247"/>
            <a:ext cx="2962337" cy="1153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124E4CE-EF2C-F4FE-BD86-2DF7FBA5F31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51358" y="2388653"/>
            <a:ext cx="2683342" cy="191029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D14BF8D-DDCA-73E3-766D-CC62A240BC3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6762" y="1459658"/>
            <a:ext cx="2740917" cy="390639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4CADD92-5B96-80FE-4A03-2880ACA0F6C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17837" y="1459657"/>
            <a:ext cx="2740917" cy="391433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9D1DD3-2D44-6105-BA35-4C2E763ECE6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24924" y="1485600"/>
            <a:ext cx="2709586" cy="386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681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CA5499-39DA-CB01-4267-248C3A64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58" y="552449"/>
            <a:ext cx="9094155" cy="998072"/>
          </a:xfrm>
        </p:spPr>
        <p:txBody>
          <a:bodyPr/>
          <a:lstStyle/>
          <a:p>
            <a:r>
              <a:rPr lang="ru-RU" dirty="0">
                <a:latin typeface="Arial Black" panose="020B0A04020102020204" pitchFamily="34" charset="0"/>
              </a:rPr>
              <a:t>Дипломы, сертификаты, грамоты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7EFA9CAE-B921-DE44-7DF2-69F40DE0126B}"/>
              </a:ext>
            </a:extLst>
          </p:cNvPr>
          <p:cNvSpPr txBox="1">
            <a:spLocks/>
          </p:cNvSpPr>
          <p:nvPr/>
        </p:nvSpPr>
        <p:spPr>
          <a:xfrm>
            <a:off x="3758203" y="1607672"/>
            <a:ext cx="2962337" cy="687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388C77D2-AB03-AEEA-D18E-F1D0735D96D0}"/>
              </a:ext>
            </a:extLst>
          </p:cNvPr>
          <p:cNvSpPr txBox="1">
            <a:spLocks/>
          </p:cNvSpPr>
          <p:nvPr/>
        </p:nvSpPr>
        <p:spPr>
          <a:xfrm>
            <a:off x="6952629" y="1588247"/>
            <a:ext cx="2962337" cy="1153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D9C9A9F-558C-E32D-DBA6-C0A7FDDDD91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66777" y="1459657"/>
            <a:ext cx="2657340" cy="381009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17ECE83-732C-AB14-B94A-F8AE0EED1F3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25639" y="1459658"/>
            <a:ext cx="2776532" cy="390639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1C4A0E7-28A3-2373-9DD2-3C90643053A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0738" y="1459658"/>
            <a:ext cx="2755376" cy="390639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B57BB3-5508-8E69-B8FE-677A8016434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01696" y="1459658"/>
            <a:ext cx="2765556" cy="390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129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CA5499-39DA-CB01-4267-248C3A64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58" y="552449"/>
            <a:ext cx="9094155" cy="998072"/>
          </a:xfrm>
        </p:spPr>
        <p:txBody>
          <a:bodyPr/>
          <a:lstStyle/>
          <a:p>
            <a:r>
              <a:rPr lang="ru-RU" dirty="0">
                <a:latin typeface="Arial Black" panose="020B0A04020102020204" pitchFamily="34" charset="0"/>
              </a:rPr>
              <a:t>Дипломы, сертификаты, грамоты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7EFA9CAE-B921-DE44-7DF2-69F40DE0126B}"/>
              </a:ext>
            </a:extLst>
          </p:cNvPr>
          <p:cNvSpPr txBox="1">
            <a:spLocks/>
          </p:cNvSpPr>
          <p:nvPr/>
        </p:nvSpPr>
        <p:spPr>
          <a:xfrm>
            <a:off x="3758203" y="1607672"/>
            <a:ext cx="2962337" cy="687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388C77D2-AB03-AEEA-D18E-F1D0735D96D0}"/>
              </a:ext>
            </a:extLst>
          </p:cNvPr>
          <p:cNvSpPr txBox="1">
            <a:spLocks/>
          </p:cNvSpPr>
          <p:nvPr/>
        </p:nvSpPr>
        <p:spPr>
          <a:xfrm>
            <a:off x="6952629" y="1588247"/>
            <a:ext cx="2962337" cy="1153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 descr="Изображение выглядит как текст, меню, плакат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98C6CA-E5EB-DEBD-A090-5486FE67A0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914" y="1475804"/>
            <a:ext cx="2759406" cy="3904908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текст, меню, дизайн, м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4520B2-90FB-B4EC-53F0-58BE17477D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" r="3069"/>
          <a:stretch/>
        </p:blipFill>
        <p:spPr>
          <a:xfrm>
            <a:off x="3595837" y="1475803"/>
            <a:ext cx="2589794" cy="390639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8D879B6-6C32-5B7E-225A-F25F550C4A8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6441" y="1475803"/>
            <a:ext cx="2737113" cy="390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981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CA5499-39DA-CB01-4267-248C3A64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025" y="323849"/>
            <a:ext cx="9094155" cy="998072"/>
          </a:xfrm>
        </p:spPr>
        <p:txBody>
          <a:bodyPr/>
          <a:lstStyle/>
          <a:p>
            <a:r>
              <a:rPr lang="ru-RU" dirty="0">
                <a:latin typeface="Arial Black" panose="020B0A04020102020204" pitchFamily="34" charset="0"/>
              </a:rPr>
              <a:t>Достижения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7EFA9CAE-B921-DE44-7DF2-69F40DE0126B}"/>
              </a:ext>
            </a:extLst>
          </p:cNvPr>
          <p:cNvSpPr txBox="1">
            <a:spLocks/>
          </p:cNvSpPr>
          <p:nvPr/>
        </p:nvSpPr>
        <p:spPr>
          <a:xfrm>
            <a:off x="3758203" y="1607672"/>
            <a:ext cx="2962337" cy="687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388C77D2-AB03-AEEA-D18E-F1D0735D96D0}"/>
              </a:ext>
            </a:extLst>
          </p:cNvPr>
          <p:cNvSpPr txBox="1">
            <a:spLocks/>
          </p:cNvSpPr>
          <p:nvPr/>
        </p:nvSpPr>
        <p:spPr>
          <a:xfrm>
            <a:off x="6952629" y="1588247"/>
            <a:ext cx="2962337" cy="1153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 descr="Изображение выглядит как текст, доска, рукописный текст, в помещени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0D2DEB-2FDB-E0A0-835D-8B90033865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6" r="36435"/>
          <a:stretch/>
        </p:blipFill>
        <p:spPr>
          <a:xfrm rot="10800000">
            <a:off x="6402643" y="1264836"/>
            <a:ext cx="2304943" cy="3700254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доска, рукописный текст, в помещени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3D4686-3E2D-84FC-4B29-A28B76D4DA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6" r="26074"/>
          <a:stretch/>
        </p:blipFill>
        <p:spPr>
          <a:xfrm rot="10800000">
            <a:off x="3686535" y="1264835"/>
            <a:ext cx="2564229" cy="370025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человек, одежда, улыбка, Человеческое ли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85715CB-BA82-07E2-D1E1-338DA8E0D7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465" y="1264838"/>
            <a:ext cx="2778387" cy="3700249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Человеческое лицо, одежда, ребенок, начинающий ходить, в помещени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88B231-913C-99D4-540F-A0618915C0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70" y="1264838"/>
            <a:ext cx="2775186" cy="370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63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CA5499-39DA-CB01-4267-248C3A64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179" y="552449"/>
            <a:ext cx="8436647" cy="998072"/>
          </a:xfrm>
        </p:spPr>
        <p:txBody>
          <a:bodyPr/>
          <a:lstStyle/>
          <a:p>
            <a:r>
              <a:rPr lang="ru-RU" dirty="0">
                <a:latin typeface="Arial Black" panose="020B0A04020102020204" pitchFamily="34" charset="0"/>
              </a:rPr>
              <a:t>Документы об образовании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56EF44-BDC4-7953-BBCF-2DC5DA737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180" y="1600052"/>
            <a:ext cx="2830854" cy="659278"/>
          </a:xfrm>
        </p:spPr>
        <p:txBody>
          <a:bodyPr>
            <a:normAutofit/>
          </a:bodyPr>
          <a:lstStyle/>
          <a:p>
            <a:pPr marL="0" indent="0" algn="ctr" rtl="0">
              <a:buNone/>
            </a:pP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1987 года присвоена квалификация «Воспитатель детского сада»</a:t>
            </a:r>
            <a:endParaRPr lang="en-US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388C77D2-AB03-AEEA-D18E-F1D0735D96D0}"/>
              </a:ext>
            </a:extLst>
          </p:cNvPr>
          <p:cNvSpPr txBox="1">
            <a:spLocks/>
          </p:cNvSpPr>
          <p:nvPr/>
        </p:nvSpPr>
        <p:spPr>
          <a:xfrm>
            <a:off x="4531361" y="1542527"/>
            <a:ext cx="4875821" cy="803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2025 год - прошла курс профессиональной переподготовки. Присвоена квалификация «Учитель-дефектолог».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Профиль 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«Интеллектуальные нарушения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en-US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Изображение выглядит как текст, письмо, бумага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FE641A-AEEE-D945-D5FB-FE53E1393B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9" t="8507" r="15580" b="4236"/>
          <a:stretch/>
        </p:blipFill>
        <p:spPr>
          <a:xfrm>
            <a:off x="1006800" y="2376840"/>
            <a:ext cx="2551740" cy="3719159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текст, бумага, меню, Бумажное издел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C459D34-EB98-9DF0-0EB3-BB25F8D418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462" y="2346361"/>
            <a:ext cx="5065158" cy="357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137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AFB6D64-C7A5-C8E9-0473-594F74C42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59" y="552449"/>
            <a:ext cx="9445201" cy="99807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Arial Black" panose="020B0A04020102020204" pitchFamily="34" charset="0"/>
              </a:rPr>
              <a:t>Взаимодействие с родителями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F7D5AAA8-68BB-1BCB-00AB-796674E39702}"/>
              </a:ext>
            </a:extLst>
          </p:cNvPr>
          <p:cNvSpPr txBox="1">
            <a:spLocks/>
          </p:cNvSpPr>
          <p:nvPr/>
        </p:nvSpPr>
        <p:spPr>
          <a:xfrm>
            <a:off x="664421" y="1387195"/>
            <a:ext cx="8068406" cy="1380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Совместное участие родителей с детьми в конкурсах, выставках и мероприятиях.</a:t>
            </a:r>
          </a:p>
          <a:p>
            <a:pPr>
              <a:lnSpc>
                <a:spcPct val="120000"/>
              </a:lnSpc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Подготовка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родителями костюмов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спектаклям, выступлениям.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4F3766-AFC1-0208-89CF-BBF57CB9534A}"/>
              </a:ext>
            </a:extLst>
          </p:cNvPr>
          <p:cNvSpPr txBox="1"/>
          <p:nvPr/>
        </p:nvSpPr>
        <p:spPr>
          <a:xfrm>
            <a:off x="699558" y="2748145"/>
            <a:ext cx="8776687" cy="1274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Данные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 работы направлены на развитие умений общаться не только со своим ребенком, но и с его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сверстниками, одноклассниками.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Эффективные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 работы с родителями в результате сплотили детско-родительский коллектив класса.</a:t>
            </a:r>
          </a:p>
        </p:txBody>
      </p:sp>
      <p:pic>
        <p:nvPicPr>
          <p:cNvPr id="5" name="Picture 3" descr="C:\Users\Пользователь\Desktop\Фото аттестация\17329864401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990" y="3852334"/>
            <a:ext cx="3715809" cy="2485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97303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53972A-B6C6-E808-1CFC-41D706B31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958" y="442383"/>
            <a:ext cx="9094155" cy="998072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Arial Black" panose="020B0A04020102020204" pitchFamily="34" charset="0"/>
              </a:rPr>
              <a:t>Совместные Мероприятия с Родителями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 descr="Изображение выглядит как в помещении, Танец, мультфильм, сте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84DACD-0926-0B23-FAD7-7BA8430ACE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6763" y="1258066"/>
            <a:ext cx="4247658" cy="2389307"/>
          </a:xfrm>
          <a:prstGeom prst="rect">
            <a:avLst/>
          </a:prstGeom>
        </p:spPr>
      </p:pic>
      <p:pic>
        <p:nvPicPr>
          <p:cNvPr id="7" name="Рисунок 6" descr="Изображение выглядит как стена, одежда, человек, в помещени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6D6457-FB72-F1D4-8E68-427CC4D42A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28726" y="1780729"/>
            <a:ext cx="2389306" cy="1343985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детская площадка, в помещении, игрушка, сте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14E28F-4B6E-83AD-048E-73CA428318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926" y="4292449"/>
            <a:ext cx="2813538" cy="158261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мультфильм, шар, в помещении, желт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3158CE7-9D1F-AD7C-D5B0-82146420E7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71"/>
          <a:stretch/>
        </p:blipFill>
        <p:spPr>
          <a:xfrm rot="5400000">
            <a:off x="5824527" y="1865877"/>
            <a:ext cx="2389308" cy="1173689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одежда, человек, на открытом воздухе, улы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1C33AC1-FC0C-0CC1-85F9-729DA0C2D7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69" y="3676987"/>
            <a:ext cx="2110155" cy="2813539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человек, улыбка, одежда, на открытом воздух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D5FE0D9-E677-EB91-D546-CB53E8BBDB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294" y="3683006"/>
            <a:ext cx="2101126" cy="2801501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одежда, человек, на открытом воздухе, улы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5089E9-2214-EE9C-D9FD-41289E7C4B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01" y="3683006"/>
            <a:ext cx="2101126" cy="2801501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Товары для праздников, шар, одежда, в помещени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05D1302-5EBD-11C6-4746-DBBE22D4037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20329" y="1780727"/>
            <a:ext cx="2389308" cy="134398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одежда, стена, человек, в помещени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B3700C-BAA8-C803-3E49-1A85DBF430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16094" y="2558367"/>
            <a:ext cx="4607297" cy="259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5521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53972A-B6C6-E808-1CFC-41D706B31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18" y="247649"/>
            <a:ext cx="10440882" cy="717892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Arial Black" panose="020B0A04020102020204" pitchFamily="34" charset="0"/>
              </a:rPr>
              <a:t>Методическая работа. Мероприятия</a:t>
            </a:r>
            <a:r>
              <a:rPr lang="ru-RU" sz="2400" dirty="0">
                <a:latin typeface="Arial Black" panose="020B0A04020102020204" pitchFamily="34" charset="0"/>
              </a:rPr>
              <a:t>. </a:t>
            </a:r>
            <a:r>
              <a:rPr lang="ru-RU" sz="2400" dirty="0" smtClean="0">
                <a:latin typeface="Arial Black" panose="020B0A04020102020204" pitchFamily="34" charset="0"/>
              </a:rPr>
              <a:t/>
            </a:r>
            <a:br>
              <a:rPr lang="ru-RU" sz="2400" dirty="0" smtClean="0">
                <a:latin typeface="Arial Black" panose="020B0A04020102020204" pitchFamily="34" charset="0"/>
              </a:rPr>
            </a:br>
            <a:r>
              <a:rPr lang="ru-RU" sz="2400" dirty="0" smtClean="0">
                <a:latin typeface="Arial Black" panose="020B0A04020102020204" pitchFamily="34" charset="0"/>
              </a:rPr>
              <a:t>Открытое занятие по ПДД «Страна правил» 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pic>
        <p:nvPicPr>
          <p:cNvPr id="4" name="Объект 4" descr="Изображение выглядит как одежда, человек, обувь, сте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36BB208-32B7-A9AF-21CC-58DF0F9063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35" y="1369161"/>
            <a:ext cx="2128837" cy="2838449"/>
          </a:xfrm>
        </p:spPr>
      </p:pic>
      <p:pic>
        <p:nvPicPr>
          <p:cNvPr id="5" name="Рисунок 4" descr="Изображение выглядит как одежда, в помещении, мебель, ст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F4E91D8-8447-05DA-0BB1-CE8B8316D2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848" y="2667000"/>
            <a:ext cx="2278304" cy="3191933"/>
          </a:xfrm>
          <a:prstGeom prst="rect">
            <a:avLst/>
          </a:prstGeom>
        </p:spPr>
      </p:pic>
      <p:pic>
        <p:nvPicPr>
          <p:cNvPr id="6" name="Рисунок 5" descr="Изображение выглядит как в помещении, одежда, мебель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88E471D-F18E-F988-8196-0D81C6E3BA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847" y="4261340"/>
            <a:ext cx="1787907" cy="2383876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к, одежда, Обучение, ребенок, начинающий ходит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BBB6B9-3DFE-DE01-4355-F85E5742EC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140" y="1319207"/>
            <a:ext cx="2109362" cy="2812482"/>
          </a:xfrm>
          <a:prstGeom prst="rect">
            <a:avLst/>
          </a:prstGeom>
        </p:spPr>
      </p:pic>
      <p:pic>
        <p:nvPicPr>
          <p:cNvPr id="8" name="Рисунок 7" descr="Изображение выглядит как человек, в помещении, мебель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25C27B-C480-6A04-8DE7-96399B87E4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971" y="1370854"/>
            <a:ext cx="2128837" cy="2838449"/>
          </a:xfrm>
          <a:prstGeom prst="rect">
            <a:avLst/>
          </a:prstGeom>
        </p:spPr>
      </p:pic>
      <p:pic>
        <p:nvPicPr>
          <p:cNvPr id="9" name="Рисунок 8" descr="Изображение выглядит как одежда, человек, Обучение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93DCA9-718B-A935-3E38-DE7394E0E5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033" y="4278273"/>
            <a:ext cx="1787908" cy="238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9451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53972A-B6C6-E808-1CFC-41D706B31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91" y="383116"/>
            <a:ext cx="9094155" cy="99807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Arial Black" panose="020B0A04020102020204" pitchFamily="34" charset="0"/>
              </a:rPr>
              <a:t>Мероприятия. Библиотечный час.</a:t>
            </a:r>
          </a:p>
        </p:txBody>
      </p:sp>
      <p:pic>
        <p:nvPicPr>
          <p:cNvPr id="4" name="Рисунок 3" descr="Изображение выглядит как одежда, человек, в помещении, Образова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6F61165-4D09-E2F9-733B-B9551E726A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4" y="3321226"/>
            <a:ext cx="2675328" cy="1504872"/>
          </a:xfrm>
          <a:prstGeom prst="rect">
            <a:avLst/>
          </a:prstGeom>
        </p:spPr>
      </p:pic>
      <p:pic>
        <p:nvPicPr>
          <p:cNvPr id="6" name="Рисунок 5" descr="Изображение выглядит как одежда, стена, в помещении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A629E8-75B2-C33E-7BFC-BD89CCD29C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4" y="4914340"/>
            <a:ext cx="2675326" cy="1504871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, в помещении, одежда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C73DBE-A83C-0EEC-489D-8BAD05DC72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3" y="1728113"/>
            <a:ext cx="2675326" cy="1504871"/>
          </a:xfrm>
          <a:prstGeom prst="rect">
            <a:avLst/>
          </a:prstGeom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id="{7B00A3B5-1CB5-A827-70F7-2657EBF3B8D3}"/>
              </a:ext>
            </a:extLst>
          </p:cNvPr>
          <p:cNvSpPr txBox="1">
            <a:spLocks/>
          </p:cNvSpPr>
          <p:nvPr/>
        </p:nvSpPr>
        <p:spPr>
          <a:xfrm>
            <a:off x="816821" y="1212637"/>
            <a:ext cx="2777668" cy="447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Бременские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музыканты»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 descr="Изображение выглядит как текст, одежда, в помещении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0ED8AF-A491-95F6-3ED8-BDDF0E990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97419" y="3300317"/>
            <a:ext cx="2675326" cy="1504871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дежда, человек, в помещении, сте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8295D-B766-7A45-9A46-37CCC9CE94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417" y="4914340"/>
            <a:ext cx="2721916" cy="1531078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дежда, человек, стол, текс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D15A65-26FB-F852-34CD-70BAE19F4F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419" y="1728112"/>
            <a:ext cx="2675326" cy="1504871"/>
          </a:xfrm>
          <a:prstGeom prst="rect">
            <a:avLst/>
          </a:prstGeom>
        </p:spPr>
      </p:pic>
      <p:sp>
        <p:nvSpPr>
          <p:cNvPr id="16" name="Объект 2">
            <a:extLst>
              <a:ext uri="{FF2B5EF4-FFF2-40B4-BE49-F238E27FC236}">
                <a16:creationId xmlns:a16="http://schemas.microsoft.com/office/drawing/2014/main" id="{317AB8C0-DD07-9A43-F816-C0A4F6020A94}"/>
              </a:ext>
            </a:extLst>
          </p:cNvPr>
          <p:cNvSpPr txBox="1">
            <a:spLocks/>
          </p:cNvSpPr>
          <p:nvPr/>
        </p:nvSpPr>
        <p:spPr>
          <a:xfrm>
            <a:off x="3683968" y="1102571"/>
            <a:ext cx="3055497" cy="4477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 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стране невыученных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уроков»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 descr="Изображение выглядит как текст, в помещении, мультфильм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25AEF5-C8FD-6E36-6672-9A5E41A4AD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51230" y="4905873"/>
            <a:ext cx="2758435" cy="155162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одежда, человек, люди, групп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81B127-3910-7517-E9E1-219B22A0B1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96625" y="1728112"/>
            <a:ext cx="2675327" cy="1504871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человек, одежда, в помещении, сте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5F6A466-B722-C9B6-6D9A-7A2331EF4A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93565" y="3300317"/>
            <a:ext cx="2675326" cy="1504870"/>
          </a:xfrm>
          <a:prstGeom prst="rect">
            <a:avLst/>
          </a:prstGeom>
        </p:spPr>
      </p:pic>
      <p:sp>
        <p:nvSpPr>
          <p:cNvPr id="23" name="Объект 2">
            <a:extLst>
              <a:ext uri="{FF2B5EF4-FFF2-40B4-BE49-F238E27FC236}">
                <a16:creationId xmlns:a16="http://schemas.microsoft.com/office/drawing/2014/main" id="{8F1CD960-1EBB-3390-62A0-A790DF32F727}"/>
              </a:ext>
            </a:extLst>
          </p:cNvPr>
          <p:cNvSpPr txBox="1">
            <a:spLocks/>
          </p:cNvSpPr>
          <p:nvPr/>
        </p:nvSpPr>
        <p:spPr>
          <a:xfrm>
            <a:off x="6565620" y="1195705"/>
            <a:ext cx="3451254" cy="4477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«Маленькие герои 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большой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войны»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7954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53972A-B6C6-E808-1CFC-41D706B31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58" y="552449"/>
            <a:ext cx="9094155" cy="99807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Arial Black" panose="020B0A04020102020204" pitchFamily="34" charset="0"/>
              </a:rPr>
              <a:t>Мероприятия. Библиотечный час.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7B00A3B5-1CB5-A827-70F7-2657EBF3B8D3}"/>
              </a:ext>
            </a:extLst>
          </p:cNvPr>
          <p:cNvSpPr txBox="1">
            <a:spLocks/>
          </p:cNvSpPr>
          <p:nvPr/>
        </p:nvSpPr>
        <p:spPr>
          <a:xfrm>
            <a:off x="528953" y="1280371"/>
            <a:ext cx="3521915" cy="447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«Международный 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грамотности»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317AB8C0-DD07-9A43-F816-C0A4F6020A94}"/>
              </a:ext>
            </a:extLst>
          </p:cNvPr>
          <p:cNvSpPr txBox="1">
            <a:spLocks/>
          </p:cNvSpPr>
          <p:nvPr/>
        </p:nvSpPr>
        <p:spPr>
          <a:xfrm>
            <a:off x="4673164" y="1297304"/>
            <a:ext cx="2953842" cy="4477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Сказка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Дюймовочка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Изображение выглядит как текст, в помещении, стена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0199A9-C539-5F0D-1389-1B78671A14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8856" y="1728113"/>
            <a:ext cx="2675325" cy="1504870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в помещении, стен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965DBDF-A78E-C939-8622-C2D225FD91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8856" y="3321226"/>
            <a:ext cx="2675324" cy="150487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в помещении, текст, мультфильм, сте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71901B-E8FB-E557-0EC1-0F7F2396D7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8855" y="4914339"/>
            <a:ext cx="2675325" cy="150487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омпьютер, текст, в помещении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1868F76-C28B-38BC-9E65-5B22793AC2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82013" y="4914337"/>
            <a:ext cx="2675326" cy="1504871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одежда, в помещении, стена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9D4D7A-D844-FAED-E5E9-F793955B1D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32812" y="1745046"/>
            <a:ext cx="2675327" cy="150487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текст, в помещении, стена, дев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0B7E92-1DB5-1451-CECE-7AF038B225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26476" y="3338159"/>
            <a:ext cx="2675325" cy="150487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текст, в помещении, коробка, пласт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A9144E-4CE2-9B5C-C1C0-A0C9B03E31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456216" y="2380046"/>
            <a:ext cx="3856708" cy="2169398"/>
          </a:xfrm>
          <a:prstGeom prst="rect">
            <a:avLst/>
          </a:prstGeom>
        </p:spPr>
      </p:pic>
      <p:sp>
        <p:nvSpPr>
          <p:cNvPr id="29" name="Объект 2">
            <a:extLst>
              <a:ext uri="{FF2B5EF4-FFF2-40B4-BE49-F238E27FC236}">
                <a16:creationId xmlns:a16="http://schemas.microsoft.com/office/drawing/2014/main" id="{90FA7DC4-843F-F94D-2A10-E9F9A15EF64C}"/>
              </a:ext>
            </a:extLst>
          </p:cNvPr>
          <p:cNvSpPr txBox="1">
            <a:spLocks/>
          </p:cNvSpPr>
          <p:nvPr/>
        </p:nvSpPr>
        <p:spPr>
          <a:xfrm>
            <a:off x="8006550" y="1788371"/>
            <a:ext cx="2953842" cy="4477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Сказы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П.Бажова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9820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53972A-B6C6-E808-1CFC-41D706B31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758" y="383115"/>
            <a:ext cx="8733729" cy="99807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Arial Black" panose="020B0A04020102020204" pitchFamily="34" charset="0"/>
              </a:rPr>
              <a:t>Мероприятия</a:t>
            </a:r>
          </a:p>
        </p:txBody>
      </p:sp>
      <p:pic>
        <p:nvPicPr>
          <p:cNvPr id="5" name="Рисунок 4" descr="Изображение выглядит как на открытом воздухе, одежда, человек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30402-F561-4C80-9E47-ABFFB8E165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3" y="1712097"/>
            <a:ext cx="2491884" cy="1868913"/>
          </a:xfrm>
          <a:prstGeom prst="rect">
            <a:avLst/>
          </a:prstGeom>
        </p:spPr>
      </p:pic>
      <p:pic>
        <p:nvPicPr>
          <p:cNvPr id="8" name="Рисунок 7" descr="Изображение выглядит как человек, на открытом воздухе, одежда, зи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B1AFE16-F0C0-4ECF-5749-32304A321C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3" y="3700454"/>
            <a:ext cx="2491884" cy="1868913"/>
          </a:xfrm>
          <a:prstGeom prst="rect">
            <a:avLst/>
          </a:prstGeom>
        </p:spPr>
      </p:pic>
      <p:pic>
        <p:nvPicPr>
          <p:cNvPr id="10" name="Рисунок 9" descr="Изображение выглядит как снег, одежда, человек, на открытом воздух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7AC645-E927-512D-9B35-188D86DEC3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87317" y="2040614"/>
            <a:ext cx="2628135" cy="1971102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человек, на открытом воздухе, одежда, зи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7CDB4E8-9B2A-DBF7-6022-3A4C2AB617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1" r="5392"/>
          <a:stretch/>
        </p:blipFill>
        <p:spPr>
          <a:xfrm>
            <a:off x="3315833" y="4394193"/>
            <a:ext cx="1971103" cy="2035774"/>
          </a:xfrm>
          <a:prstGeom prst="rect">
            <a:avLst/>
          </a:prstGeom>
        </p:spPr>
      </p:pic>
      <p:sp>
        <p:nvSpPr>
          <p:cNvPr id="15" name="Объект 2">
            <a:extLst>
              <a:ext uri="{FF2B5EF4-FFF2-40B4-BE49-F238E27FC236}">
                <a16:creationId xmlns:a16="http://schemas.microsoft.com/office/drawing/2014/main" id="{5DEFB283-06C7-D1F0-4F2B-93543773E76E}"/>
              </a:ext>
            </a:extLst>
          </p:cNvPr>
          <p:cNvSpPr txBox="1">
            <a:spLocks/>
          </p:cNvSpPr>
          <p:nvPr/>
        </p:nvSpPr>
        <p:spPr>
          <a:xfrm>
            <a:off x="723687" y="1170305"/>
            <a:ext cx="3521915" cy="447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Масленица</a:t>
            </a: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0806495C-57FF-3AA9-F303-E1160DF99596}"/>
              </a:ext>
            </a:extLst>
          </p:cNvPr>
          <p:cNvSpPr txBox="1">
            <a:spLocks/>
          </p:cNvSpPr>
          <p:nvPr/>
        </p:nvSpPr>
        <p:spPr>
          <a:xfrm>
            <a:off x="5769081" y="1212638"/>
            <a:ext cx="3521915" cy="447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Квест ко дню защиты детей</a:t>
            </a:r>
          </a:p>
        </p:txBody>
      </p:sp>
      <p:pic>
        <p:nvPicPr>
          <p:cNvPr id="18" name="Рисунок 17" descr="Изображение выглядит как на открытом воздухе, колесо, Велосипедное колесо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D7C6C-22DB-A48E-ED22-5556DBF07D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51"/>
          <a:stretch/>
        </p:blipFill>
        <p:spPr>
          <a:xfrm>
            <a:off x="5780162" y="1728113"/>
            <a:ext cx="2913338" cy="169008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одежда, человек, на открытом воздухе, Человеческое ли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DC139D-0BC0-ECD6-D19E-8747DB22E5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985" y="3508233"/>
            <a:ext cx="1358584" cy="301907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одежда, на открытом воздухе, человек, ребенок, начинающий ходит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B3FB41-5E7D-3ED3-5CE6-25E3F8F3C4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344" y="3608323"/>
            <a:ext cx="1313544" cy="2918988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одежда, на открытом воздухе, обувь, зем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5D080E-598C-DDDF-2D0E-72169A6B0E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5"/>
          <a:stretch/>
        </p:blipFill>
        <p:spPr>
          <a:xfrm>
            <a:off x="8781277" y="1728113"/>
            <a:ext cx="1358584" cy="167357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колесо, на открытом воздухе, Велосипедное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0AA3DD5-566F-A9A5-6209-D098CA31548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178" y="3508233"/>
            <a:ext cx="2250571" cy="168792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BD5B560-0BBC-D8BB-5590-E61A4A6AF483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80162" y="5286198"/>
            <a:ext cx="1462414" cy="141940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69BAEFE-A3FD-23EA-B511-BC68BD0FA5DF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227639" y="1728112"/>
            <a:ext cx="1484622" cy="167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652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53972A-B6C6-E808-1CFC-41D706B31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5" y="256116"/>
            <a:ext cx="8733729" cy="998072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Arial Black" panose="020B0A04020102020204" pitchFamily="34" charset="0"/>
              </a:rPr>
              <a:t>Результаты педагогической деятельности         Мероприятия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 descr="Изображение выглядит как в помещении, стена, игрушка, ст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BE2B50-837E-93C2-E352-F7A9465C2B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3" y="3594100"/>
            <a:ext cx="2408950" cy="1806712"/>
          </a:xfrm>
          <a:prstGeom prst="rect">
            <a:avLst/>
          </a:prstGeom>
        </p:spPr>
      </p:pic>
      <p:pic>
        <p:nvPicPr>
          <p:cNvPr id="7" name="Рисунок 6" descr="Изображение выглядит как в помещении, стена, текст, мебе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F412C97-89BC-3426-0EEE-76488A4823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90" y="1698006"/>
            <a:ext cx="2408950" cy="180671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, в помещении, стена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C7F2E57-8264-63F3-CF27-2EE92D396A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51167" y="1698006"/>
            <a:ext cx="3211932" cy="180671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екст, одежда, человек, в помещени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2DC74D-2519-4A04-5E7D-59874DF03F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67528" y="2546675"/>
            <a:ext cx="3879624" cy="2182289"/>
          </a:xfrm>
          <a:prstGeom prst="rect">
            <a:avLst/>
          </a:prstGeom>
        </p:spPr>
      </p:pic>
      <p:sp>
        <p:nvSpPr>
          <p:cNvPr id="17" name="Объект 2">
            <a:extLst>
              <a:ext uri="{FF2B5EF4-FFF2-40B4-BE49-F238E27FC236}">
                <a16:creationId xmlns:a16="http://schemas.microsoft.com/office/drawing/2014/main" id="{533B005F-FB47-6C5B-DBC5-D3BC1152B996}"/>
              </a:ext>
            </a:extLst>
          </p:cNvPr>
          <p:cNvSpPr txBox="1">
            <a:spLocks/>
          </p:cNvSpPr>
          <p:nvPr/>
        </p:nvSpPr>
        <p:spPr>
          <a:xfrm>
            <a:off x="664420" y="1280371"/>
            <a:ext cx="3521915" cy="447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Ярмарка творчества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id="{4F02D032-ABD1-DFE0-B8E2-3AF20F28DCE9}"/>
              </a:ext>
            </a:extLst>
          </p:cNvPr>
          <p:cNvSpPr txBox="1">
            <a:spLocks/>
          </p:cNvSpPr>
          <p:nvPr/>
        </p:nvSpPr>
        <p:spPr>
          <a:xfrm>
            <a:off x="3153620" y="1280371"/>
            <a:ext cx="3521915" cy="447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Тематическая Линейка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 descr="Изображение выглядит как Человеческое лицо, текст, Детское искусство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C435C4-B687-1779-5D33-73A859F7FD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61519" y="3901605"/>
            <a:ext cx="2828870" cy="1591240"/>
          </a:xfrm>
          <a:prstGeom prst="rect">
            <a:avLst/>
          </a:prstGeom>
        </p:spPr>
      </p:pic>
      <p:sp>
        <p:nvSpPr>
          <p:cNvPr id="29" name="Объект 2">
            <a:extLst>
              <a:ext uri="{FF2B5EF4-FFF2-40B4-BE49-F238E27FC236}">
                <a16:creationId xmlns:a16="http://schemas.microsoft.com/office/drawing/2014/main" id="{488DA423-DA5C-EE1F-1BDA-8E25037389E8}"/>
              </a:ext>
            </a:extLst>
          </p:cNvPr>
          <p:cNvSpPr txBox="1">
            <a:spLocks/>
          </p:cNvSpPr>
          <p:nvPr/>
        </p:nvSpPr>
        <p:spPr>
          <a:xfrm>
            <a:off x="3195390" y="3538647"/>
            <a:ext cx="3521915" cy="447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Конкурс «Дружба»</a:t>
            </a:r>
          </a:p>
        </p:txBody>
      </p:sp>
      <p:sp>
        <p:nvSpPr>
          <p:cNvPr id="30" name="Объект 2">
            <a:extLst>
              <a:ext uri="{FF2B5EF4-FFF2-40B4-BE49-F238E27FC236}">
                <a16:creationId xmlns:a16="http://schemas.microsoft.com/office/drawing/2014/main" id="{27AB880C-1DD4-198C-8DC3-CFDA93500B57}"/>
              </a:ext>
            </a:extLst>
          </p:cNvPr>
          <p:cNvSpPr txBox="1">
            <a:spLocks/>
          </p:cNvSpPr>
          <p:nvPr/>
        </p:nvSpPr>
        <p:spPr>
          <a:xfrm>
            <a:off x="6451662" y="1280371"/>
            <a:ext cx="2246824" cy="447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Акция «ЗОЖ»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 descr="Изображение выглядит как текст, зарисовка, канцтовары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AC0D65-678D-5E84-9DB1-CB728A15DD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8" t="5179" r="10252" b="9064"/>
          <a:stretch/>
        </p:blipFill>
        <p:spPr>
          <a:xfrm rot="10800000" flipH="1" flipV="1">
            <a:off x="8775842" y="1696799"/>
            <a:ext cx="2693348" cy="1948101"/>
          </a:xfrm>
          <a:prstGeom prst="rect">
            <a:avLst/>
          </a:prstGeom>
        </p:spPr>
      </p:pic>
      <p:sp>
        <p:nvSpPr>
          <p:cNvPr id="32" name="Объект 2">
            <a:extLst>
              <a:ext uri="{FF2B5EF4-FFF2-40B4-BE49-F238E27FC236}">
                <a16:creationId xmlns:a16="http://schemas.microsoft.com/office/drawing/2014/main" id="{B0C18898-44CD-D747-1126-202B8D313229}"/>
              </a:ext>
            </a:extLst>
          </p:cNvPr>
          <p:cNvSpPr txBox="1">
            <a:spLocks/>
          </p:cNvSpPr>
          <p:nvPr/>
        </p:nvSpPr>
        <p:spPr>
          <a:xfrm>
            <a:off x="8775841" y="1280371"/>
            <a:ext cx="2246824" cy="447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Конкурс «Профессия»</a:t>
            </a:r>
          </a:p>
        </p:txBody>
      </p:sp>
      <p:pic>
        <p:nvPicPr>
          <p:cNvPr id="33" name="Рисунок 32" descr="Изображение выглядит как текст, искусство, Детское искусство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024BDAB-8559-F543-21E7-C944F47AF9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7" t="16769" r="14530" b="5032"/>
          <a:stretch/>
        </p:blipFill>
        <p:spPr>
          <a:xfrm>
            <a:off x="8822122" y="4324350"/>
            <a:ext cx="2600787" cy="1778006"/>
          </a:xfrm>
          <a:prstGeom prst="rect">
            <a:avLst/>
          </a:prstGeom>
        </p:spPr>
      </p:pic>
      <p:sp>
        <p:nvSpPr>
          <p:cNvPr id="34" name="Объект 2">
            <a:extLst>
              <a:ext uri="{FF2B5EF4-FFF2-40B4-BE49-F238E27FC236}">
                <a16:creationId xmlns:a16="http://schemas.microsoft.com/office/drawing/2014/main" id="{390DA907-EAD8-F8F4-7227-1AFAD708F186}"/>
              </a:ext>
            </a:extLst>
          </p:cNvPr>
          <p:cNvSpPr txBox="1">
            <a:spLocks/>
          </p:cNvSpPr>
          <p:nvPr/>
        </p:nvSpPr>
        <p:spPr>
          <a:xfrm>
            <a:off x="8775840" y="3760754"/>
            <a:ext cx="2857359" cy="4477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Оформление зала к 23 Февраля</a:t>
            </a:r>
          </a:p>
        </p:txBody>
      </p:sp>
      <p:pic>
        <p:nvPicPr>
          <p:cNvPr id="35" name="Рисунок 34" descr="Изображение выглядит как в помещении, стена, потолок, дизайн интерь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07B687-8747-BF12-68CF-AB2CACC60AB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6763" y="5531185"/>
            <a:ext cx="1834816" cy="1032084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в помещении, стена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474C21-CB42-A803-7BA1-136D951173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74010" y="5657946"/>
            <a:ext cx="1834816" cy="103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013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53972A-B6C6-E808-1CFC-41D706B31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58" y="298449"/>
            <a:ext cx="8733729" cy="99807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Arial Black" panose="020B0A04020102020204" pitchFamily="34" charset="0"/>
              </a:rPr>
              <a:t>Мероприятия. День учителя.</a:t>
            </a:r>
          </a:p>
        </p:txBody>
      </p:sp>
      <p:pic>
        <p:nvPicPr>
          <p:cNvPr id="20" name="Рисунок 19" descr="Изображение выглядит как одежда, человек, шар, в помещени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7EFE0F-C102-6F10-1454-29D757805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612" y="1250947"/>
            <a:ext cx="2268536" cy="5041191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одежда, в помещении, человек, ш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CA7C6C-F035-9149-937E-1D82C5E26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3" y="1250949"/>
            <a:ext cx="2268537" cy="5041194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одежда, шар, челове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D0F521-9BB3-97F9-14DC-82E1087D73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688" y="1250948"/>
            <a:ext cx="2268536" cy="504119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одежда, шар, человек, Товары для празднико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09EE7D4-1D6A-84B3-3D26-A563ED9FB0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536" y="1250946"/>
            <a:ext cx="2268536" cy="504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8098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53972A-B6C6-E808-1CFC-41D706B31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824" y="273049"/>
            <a:ext cx="8733729" cy="99807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Arial Black" panose="020B0A04020102020204" pitchFamily="34" charset="0"/>
              </a:rPr>
              <a:t>Мероприятия. Новый год.</a:t>
            </a:r>
          </a:p>
        </p:txBody>
      </p:sp>
      <p:pic>
        <p:nvPicPr>
          <p:cNvPr id="4" name="Рисунок 3" descr="Изображение выглядит как одежда, человек, в помещении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87F10BA-5246-C688-EECB-D3F0D64B5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183" y="1263650"/>
            <a:ext cx="1960958" cy="2614610"/>
          </a:xfrm>
          <a:prstGeom prst="rect">
            <a:avLst/>
          </a:prstGeom>
        </p:spPr>
      </p:pic>
      <p:pic>
        <p:nvPicPr>
          <p:cNvPr id="8" name="Рисунок 7" descr="Изображение выглядит как человек, одежда, обувь, в помещени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D1A172E-77F0-7EFB-19BC-5AA1108BE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326" y="2122091"/>
            <a:ext cx="4900612" cy="3675459"/>
          </a:xfrm>
          <a:prstGeom prst="rect">
            <a:avLst/>
          </a:prstGeom>
        </p:spPr>
      </p:pic>
      <p:pic>
        <p:nvPicPr>
          <p:cNvPr id="10" name="Рисунок 9" descr="Изображение выглядит как одежда, человек, Человеческое лицо, в помещени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2C24D6-D570-7B9F-41EA-8F9A26471B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" y="3962400"/>
            <a:ext cx="1960959" cy="2614611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одежда, рождественская елка, обувь, Сочель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F2F3373-7F33-C081-7C00-B65CA8C443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3" y="1263650"/>
            <a:ext cx="1960959" cy="261461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одежда, в помещении, обувь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8E6B6B-F697-B18C-7732-8B56A19ABE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183" y="3959820"/>
            <a:ext cx="1960960" cy="261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268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Изображение выглядит как одежда, на открытом воздухе, колесо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DD4D36-EB66-F220-60BE-1A1F9C471D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814" y="3708400"/>
            <a:ext cx="3683707" cy="207208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одежда, человек, на открытом воздухе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0F4316-FCF8-CF68-2BD6-68E9D92399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770" y="3708400"/>
            <a:ext cx="2713271" cy="152621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53972A-B6C6-E808-1CFC-41D706B31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58" y="552449"/>
            <a:ext cx="8733729" cy="99807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Arial Black" panose="020B0A04020102020204" pitchFamily="34" charset="0"/>
              </a:rPr>
              <a:t>Мероприятия</a:t>
            </a:r>
          </a:p>
        </p:txBody>
      </p:sp>
      <p:pic>
        <p:nvPicPr>
          <p:cNvPr id="5" name="Рисунок 4" descr="Изображение выглядит как в помещении, спорт, стена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8CF258A-2CFF-A843-25B3-04602FD6A3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43"/>
          <a:stretch/>
        </p:blipFill>
        <p:spPr>
          <a:xfrm>
            <a:off x="766763" y="3956610"/>
            <a:ext cx="2782920" cy="1910790"/>
          </a:xfrm>
          <a:prstGeom prst="rect">
            <a:avLst/>
          </a:prstGeom>
        </p:spPr>
      </p:pic>
      <p:pic>
        <p:nvPicPr>
          <p:cNvPr id="7" name="Рисунок 6" descr="Изображение выглядит как одежда, в помещении, стена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08A517-2FC2-66A3-149A-883C66FCC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2"/>
          <a:stretch/>
        </p:blipFill>
        <p:spPr>
          <a:xfrm>
            <a:off x="3639921" y="1728320"/>
            <a:ext cx="1522629" cy="2085415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в помещении, стена, человек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E00EDA-5425-DB77-1661-D6D4BFD929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3" y="1711885"/>
            <a:ext cx="2780553" cy="208541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стена, в помещении, одежда, Человеческое ли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57DA87-05F1-B8AE-737F-BB00A8E802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4" r="3701"/>
          <a:stretch/>
        </p:blipFill>
        <p:spPr>
          <a:xfrm>
            <a:off x="3639921" y="3956610"/>
            <a:ext cx="1522629" cy="1910790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пожарный, костюм, стоящий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A918AC-7A38-E897-61C1-529BBAAF37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8"/>
          <a:stretch/>
        </p:blipFill>
        <p:spPr>
          <a:xfrm rot="10800000">
            <a:off x="8891685" y="1692121"/>
            <a:ext cx="2944859" cy="1964697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одежда, человек, на открытом воздухе, Человеческое ли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2BAF8A-6716-32F3-22E8-FDA30EB51E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770" y="1692120"/>
            <a:ext cx="3494891" cy="1965876"/>
          </a:xfrm>
          <a:prstGeom prst="rect">
            <a:avLst/>
          </a:prstGeom>
        </p:spPr>
      </p:pic>
      <p:sp>
        <p:nvSpPr>
          <p:cNvPr id="24" name="Объект 2">
            <a:extLst>
              <a:ext uri="{FF2B5EF4-FFF2-40B4-BE49-F238E27FC236}">
                <a16:creationId xmlns:a16="http://schemas.microsoft.com/office/drawing/2014/main" id="{11211B71-7120-B7E0-B4F3-CAA220CA6FDC}"/>
              </a:ext>
            </a:extLst>
          </p:cNvPr>
          <p:cNvSpPr txBox="1">
            <a:spLocks/>
          </p:cNvSpPr>
          <p:nvPr/>
        </p:nvSpPr>
        <p:spPr>
          <a:xfrm>
            <a:off x="664420" y="1280371"/>
            <a:ext cx="4457913" cy="4477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Общешкольный праздник «День весны»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Объект 2">
            <a:extLst>
              <a:ext uri="{FF2B5EF4-FFF2-40B4-BE49-F238E27FC236}">
                <a16:creationId xmlns:a16="http://schemas.microsoft.com/office/drawing/2014/main" id="{20523EE2-34E0-FD6B-10CB-55C5FE8634D0}"/>
              </a:ext>
            </a:extLst>
          </p:cNvPr>
          <p:cNvSpPr txBox="1">
            <a:spLocks/>
          </p:cNvSpPr>
          <p:nvPr/>
        </p:nvSpPr>
        <p:spPr>
          <a:xfrm>
            <a:off x="5287220" y="1280371"/>
            <a:ext cx="3521915" cy="447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МЧС России Пожарные</a:t>
            </a:r>
          </a:p>
        </p:txBody>
      </p:sp>
    </p:spTree>
    <p:extLst>
      <p:ext uri="{BB962C8B-B14F-4D97-AF65-F5344CB8AC3E}">
        <p14:creationId xmlns:p14="http://schemas.microsoft.com/office/powerpoint/2010/main" val="1828600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CA5499-39DA-CB01-4267-248C3A64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054" y="445769"/>
            <a:ext cx="8596668" cy="537211"/>
          </a:xfrm>
        </p:spPr>
        <p:txBody>
          <a:bodyPr>
            <a:no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Повышение квалификации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7EFA9CAE-B921-DE44-7DF2-69F40DE0126B}"/>
              </a:ext>
            </a:extLst>
          </p:cNvPr>
          <p:cNvSpPr txBox="1">
            <a:spLocks/>
          </p:cNvSpPr>
          <p:nvPr/>
        </p:nvSpPr>
        <p:spPr>
          <a:xfrm>
            <a:off x="3758203" y="1607672"/>
            <a:ext cx="2962337" cy="687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388C77D2-AB03-AEEA-D18E-F1D0735D96D0}"/>
              </a:ext>
            </a:extLst>
          </p:cNvPr>
          <p:cNvSpPr txBox="1">
            <a:spLocks/>
          </p:cNvSpPr>
          <p:nvPr/>
        </p:nvSpPr>
        <p:spPr>
          <a:xfrm>
            <a:off x="6952629" y="1588247"/>
            <a:ext cx="2962337" cy="1153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 descr="Изображение выглядит как текст, меню, документ, рукописный текс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67AE106-4452-9826-C92E-0876A9A50A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788" y="351668"/>
            <a:ext cx="3634465" cy="235487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, снимок экрана, Шрифт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1E3E94E-2C62-32B3-1D79-07649883FC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343" y="3586146"/>
            <a:ext cx="3495402" cy="23455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77AC8B-627A-24E7-56CE-478EF2E1D8AE}"/>
              </a:ext>
            </a:extLst>
          </p:cNvPr>
          <p:cNvSpPr txBox="1"/>
          <p:nvPr/>
        </p:nvSpPr>
        <p:spPr>
          <a:xfrm>
            <a:off x="331054" y="4973880"/>
            <a:ext cx="36318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Повышение квалификации по дополнительной профессиональной программе «Организация деятельности педагога-воспитателя группы продленного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дня»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B7F92B-E77B-6DD9-3A83-04D2AF58B714}"/>
              </a:ext>
            </a:extLst>
          </p:cNvPr>
          <p:cNvSpPr txBox="1"/>
          <p:nvPr/>
        </p:nvSpPr>
        <p:spPr>
          <a:xfrm>
            <a:off x="8118788" y="2719984"/>
            <a:ext cx="36528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Повышение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квалификации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по дополнительной профессиональной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программе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«Оказание первой помощи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образовательной организации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5664A0-3676-84A4-D8E4-CE857918BDF8}"/>
              </a:ext>
            </a:extLst>
          </p:cNvPr>
          <p:cNvSpPr txBox="1"/>
          <p:nvPr/>
        </p:nvSpPr>
        <p:spPr>
          <a:xfrm>
            <a:off x="8080927" y="6012399"/>
            <a:ext cx="34125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Повышение квалификации по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программе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«Обработка персональных данных» 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FEF2A06-8789-7E82-B5C8-21391EE709F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500" y="1421443"/>
            <a:ext cx="3985260" cy="352393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98A98D9-BCF5-EA08-9D1E-052C2089A59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42848" y="1638300"/>
            <a:ext cx="3543851" cy="290322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677AC8B-627A-24E7-56CE-478EF2E1D8AE}"/>
              </a:ext>
            </a:extLst>
          </p:cNvPr>
          <p:cNvSpPr txBox="1"/>
          <p:nvPr/>
        </p:nvSpPr>
        <p:spPr>
          <a:xfrm>
            <a:off x="4157146" y="4650715"/>
            <a:ext cx="37981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Повышение квалификации по дополнительной профессиональной программе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«Основы дефектологии: современные подходы к обучению и воспитанию детей с особыми образовательными потребностями»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5128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53972A-B6C6-E808-1CFC-41D706B31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58" y="552449"/>
            <a:ext cx="8733729" cy="998072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latin typeface="Arial Black" panose="020B0A04020102020204" pitchFamily="34" charset="0"/>
              </a:rPr>
              <a:t>Мероприятия. Пожарная безопасность. В гостях у 3 «А» класса.</a:t>
            </a:r>
          </a:p>
        </p:txBody>
      </p:sp>
      <p:pic>
        <p:nvPicPr>
          <p:cNvPr id="3" name="Объект 4" descr="Изображение выглядит как текст, в помещении, стена, ст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5BD09FB-5029-0DB0-2476-1BE375E851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6763" y="1690128"/>
            <a:ext cx="3616832" cy="2034468"/>
          </a:xfrm>
        </p:spPr>
      </p:pic>
      <p:pic>
        <p:nvPicPr>
          <p:cNvPr id="4" name="Рисунок 3" descr="Изображение выглядит как стена, в помещении, одежда, текс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DFE305-AC5B-F8BD-1C9A-8947D8B09B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6762" y="3864203"/>
            <a:ext cx="3616835" cy="2034469"/>
          </a:xfrm>
          <a:prstGeom prst="rect">
            <a:avLst/>
          </a:prstGeom>
        </p:spPr>
      </p:pic>
      <p:pic>
        <p:nvPicPr>
          <p:cNvPr id="6" name="Рисунок 5" descr="Изображение выглядит как человек, одежда, Обучение, дев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801E3-0A9A-1FC7-F4FF-A4C253BE7C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3521089" y="2612443"/>
            <a:ext cx="4216297" cy="2371666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к, одежда, мальчик, Человеческое ли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9D3FF4-33FE-7951-99CF-6D6FC6FAD1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5952563" y="2612443"/>
            <a:ext cx="4216298" cy="2371667"/>
          </a:xfrm>
          <a:prstGeom prst="rect">
            <a:avLst/>
          </a:prstGeom>
        </p:spPr>
      </p:pic>
      <p:pic>
        <p:nvPicPr>
          <p:cNvPr id="8" name="Рисунок 7" descr="Изображение выглядит как одежда, в помещении, стена, маль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0D2E13-E15A-01F4-7587-637F3D5C4B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84037" y="2612443"/>
            <a:ext cx="4216298" cy="237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0303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53972A-B6C6-E808-1CFC-41D706B31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91" y="222249"/>
            <a:ext cx="8733729" cy="998072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Arial Black" panose="020B0A04020102020204" pitchFamily="34" charset="0"/>
              </a:rPr>
              <a:t>Изготовление открыток </a:t>
            </a:r>
            <a:r>
              <a:rPr lang="ru-RU" sz="3200" dirty="0">
                <a:latin typeface="Arial Black" panose="020B0A04020102020204" pitchFamily="34" charset="0"/>
              </a:rPr>
              <a:t>для пожилых людей пансионата «Изумруд</a:t>
            </a:r>
            <a:r>
              <a:rPr lang="ru-RU" sz="3200" dirty="0" smtClean="0">
                <a:latin typeface="Arial Black" panose="020B0A04020102020204" pitchFamily="34" charset="0"/>
              </a:rPr>
              <a:t>» </a:t>
            </a:r>
            <a:r>
              <a:rPr lang="ru-RU" sz="3200" dirty="0" err="1" smtClean="0">
                <a:latin typeface="Arial Black" panose="020B0A04020102020204" pitchFamily="34" charset="0"/>
              </a:rPr>
              <a:t>г.Кировград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pic>
        <p:nvPicPr>
          <p:cNvPr id="10" name="Рисунок 9" descr="Изображение выглядит как одежда, в помещении, человек, мебе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72F720-417B-12F8-71DC-0DBF719B82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629" y="1530853"/>
            <a:ext cx="4499503" cy="237275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человек, одежда, мебель, п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444D1C3-0188-C9BB-97FE-0320E04F0E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096" y="4112537"/>
            <a:ext cx="4507971" cy="2398329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одежда, в помещении, стена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0FAFD8-8C7F-F20C-78D3-C113C79156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3627" y="2628461"/>
            <a:ext cx="4157134" cy="274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850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53972A-B6C6-E808-1CFC-41D706B31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92" y="273049"/>
            <a:ext cx="8733729" cy="99807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Arial Black" panose="020B0A04020102020204" pitchFamily="34" charset="0"/>
              </a:rPr>
              <a:t>Памятные даты. 9 Мая.</a:t>
            </a:r>
          </a:p>
        </p:txBody>
      </p:sp>
      <p:pic>
        <p:nvPicPr>
          <p:cNvPr id="4" name="Рисунок 3" descr="Изображение выглядит как одежда, стена, в помещении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F1ED212-5EDC-977B-0390-58EF6D27BE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4" y="1204796"/>
            <a:ext cx="3299775" cy="1524083"/>
          </a:xfrm>
          <a:prstGeom prst="rect">
            <a:avLst/>
          </a:prstGeom>
        </p:spPr>
      </p:pic>
      <p:pic>
        <p:nvPicPr>
          <p:cNvPr id="8" name="Рисунок 7" descr="Изображение выглядит как одежда, человек, Человеческое лицо, сте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7C765CF-863D-036A-7B5E-DD5E0508C1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812" y="4515133"/>
            <a:ext cx="4315264" cy="1993113"/>
          </a:xfrm>
          <a:prstGeom prst="rect">
            <a:avLst/>
          </a:prstGeom>
        </p:spPr>
      </p:pic>
      <p:pic>
        <p:nvPicPr>
          <p:cNvPr id="10" name="Рисунок 9" descr="Изображение выглядит как одежда, Человеческое лицо, человек, маль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875A5C1-7080-F6C7-7B6A-0320487B9C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73111" y="2819914"/>
            <a:ext cx="3297236" cy="185469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на открытом воздухе, человек, одежда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17D09A2-4ABF-BF1E-BCD8-4D4E4CD846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812" y="260799"/>
            <a:ext cx="3701457" cy="2082069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одежда, человек, в помещении, групп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6186CDA-25E8-EB47-6C1F-00083C2B3C1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812" y="2432444"/>
            <a:ext cx="4315265" cy="1993113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человек, одежда, обувь, 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8A256C4-1B97-387F-52AE-3C5EF284C1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550" y="1204795"/>
            <a:ext cx="2508250" cy="543058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одежда, человек, в помещении, групп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80222EF-E47F-7E9D-756A-17ABCDC08EC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3" y="4808393"/>
            <a:ext cx="3297237" cy="18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3853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53972A-B6C6-E808-1CFC-41D706B31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58" y="552449"/>
            <a:ext cx="8733729" cy="99807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Arial Black" panose="020B0A04020102020204" pitchFamily="34" charset="0"/>
              </a:rPr>
              <a:t>Памятные даты. 23 Февраля.</a:t>
            </a:r>
          </a:p>
        </p:txBody>
      </p:sp>
      <p:pic>
        <p:nvPicPr>
          <p:cNvPr id="5" name="Рисунок 4" descr="Изображение выглядит как рисунок, в помещении, одежда, сте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5CA406D-B4C3-6C53-DCFD-E15724FEC7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37853" y="2686705"/>
            <a:ext cx="4032837" cy="22684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F192E21-3315-5EA9-6818-8009831E60A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43802" y="1854989"/>
            <a:ext cx="3290611" cy="19454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5541252-3DB8-0A0E-92F6-C6926A0C2D2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43802" y="3891909"/>
            <a:ext cx="3241711" cy="194544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395FDE7-DC61-D5EB-4A97-A6C98CED9F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412" y="1854989"/>
            <a:ext cx="2928937" cy="189592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7F22A3B-2B69-5D18-AAC4-5E11BC9F10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763" y="3887621"/>
            <a:ext cx="3355036" cy="1949736"/>
          </a:xfrm>
          <a:prstGeom prst="rect">
            <a:avLst/>
          </a:prstGeom>
        </p:spPr>
      </p:pic>
      <p:sp>
        <p:nvSpPr>
          <p:cNvPr id="15" name="Объект 2">
            <a:extLst>
              <a:ext uri="{FF2B5EF4-FFF2-40B4-BE49-F238E27FC236}">
                <a16:creationId xmlns:a16="http://schemas.microsoft.com/office/drawing/2014/main" id="{D6B21172-AA1F-3A37-ABE4-9C73EA9FF50F}"/>
              </a:ext>
            </a:extLst>
          </p:cNvPr>
          <p:cNvSpPr txBox="1">
            <a:spLocks/>
          </p:cNvSpPr>
          <p:nvPr/>
        </p:nvSpPr>
        <p:spPr>
          <a:xfrm>
            <a:off x="664421" y="1280371"/>
            <a:ext cx="2713780" cy="447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Танец «ВДВ с неба привет»</a:t>
            </a: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51D7768F-1A07-4049-1A21-9021A3F08E23}"/>
              </a:ext>
            </a:extLst>
          </p:cNvPr>
          <p:cNvSpPr txBox="1">
            <a:spLocks/>
          </p:cNvSpPr>
          <p:nvPr/>
        </p:nvSpPr>
        <p:spPr>
          <a:xfrm>
            <a:off x="4645871" y="1280371"/>
            <a:ext cx="2713780" cy="447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Подготовка к 23 февраля</a:t>
            </a:r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id="{42034CBE-B0AF-5C1E-8E6A-ED3F50F53630}"/>
              </a:ext>
            </a:extLst>
          </p:cNvPr>
          <p:cNvSpPr txBox="1">
            <a:spLocks/>
          </p:cNvSpPr>
          <p:nvPr/>
        </p:nvSpPr>
        <p:spPr>
          <a:xfrm>
            <a:off x="7331920" y="1280370"/>
            <a:ext cx="2075967" cy="52415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Смотр строя и песни. Танец «Встанем»</a:t>
            </a:r>
          </a:p>
        </p:txBody>
      </p:sp>
    </p:spTree>
    <p:extLst>
      <p:ext uri="{BB962C8B-B14F-4D97-AF65-F5344CB8AC3E}">
        <p14:creationId xmlns:p14="http://schemas.microsoft.com/office/powerpoint/2010/main" val="7664529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53972A-B6C6-E808-1CFC-41D706B31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4" y="349249"/>
            <a:ext cx="8733729" cy="998072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Arial Black" panose="020B0A04020102020204" pitchFamily="34" charset="0"/>
              </a:rPr>
              <a:t>Проведение тематических</a:t>
            </a:r>
            <a:br>
              <a:rPr lang="ru-RU" sz="3200" dirty="0" smtClean="0">
                <a:latin typeface="Arial Black" panose="020B0A04020102020204" pitchFamily="34" charset="0"/>
              </a:rPr>
            </a:br>
            <a:r>
              <a:rPr lang="ru-RU" sz="3200" dirty="0" smtClean="0">
                <a:latin typeface="Arial Black" panose="020B0A04020102020204" pitchFamily="34" charset="0"/>
              </a:rPr>
              <a:t>занятий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05265E-1B2B-7063-38C6-C44FE97D6FA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6763" y="5032218"/>
            <a:ext cx="2598737" cy="1461790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в помещении, стена, мебе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1C93AC3-D800-62AE-378B-6C0F996B65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3" y="1800842"/>
            <a:ext cx="2598737" cy="1461790"/>
          </a:xfrm>
          <a:prstGeom prst="rect">
            <a:avLst/>
          </a:prstGeom>
        </p:spPr>
      </p:pic>
      <p:pic>
        <p:nvPicPr>
          <p:cNvPr id="6" name="Рисунок 5" descr="Изображение выглядит как в помещении, текст, Образование, классная комна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B6BF28-6733-E39E-1E42-4DB6D2086F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3" y="3425408"/>
            <a:ext cx="2598737" cy="1461790"/>
          </a:xfrm>
          <a:prstGeom prst="rect">
            <a:avLst/>
          </a:prstGeom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id="{E4AA5C19-AB85-5A50-6052-8BD6832AEACF}"/>
              </a:ext>
            </a:extLst>
          </p:cNvPr>
          <p:cNvSpPr txBox="1">
            <a:spLocks/>
          </p:cNvSpPr>
          <p:nvPr/>
        </p:nvSpPr>
        <p:spPr>
          <a:xfrm>
            <a:off x="664421" y="1280371"/>
            <a:ext cx="2713780" cy="447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«МЧС»</a:t>
            </a:r>
          </a:p>
        </p:txBody>
      </p:sp>
      <p:pic>
        <p:nvPicPr>
          <p:cNvPr id="10" name="Рисунок 9" descr="Изображение выглядит как текст, обувь, стена, в помещени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BFC62A-FA1C-65B8-218B-D669BFB523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62"/>
          <a:stretch/>
        </p:blipFill>
        <p:spPr>
          <a:xfrm rot="5400000">
            <a:off x="3464490" y="4231079"/>
            <a:ext cx="2217551" cy="2308309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, стена, в помещении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667D86-7918-16D0-A87C-4D6E5D8E83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11887" y="2339702"/>
            <a:ext cx="2355852" cy="1325167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екст, доска, рукописный текст, грифельная до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9820CC3-4838-90BA-F183-FD4A706D19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98784" y="2333696"/>
            <a:ext cx="2355850" cy="1325166"/>
          </a:xfrm>
          <a:prstGeom prst="rect">
            <a:avLst/>
          </a:prstGeom>
        </p:spPr>
      </p:pic>
      <p:sp>
        <p:nvSpPr>
          <p:cNvPr id="15" name="Объект 2">
            <a:extLst>
              <a:ext uri="{FF2B5EF4-FFF2-40B4-BE49-F238E27FC236}">
                <a16:creationId xmlns:a16="http://schemas.microsoft.com/office/drawing/2014/main" id="{111ADF35-FF94-62EB-8AAB-CD746A0102EC}"/>
              </a:ext>
            </a:extLst>
          </p:cNvPr>
          <p:cNvSpPr txBox="1">
            <a:spLocks/>
          </p:cNvSpPr>
          <p:nvPr/>
        </p:nvSpPr>
        <p:spPr>
          <a:xfrm>
            <a:off x="3299784" y="1280371"/>
            <a:ext cx="2713780" cy="447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Игра «Учитель-ученик»</a:t>
            </a:r>
          </a:p>
        </p:txBody>
      </p:sp>
      <p:pic>
        <p:nvPicPr>
          <p:cNvPr id="17" name="Рисунок 16" descr="Изображение выглядит как одежда, человек, рукописный текст, школ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F66E47-4774-EA78-FAB7-12D27481A9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92549" y="1415985"/>
            <a:ext cx="2806525" cy="157867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одежда, в помещении, мальчи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00EA076-2265-CD1E-EF9C-62FB58AD2E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87094" y="4301414"/>
            <a:ext cx="2806524" cy="1578670"/>
          </a:xfrm>
          <a:prstGeom prst="rect">
            <a:avLst/>
          </a:prstGeom>
        </p:spPr>
      </p:pic>
      <p:sp>
        <p:nvSpPr>
          <p:cNvPr id="20" name="Объект 2">
            <a:extLst>
              <a:ext uri="{FF2B5EF4-FFF2-40B4-BE49-F238E27FC236}">
                <a16:creationId xmlns:a16="http://schemas.microsoft.com/office/drawing/2014/main" id="{4EB534AD-2AA5-EBF1-BE7A-F3A52FE9C89B}"/>
              </a:ext>
            </a:extLst>
          </p:cNvPr>
          <p:cNvSpPr txBox="1">
            <a:spLocks/>
          </p:cNvSpPr>
          <p:nvPr/>
        </p:nvSpPr>
        <p:spPr>
          <a:xfrm>
            <a:off x="6383867" y="366391"/>
            <a:ext cx="1733550" cy="447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«Моя семья»</a:t>
            </a:r>
          </a:p>
        </p:txBody>
      </p:sp>
      <p:pic>
        <p:nvPicPr>
          <p:cNvPr id="22" name="Рисунок 21" descr="Изображение выглядит как текст, в помещении, мультфильм, коро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53D460F-9E92-2D69-8AF3-BFC641C4D88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95623" y="802057"/>
            <a:ext cx="3840542" cy="216030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человек, Обучение, в помещении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0D47543-806C-5E6D-BA69-F031F466809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95623" y="4673206"/>
            <a:ext cx="3260444" cy="1834000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текст, Детское искусство, коробка, в помещени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843685-4174-2404-51E4-FC5A60BC250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77468" y="3065643"/>
            <a:ext cx="2730499" cy="1535906"/>
          </a:xfrm>
          <a:prstGeom prst="rect">
            <a:avLst/>
          </a:prstGeom>
        </p:spPr>
      </p:pic>
      <p:sp>
        <p:nvSpPr>
          <p:cNvPr id="27" name="Объект 2">
            <a:extLst>
              <a:ext uri="{FF2B5EF4-FFF2-40B4-BE49-F238E27FC236}">
                <a16:creationId xmlns:a16="http://schemas.microsoft.com/office/drawing/2014/main" id="{601FD510-14D5-DA82-1B35-816ABD48FC45}"/>
              </a:ext>
            </a:extLst>
          </p:cNvPr>
          <p:cNvSpPr txBox="1">
            <a:spLocks/>
          </p:cNvSpPr>
          <p:nvPr/>
        </p:nvSpPr>
        <p:spPr>
          <a:xfrm>
            <a:off x="8236892" y="391790"/>
            <a:ext cx="2713780" cy="447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Мебель</a:t>
            </a:r>
          </a:p>
        </p:txBody>
      </p:sp>
    </p:spTree>
    <p:extLst>
      <p:ext uri="{BB962C8B-B14F-4D97-AF65-F5344CB8AC3E}">
        <p14:creationId xmlns:p14="http://schemas.microsoft.com/office/powerpoint/2010/main" val="41610815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53972A-B6C6-E808-1CFC-41D706B31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58" y="552449"/>
            <a:ext cx="8733729" cy="99807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Arial Black" panose="020B0A04020102020204" pitchFamily="34" charset="0"/>
              </a:rPr>
              <a:t>Занятия в ГПД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E4AA5C19-AB85-5A50-6052-8BD6832AEACF}"/>
              </a:ext>
            </a:extLst>
          </p:cNvPr>
          <p:cNvSpPr txBox="1">
            <a:spLocks/>
          </p:cNvSpPr>
          <p:nvPr/>
        </p:nvSpPr>
        <p:spPr>
          <a:xfrm>
            <a:off x="664421" y="1280371"/>
            <a:ext cx="2713780" cy="447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Пожарная безопасность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7D0E49A9-A6C4-9B7E-82FA-32543583C981}"/>
              </a:ext>
            </a:extLst>
          </p:cNvPr>
          <p:cNvSpPr txBox="1">
            <a:spLocks/>
          </p:cNvSpPr>
          <p:nvPr/>
        </p:nvSpPr>
        <p:spPr>
          <a:xfrm>
            <a:off x="674158" y="3996501"/>
            <a:ext cx="3374014" cy="4477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Обычаи и традиции русского народа</a:t>
            </a:r>
          </a:p>
        </p:txBody>
      </p:sp>
      <p:pic>
        <p:nvPicPr>
          <p:cNvPr id="3" name="Рисунок 2" descr="Изображение выглядит как в помещении, Образование, классная комната, текс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EB32729-BAE0-688C-6112-155C5BAE12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59" y="4456197"/>
            <a:ext cx="3698318" cy="2080304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в помещении, компьютер, сте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D2CA83-4D55-27A4-15CB-547C426C7E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6763" y="1728112"/>
            <a:ext cx="3716973" cy="2090797"/>
          </a:xfrm>
          <a:prstGeom prst="rect">
            <a:avLst/>
          </a:prstGeom>
        </p:spPr>
      </p:pic>
      <p:sp>
        <p:nvSpPr>
          <p:cNvPr id="18" name="Объект 2">
            <a:extLst>
              <a:ext uri="{FF2B5EF4-FFF2-40B4-BE49-F238E27FC236}">
                <a16:creationId xmlns:a16="http://schemas.microsoft.com/office/drawing/2014/main" id="{275929E2-6A32-B19A-4B9E-1D5881F125F1}"/>
              </a:ext>
            </a:extLst>
          </p:cNvPr>
          <p:cNvSpPr txBox="1">
            <a:spLocks/>
          </p:cNvSpPr>
          <p:nvPr/>
        </p:nvSpPr>
        <p:spPr>
          <a:xfrm>
            <a:off x="4675609" y="1280371"/>
            <a:ext cx="2713780" cy="447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Робототехника</a:t>
            </a:r>
          </a:p>
        </p:txBody>
      </p:sp>
      <p:pic>
        <p:nvPicPr>
          <p:cNvPr id="20" name="Рисунок 19" descr="Изображение выглядит как в помещении, человек, одежда, Обуч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B4727B8-9061-C4E0-8F7C-6D335F1B19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578" y="321290"/>
            <a:ext cx="3520512" cy="1980288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в помещении, одежда, стена, мебе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D04B15-CD7B-1CC8-7C2C-4C166144C8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137" y="3875851"/>
            <a:ext cx="3716974" cy="2090798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одежда, человек, в помещении, Человеческое ли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38D442-235D-D132-920D-EA4996F1F2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137" y="1728113"/>
            <a:ext cx="3716974" cy="2090798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в помещении, одежда, человек, иг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257CF9-B036-D1AA-2F5A-AE2FE0341B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578" y="2333391"/>
            <a:ext cx="2417822" cy="429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3363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53972A-B6C6-E808-1CFC-41D706B31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5" y="323849"/>
            <a:ext cx="8733729" cy="99807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Arial Black" panose="020B0A04020102020204" pitchFamily="34" charset="0"/>
              </a:rPr>
              <a:t>Вечер ГПД</a:t>
            </a:r>
          </a:p>
        </p:txBody>
      </p:sp>
      <p:pic>
        <p:nvPicPr>
          <p:cNvPr id="4" name="Рисунок 3" descr="Изображение выглядит как одежда, Человеческое лицо, человек, сте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B161172-62FB-250C-394D-170A698B1B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3" y="1653615"/>
            <a:ext cx="3156240" cy="1775385"/>
          </a:xfrm>
          <a:prstGeom prst="rect">
            <a:avLst/>
          </a:prstGeom>
        </p:spPr>
      </p:pic>
      <p:pic>
        <p:nvPicPr>
          <p:cNvPr id="7" name="Рисунок 6" descr="Изображение выглядит как стена, одежда, в помещении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CA7BF3-75DC-95E7-428A-F3EFD644A4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64132" y="4166812"/>
            <a:ext cx="2897111" cy="1629625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ловек, игрушка, гвоздь, пал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380670B-D71D-3AE7-A2AC-7DC2B892C9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62085" y="4088849"/>
            <a:ext cx="2540711" cy="1429151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человек, одежда, Человеческое лицо, в помещени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D55F48-2E62-F0F8-CA34-7EA97ED173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4002" y="2034139"/>
            <a:ext cx="1775385" cy="998654"/>
          </a:xfrm>
          <a:prstGeom prst="rect">
            <a:avLst/>
          </a:prstGeom>
        </p:spPr>
      </p:pic>
      <p:sp>
        <p:nvSpPr>
          <p:cNvPr id="12" name="Объект 2">
            <a:extLst>
              <a:ext uri="{FF2B5EF4-FFF2-40B4-BE49-F238E27FC236}">
                <a16:creationId xmlns:a16="http://schemas.microsoft.com/office/drawing/2014/main" id="{7D0E49A9-A6C4-9B7E-82FA-32543583C981}"/>
              </a:ext>
            </a:extLst>
          </p:cNvPr>
          <p:cNvSpPr txBox="1">
            <a:spLocks/>
          </p:cNvSpPr>
          <p:nvPr/>
        </p:nvSpPr>
        <p:spPr>
          <a:xfrm>
            <a:off x="4372986" y="1094104"/>
            <a:ext cx="2713780" cy="447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Подготовка к Театру</a:t>
            </a:r>
          </a:p>
        </p:txBody>
      </p:sp>
      <p:pic>
        <p:nvPicPr>
          <p:cNvPr id="13" name="Рисунок 12" descr="Изображение выглядит как человек, стена, одежда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61D3C6-0054-36A2-0BD9-FD72EAC01F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85200" y="4185249"/>
            <a:ext cx="2981392" cy="167703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стена, в помещении, одежда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6261B97-1B58-63A3-0421-EF40A9E6FA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64150" y="1645773"/>
            <a:ext cx="3156242" cy="1775386"/>
          </a:xfrm>
          <a:prstGeom prst="rect">
            <a:avLst/>
          </a:prstGeom>
        </p:spPr>
      </p:pic>
      <p:sp>
        <p:nvSpPr>
          <p:cNvPr id="15" name="Объект 2">
            <a:extLst>
              <a:ext uri="{FF2B5EF4-FFF2-40B4-BE49-F238E27FC236}">
                <a16:creationId xmlns:a16="http://schemas.microsoft.com/office/drawing/2014/main" id="{E49FFF65-6EE0-1A75-5AC9-80DF3CDD88BC}"/>
              </a:ext>
            </a:extLst>
          </p:cNvPr>
          <p:cNvSpPr txBox="1">
            <a:spLocks/>
          </p:cNvSpPr>
          <p:nvPr/>
        </p:nvSpPr>
        <p:spPr>
          <a:xfrm>
            <a:off x="663960" y="3449558"/>
            <a:ext cx="1429151" cy="44774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Подготовка к 23 Февраля</a:t>
            </a:r>
          </a:p>
        </p:txBody>
      </p:sp>
      <p:pic>
        <p:nvPicPr>
          <p:cNvPr id="16" name="Рисунок 15" descr="Изображение выглядит как рисунок, в помещении, одежда, сте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4A0138-4283-ECE1-B190-CB80FC0BD1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0"/>
          <a:stretch/>
        </p:blipFill>
        <p:spPr>
          <a:xfrm rot="5400000">
            <a:off x="346251" y="4338370"/>
            <a:ext cx="2470650" cy="1629627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человек, одежда, Детское искусство, в помещени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E259846-7618-832A-FD70-95B9E0BFBD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715" y="3533069"/>
            <a:ext cx="4392266" cy="2470650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человек, одежда, в помещении, сте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E26F0F-D7FB-9DC1-6167-DD23B1B52B0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8"/>
          <a:stretch/>
        </p:blipFill>
        <p:spPr>
          <a:xfrm rot="10800000">
            <a:off x="8642255" y="1645772"/>
            <a:ext cx="2532480" cy="165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639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53972A-B6C6-E808-1CFC-41D706B31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25" y="146049"/>
            <a:ext cx="8733729" cy="998072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Arial Black" panose="020B0A04020102020204" pitchFamily="34" charset="0"/>
              </a:rPr>
              <a:t>Внеурочная деятельность Кружок </a:t>
            </a:r>
            <a:r>
              <a:rPr lang="ru-RU" sz="3200" dirty="0">
                <a:latin typeface="Arial Black" panose="020B0A04020102020204" pitchFamily="34" charset="0"/>
              </a:rPr>
              <a:t>«Волшебная мастерская»</a:t>
            </a:r>
          </a:p>
        </p:txBody>
      </p:sp>
      <p:pic>
        <p:nvPicPr>
          <p:cNvPr id="4" name="Объект 4" descr="Изображение выглядит как в помещении, человек, одежда, ребенок, начинающий ходит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98AD41-2C26-5566-C0DF-B238037784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" y="2598452"/>
            <a:ext cx="2209609" cy="1242905"/>
          </a:xfrm>
        </p:spPr>
      </p:pic>
      <p:pic>
        <p:nvPicPr>
          <p:cNvPr id="7" name="Рисунок 6" descr="Изображение выглядит как одежда, в помещении, человек, Обуч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BBADA17-2D19-E20F-4C7B-C87D2E5524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" y="1269669"/>
            <a:ext cx="2209608" cy="1242905"/>
          </a:xfrm>
          <a:prstGeom prst="rect">
            <a:avLst/>
          </a:prstGeom>
        </p:spPr>
      </p:pic>
      <p:pic>
        <p:nvPicPr>
          <p:cNvPr id="9" name="Рисунок 8" descr="Изображение выглядит как в помещении, одежда, мебель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4861D41-F9F8-465C-A9A1-4C60DDD8B4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/>
          <a:stretch/>
        </p:blipFill>
        <p:spPr>
          <a:xfrm>
            <a:off x="766762" y="3927235"/>
            <a:ext cx="2209611" cy="1271701"/>
          </a:xfrm>
          <a:prstGeom prst="rect">
            <a:avLst/>
          </a:prstGeom>
        </p:spPr>
      </p:pic>
      <p:pic>
        <p:nvPicPr>
          <p:cNvPr id="10" name="Рисунок 9" descr="Изображение выглядит как стена, в помещении, мальчик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36D2FE-2761-899D-62B1-63D266F8E9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/>
          <a:stretch/>
        </p:blipFill>
        <p:spPr>
          <a:xfrm rot="10800000">
            <a:off x="3056229" y="1269669"/>
            <a:ext cx="2209609" cy="127169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в помещении, стена, человек, Человеческое ли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7CA09B-AD1A-713E-4F3C-3AAF7809A4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56230" y="3950564"/>
            <a:ext cx="2224186" cy="1251105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в помещении, стена, потолок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90E5116-D111-9802-6566-60A8753A67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6762" y="5284814"/>
            <a:ext cx="2209609" cy="124290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дежда, человек, мебель, в помещени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DE1E00-C5B8-90A4-852A-1B19B60FA8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6229" y="2624514"/>
            <a:ext cx="2209607" cy="1242904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в помещении, Обучение, Образование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516550-DC04-A859-C228-8A545A08E01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45693" y="4766220"/>
            <a:ext cx="3131556" cy="1761500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в помещении, обувь, стена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7436072-6ECF-D7F4-EA16-D3D291D510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9"/>
          <a:stretch/>
        </p:blipFill>
        <p:spPr>
          <a:xfrm rot="5400000" flipV="1">
            <a:off x="4598048" y="2006079"/>
            <a:ext cx="3434514" cy="1961698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в помещении, стена, коллекция, коро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55101DC-ED02-5030-D456-4823DB6391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3056229" y="5284814"/>
            <a:ext cx="2209608" cy="124290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Человеческое лицо, в помещении, человек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6AF030-3647-D4ED-AD9A-843882F58B8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9"/>
          <a:stretch/>
        </p:blipFill>
        <p:spPr>
          <a:xfrm rot="5400000" flipV="1">
            <a:off x="6613787" y="2006076"/>
            <a:ext cx="3434514" cy="1961700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в помещении, человек, Человеческое лицо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E8FA2D-F548-D759-22B3-7303236A98D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8420191" y="2257365"/>
            <a:ext cx="4515181" cy="253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4019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53972A-B6C6-E808-1CFC-41D706B31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58" y="552449"/>
            <a:ext cx="8733729" cy="99807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Arial Black" panose="020B0A04020102020204" pitchFamily="34" charset="0"/>
              </a:rPr>
              <a:t>Кружок «Волшебная мастерская»</a:t>
            </a:r>
          </a:p>
        </p:txBody>
      </p:sp>
      <p:pic>
        <p:nvPicPr>
          <p:cNvPr id="8" name="Рисунок 7" descr="Изображение выглядит как одежда, человек, мебель, в помещени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DE8B90-7AE3-8EB1-1089-95F36308C19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82" y="3683340"/>
            <a:ext cx="3513904" cy="1976571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Человеческое лицо, человек, одежда, ребе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713072-B078-949E-C097-9B033D150F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51407" y="1976474"/>
            <a:ext cx="3164682" cy="1780134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человек, одежда, Человеческое лицо, ребе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4E28E0-41D1-B610-8F0C-435F19C9B0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46442" y="1976474"/>
            <a:ext cx="3164682" cy="1780134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одежда, человек, в помещении, групп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032C4F-B0C6-84BF-1E75-B03DAE3303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6763" y="1284201"/>
            <a:ext cx="4023996" cy="2263498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в помещении, стена, стол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4EE25D-76FB-1970-C3BC-9176022689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3" y="3608029"/>
            <a:ext cx="3608387" cy="2029718"/>
          </a:xfrm>
          <a:prstGeom prst="rect">
            <a:avLst/>
          </a:prstGeom>
        </p:spPr>
      </p:pic>
      <p:pic>
        <p:nvPicPr>
          <p:cNvPr id="30" name="Picture 10" descr="Picture background">
            <a:extLst>
              <a:ext uri="{FF2B5EF4-FFF2-40B4-BE49-F238E27FC236}">
                <a16:creationId xmlns:a16="http://schemas.microsoft.com/office/drawing/2014/main" id="{7DFAB2AD-8DFB-5DD9-1C05-B79FE4C40416}"/>
              </a:ext>
            </a:extLst>
          </p:cNvPr>
          <p:cNvPicPr/>
          <p:nvPr/>
        </p:nvPicPr>
        <p:blipFill>
          <a:blip r:embed="rId7"/>
          <a:srcRect l="15003" t="7492" r="4013" b="15671"/>
          <a:stretch/>
        </p:blipFill>
        <p:spPr>
          <a:xfrm>
            <a:off x="8138716" y="4546333"/>
            <a:ext cx="3137765" cy="2227156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1" name="Picture 8" descr="Picture background">
            <a:extLst>
              <a:ext uri="{FF2B5EF4-FFF2-40B4-BE49-F238E27FC236}">
                <a16:creationId xmlns:a16="http://schemas.microsoft.com/office/drawing/2014/main" id="{81F286C3-9A56-2B81-D4DA-02E1F4063B50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4915589" y="1318897"/>
            <a:ext cx="3054159" cy="2025550"/>
          </a:xfrm>
          <a:prstGeom prst="rect">
            <a:avLst/>
          </a:prstGeom>
          <a:noFill/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4616452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53972A-B6C6-E808-1CFC-41D706B31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4" y="433916"/>
            <a:ext cx="8733729" cy="99807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Arial Black" panose="020B0A04020102020204" pitchFamily="34" charset="0"/>
              </a:rPr>
              <a:t>Прогулка</a:t>
            </a:r>
          </a:p>
        </p:txBody>
      </p:sp>
      <p:pic>
        <p:nvPicPr>
          <p:cNvPr id="11" name="Рисунок 10" descr="Изображение выглядит как земля, на открытом воздухе, детская площадка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93A2F65-C986-6E02-C0F0-6C651A43A3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9619147" y="3986569"/>
            <a:ext cx="2979311" cy="167586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на открытом воздухе, одежда, детская площадка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8EED0B-D047-1BE3-8043-C2BDD42974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6098904" y="882629"/>
            <a:ext cx="2979305" cy="1675859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на открытом воздухе, одежда, человек, детская площа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541A9F-8587-E71D-E6B7-BDF0023557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7886735" y="882624"/>
            <a:ext cx="2979305" cy="1675859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на открытом воздухе, одежда, земля, детская площа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4808826-A0B1-0617-C3FA-46095B4190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9674566" y="882624"/>
            <a:ext cx="2979305" cy="1675859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на открытом воздухе, трава, водоплавающая птица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457708-DAD8-368E-151B-E091708100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6762" y="3084039"/>
            <a:ext cx="2499867" cy="140617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на открытом воздухе, трава, водоплавающая птица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D169F9-D781-6004-C4E7-665CFAA479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6763" y="1284070"/>
            <a:ext cx="2499867" cy="1406175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на открытом воздухе, прыгать, строительство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23237EB-C6FE-8A55-F5A8-6888063A50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"/>
          <a:stretch/>
        </p:blipFill>
        <p:spPr>
          <a:xfrm rot="10800000">
            <a:off x="766636" y="4884007"/>
            <a:ext cx="2499868" cy="1415819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на открытом воздухе, детская площадка, вода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2E36EA-19D7-5FDF-76A7-86A887E2B74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78602" y="1284070"/>
            <a:ext cx="3260053" cy="183378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на открытом воздухе, одежда, человек, пеший тур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40E0DF5-8AA9-1EA9-3EA2-DE4A82497F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60373" y="3972235"/>
            <a:ext cx="2979316" cy="167586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на открытом воздухе, обувь, трава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C6470F-6A2F-8FCD-B8C0-FFC9F753F6A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538" y="3456852"/>
            <a:ext cx="5079651" cy="285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11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CA5499-39DA-CB01-4267-248C3A64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423" y="235155"/>
            <a:ext cx="10334849" cy="605791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Arial Black" panose="020B0A04020102020204" pitchFamily="34" charset="0"/>
              </a:rPr>
              <a:t>Профессиональное </a:t>
            </a:r>
            <a:r>
              <a:rPr lang="ru-RU" sz="3200" dirty="0">
                <a:latin typeface="Arial Black" panose="020B0A04020102020204" pitchFamily="34" charset="0"/>
              </a:rPr>
              <a:t>самообразование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7EFA9CAE-B921-DE44-7DF2-69F40DE0126B}"/>
              </a:ext>
            </a:extLst>
          </p:cNvPr>
          <p:cNvSpPr txBox="1">
            <a:spLocks/>
          </p:cNvSpPr>
          <p:nvPr/>
        </p:nvSpPr>
        <p:spPr>
          <a:xfrm>
            <a:off x="3758203" y="1607672"/>
            <a:ext cx="2962337" cy="687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388C77D2-AB03-AEEA-D18E-F1D0735D96D0}"/>
              </a:ext>
            </a:extLst>
          </p:cNvPr>
          <p:cNvSpPr txBox="1">
            <a:spLocks/>
          </p:cNvSpPr>
          <p:nvPr/>
        </p:nvSpPr>
        <p:spPr>
          <a:xfrm>
            <a:off x="6952629" y="1588247"/>
            <a:ext cx="2962337" cy="1153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8FA4D8C5-6526-36D4-CDFB-6BB3A0EDAF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8160627"/>
              </p:ext>
            </p:extLst>
          </p:nvPr>
        </p:nvGraphicFramePr>
        <p:xfrm>
          <a:off x="332423" y="1037861"/>
          <a:ext cx="9657396" cy="3040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8292">
                  <a:extLst>
                    <a:ext uri="{9D8B030D-6E8A-4147-A177-3AD203B41FA5}">
                      <a16:colId xmlns:a16="http://schemas.microsoft.com/office/drawing/2014/main" val="2417661760"/>
                    </a:ext>
                  </a:extLst>
                </a:gridCol>
                <a:gridCol w="5540059">
                  <a:extLst>
                    <a:ext uri="{9D8B030D-6E8A-4147-A177-3AD203B41FA5}">
                      <a16:colId xmlns:a16="http://schemas.microsoft.com/office/drawing/2014/main" val="3306220036"/>
                    </a:ext>
                  </a:extLst>
                </a:gridCol>
                <a:gridCol w="2214758">
                  <a:extLst>
                    <a:ext uri="{9D8B030D-6E8A-4147-A177-3AD203B41FA5}">
                      <a16:colId xmlns:a16="http://schemas.microsoft.com/office/drawing/2014/main" val="1043655405"/>
                    </a:ext>
                  </a:extLst>
                </a:gridCol>
                <a:gridCol w="1184287">
                  <a:extLst>
                    <a:ext uri="{9D8B030D-6E8A-4147-A177-3AD203B41FA5}">
                      <a16:colId xmlns:a16="http://schemas.microsoft.com/office/drawing/2014/main" val="23130606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0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Учебный год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Наименование конкурса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Уровень</a:t>
                      </a:r>
                    </a:p>
                    <a:p>
                      <a:pPr algn="ctr"/>
                      <a:r>
                        <a:rPr lang="ru-RU" sz="10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(ОО, муниципальный, региональный, федеральный, международный)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Результат</a:t>
                      </a:r>
                    </a:p>
                    <a:p>
                      <a:pPr algn="ctr"/>
                      <a:r>
                        <a:rPr lang="ru-RU" sz="10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(победитель, призер, лауреат, участник)</a:t>
                      </a: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2915664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1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ru-RU" sz="11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Тестирование по теме «Разработка образовательных программ с использованием игр». Тема «Использование игровых технологий в развитии и обучении»</a:t>
                      </a:r>
                    </a:p>
                    <a:p>
                      <a:r>
                        <a:rPr lang="ru-RU" sz="11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(Международный образовательный портал «Солнечный свет»)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Всероссийский</a:t>
                      </a:r>
                    </a:p>
                    <a:p>
                      <a:pPr algn="ctr"/>
                      <a:r>
                        <a:rPr lang="ru-RU" sz="11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Дистанционно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0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Участник</a:t>
                      </a: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1495281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1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ru-RU" sz="11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Участие в вебинаре «Альтернативная коммуникация в коррекционной работе с детьми с ОВЗ»</a:t>
                      </a:r>
                    </a:p>
                    <a:p>
                      <a:r>
                        <a:rPr lang="ru-RU" sz="11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(Международный образовательный портал «Солнечный свет»)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Всероссийский</a:t>
                      </a:r>
                    </a:p>
                    <a:p>
                      <a:pPr algn="ctr"/>
                      <a:r>
                        <a:rPr lang="ru-RU" sz="11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Дистанционно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0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Участник</a:t>
                      </a: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3216717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1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2025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ru-RU" sz="11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Участие в выставке «Новый год к нам мчится»</a:t>
                      </a:r>
                    </a:p>
                    <a:p>
                      <a:r>
                        <a:rPr lang="ru-RU" sz="11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Библиотека семейного чтения п. Цементный НПГ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Муниципальный</a:t>
                      </a:r>
                    </a:p>
                    <a:p>
                      <a:pPr algn="ctr"/>
                      <a:r>
                        <a:rPr lang="ru-RU" sz="1100" kern="100" dirty="0" err="1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Очно</a:t>
                      </a:r>
                      <a:endParaRPr lang="ru-RU" sz="1100" kern="100" dirty="0">
                        <a:effectLst/>
                        <a:latin typeface="Times New Roman" pitchFamily="18" charset="0"/>
                        <a:ea typeface="NSimSun" panose="02010609030101010101" pitchFamily="49" charset="-122"/>
                        <a:cs typeface="Times New Roman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Участник</a:t>
                      </a: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2343219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1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2025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ru-RU" sz="11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Приняла участие в деятельности жюри в международном конкурсе творческих, проектных и исследовательских работ «Солнечный свет»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Международный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Участник</a:t>
                      </a: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789142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1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2025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ru-RU" sz="1100" kern="10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Приняла участие в деятельности жюри в международном конкурсе творческих, проектных и исследовательских работ «Солнечный свет»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Международный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Участник</a:t>
                      </a: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3659187016"/>
                  </a:ext>
                </a:extLst>
              </a:tr>
            </a:tbl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8FA4D8C5-6526-36D4-CDFB-6BB3A0EDAF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006538"/>
              </p:ext>
            </p:extLst>
          </p:nvPr>
        </p:nvGraphicFramePr>
        <p:xfrm>
          <a:off x="332423" y="4176005"/>
          <a:ext cx="9657396" cy="235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8292">
                  <a:extLst>
                    <a:ext uri="{9D8B030D-6E8A-4147-A177-3AD203B41FA5}">
                      <a16:colId xmlns:a16="http://schemas.microsoft.com/office/drawing/2014/main" val="2417661760"/>
                    </a:ext>
                  </a:extLst>
                </a:gridCol>
                <a:gridCol w="5540059">
                  <a:extLst>
                    <a:ext uri="{9D8B030D-6E8A-4147-A177-3AD203B41FA5}">
                      <a16:colId xmlns:a16="http://schemas.microsoft.com/office/drawing/2014/main" val="3306220036"/>
                    </a:ext>
                  </a:extLst>
                </a:gridCol>
                <a:gridCol w="2214758">
                  <a:extLst>
                    <a:ext uri="{9D8B030D-6E8A-4147-A177-3AD203B41FA5}">
                      <a16:colId xmlns:a16="http://schemas.microsoft.com/office/drawing/2014/main" val="1043655405"/>
                    </a:ext>
                  </a:extLst>
                </a:gridCol>
                <a:gridCol w="1184287">
                  <a:extLst>
                    <a:ext uri="{9D8B030D-6E8A-4147-A177-3AD203B41FA5}">
                      <a16:colId xmlns:a16="http://schemas.microsoft.com/office/drawing/2014/main" val="2313060604"/>
                    </a:ext>
                  </a:extLst>
                </a:gridCol>
              </a:tblGrid>
              <a:tr h="588010">
                <a:tc>
                  <a:txBody>
                    <a:bodyPr/>
                    <a:lstStyle/>
                    <a:p>
                      <a:pPr algn="ctr"/>
                      <a:r>
                        <a:rPr lang="ru-RU" sz="11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2025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ru-RU" sz="11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Призер турнира работников образования в номинации «Профилактика распространения идеологии экстремизма и терроризма»</a:t>
                      </a:r>
                    </a:p>
                    <a:p>
                      <a:r>
                        <a:rPr lang="ru-RU" sz="11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(АНО «Агентство поддержки государственных инициатив»)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Всероссийский</a:t>
                      </a:r>
                    </a:p>
                    <a:p>
                      <a:pPr algn="ctr"/>
                      <a:r>
                        <a:rPr lang="ru-RU" sz="11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Дистанционно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0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Призер</a:t>
                      </a: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1495281464"/>
                  </a:ext>
                </a:extLst>
              </a:tr>
              <a:tr h="588010">
                <a:tc>
                  <a:txBody>
                    <a:bodyPr/>
                    <a:lstStyle/>
                    <a:p>
                      <a:pPr algn="ctr"/>
                      <a:r>
                        <a:rPr lang="ru-RU" sz="11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2025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ru-RU" sz="11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Победитель Национального конкурса профессионального мастерства «Педагогическая лига: пожарная безопасность»</a:t>
                      </a:r>
                    </a:p>
                    <a:p>
                      <a:r>
                        <a:rPr lang="ru-RU" sz="11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(АНО «Агентство поддержки государственных инициатив»)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Всероссийский</a:t>
                      </a:r>
                    </a:p>
                    <a:p>
                      <a:pPr algn="ctr"/>
                      <a:r>
                        <a:rPr lang="ru-RU" sz="11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Дистанционно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Победитель</a:t>
                      </a: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3216717440"/>
                  </a:ext>
                </a:extLst>
              </a:tr>
              <a:tr h="588010">
                <a:tc>
                  <a:txBody>
                    <a:bodyPr/>
                    <a:lstStyle/>
                    <a:p>
                      <a:pPr algn="ctr"/>
                      <a:r>
                        <a:rPr lang="ru-RU" sz="11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2025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ru-RU" sz="11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Победитель турнира работников образования в номинации «Профилактика суицидального поведения детей»</a:t>
                      </a:r>
                    </a:p>
                    <a:p>
                      <a:r>
                        <a:rPr lang="ru-RU" sz="11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(АНО «Агентство поддержки государственных инициатив»)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Всероссийский</a:t>
                      </a:r>
                    </a:p>
                    <a:p>
                      <a:pPr algn="ctr"/>
                      <a:r>
                        <a:rPr lang="ru-RU" sz="11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Дистанционно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Победитель</a:t>
                      </a: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2008924056"/>
                  </a:ext>
                </a:extLst>
              </a:tr>
              <a:tr h="588010">
                <a:tc>
                  <a:txBody>
                    <a:bodyPr/>
                    <a:lstStyle/>
                    <a:p>
                      <a:pPr algn="ctr"/>
                      <a:r>
                        <a:rPr lang="ru-RU" sz="11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2025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ru-RU" sz="11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Призер турнира работников образования в номинации «Профилактика суицидального поведения детей»</a:t>
                      </a:r>
                    </a:p>
                    <a:p>
                      <a:r>
                        <a:rPr lang="ru-RU" sz="11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(АНО «Агентство поддержки государственных инициатив»)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Всероссийский</a:t>
                      </a:r>
                    </a:p>
                    <a:p>
                      <a:pPr algn="ctr"/>
                      <a:r>
                        <a:rPr lang="ru-RU" sz="11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Дистанционно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Призер</a:t>
                      </a: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23432195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19799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53972A-B6C6-E808-1CFC-41D706B31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58" y="552449"/>
            <a:ext cx="8733729" cy="99807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Arial Black" panose="020B0A04020102020204" pitchFamily="34" charset="0"/>
              </a:rPr>
              <a:t>Прогулка</a:t>
            </a:r>
          </a:p>
        </p:txBody>
      </p:sp>
      <p:pic>
        <p:nvPicPr>
          <p:cNvPr id="6" name="Рисунок 5" descr="Изображение выглядит как снег, на открытом воздухе, обувь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E74EE-3530-92E2-BE20-9AC56DD401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59"/>
          <a:stretch/>
        </p:blipFill>
        <p:spPr>
          <a:xfrm rot="10800000" flipH="1">
            <a:off x="780074" y="1287970"/>
            <a:ext cx="3379176" cy="2106336"/>
          </a:xfrm>
          <a:prstGeom prst="rect">
            <a:avLst/>
          </a:prstGeom>
        </p:spPr>
      </p:pic>
      <p:pic>
        <p:nvPicPr>
          <p:cNvPr id="7" name="Рисунок 6" descr="Изображение выглядит как на открытом воздухе, снег, зима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F947F1-73E5-6AE4-7F67-3606E99D0B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7738215" y="4182110"/>
            <a:ext cx="2987607" cy="1680529"/>
          </a:xfrm>
          <a:prstGeom prst="rect">
            <a:avLst/>
          </a:prstGeom>
        </p:spPr>
      </p:pic>
      <p:pic>
        <p:nvPicPr>
          <p:cNvPr id="8" name="Рисунок 7" descr="Изображение выглядит как спорт, на открытом воздухе, снег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CF6C3C-95B4-468E-3A16-9D5D9E7E36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56"/>
          <a:stretch/>
        </p:blipFill>
        <p:spPr>
          <a:xfrm rot="10800000" flipH="1">
            <a:off x="780073" y="3612051"/>
            <a:ext cx="2164505" cy="2895835"/>
          </a:xfrm>
          <a:prstGeom prst="rect">
            <a:avLst/>
          </a:prstGeom>
        </p:spPr>
      </p:pic>
      <p:pic>
        <p:nvPicPr>
          <p:cNvPr id="9" name="Рисунок 8" descr="Изображение выглядит как на открытом воздухе, снег, кататься на лыжах, 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B686D8-0BA4-7EF7-5533-201F0DE3E2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19241" y="4182111"/>
            <a:ext cx="2987608" cy="1680529"/>
          </a:xfrm>
          <a:prstGeom prst="rect">
            <a:avLst/>
          </a:prstGeom>
        </p:spPr>
      </p:pic>
      <p:pic>
        <p:nvPicPr>
          <p:cNvPr id="10" name="Рисунок 9" descr="Изображение выглядит как на открытом воздухе, одежда, обувь, сне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A47CC9C-AD04-2F96-59D6-6AADE721F8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5957189" y="4188511"/>
            <a:ext cx="2987608" cy="1680529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на открытом воздухе, одежда, человек, пеший тур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40E0DF5-8AA9-1EA9-3EA2-DE4A82497F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98014" y="4180297"/>
            <a:ext cx="2979316" cy="1675865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на открытом воздухе, снег, спорт, зи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A97F23-4C21-809C-1A94-5DCE678506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707" y="1287973"/>
            <a:ext cx="3744603" cy="2106339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на открытом воздухе, снег, прыжки, зи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69F0C7-DFD3-301F-B6AF-4BE85F1236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61679" y="1287972"/>
            <a:ext cx="3744599" cy="2106337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на открытом воздухе, снег, пеший туризм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566185-4E76-2F8B-9985-D94831E89DD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1161" y="4183512"/>
            <a:ext cx="2994010" cy="168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9976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F787505-6046-A4BA-DAEB-1F603DFDD04E}"/>
              </a:ext>
            </a:extLst>
          </p:cNvPr>
          <p:cNvSpPr txBox="1">
            <a:spLocks/>
          </p:cNvSpPr>
          <p:nvPr/>
        </p:nvSpPr>
        <p:spPr>
          <a:xfrm>
            <a:off x="788421" y="2448732"/>
            <a:ext cx="9659501" cy="7921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Спасибо за внимание!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>
            <a:extLst>
              <a:ext uri="{FF2B5EF4-FFF2-40B4-BE49-F238E27FC236}">
                <a16:creationId xmlns:a16="http://schemas.microsoft.com/office/drawing/2014/main" id="{7EFA9CAE-B921-DE44-7DF2-69F40DE0126B}"/>
              </a:ext>
            </a:extLst>
          </p:cNvPr>
          <p:cNvSpPr txBox="1">
            <a:spLocks/>
          </p:cNvSpPr>
          <p:nvPr/>
        </p:nvSpPr>
        <p:spPr>
          <a:xfrm>
            <a:off x="3758203" y="1607672"/>
            <a:ext cx="2962337" cy="687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388C77D2-AB03-AEEA-D18E-F1D0735D96D0}"/>
              </a:ext>
            </a:extLst>
          </p:cNvPr>
          <p:cNvSpPr txBox="1">
            <a:spLocks/>
          </p:cNvSpPr>
          <p:nvPr/>
        </p:nvSpPr>
        <p:spPr>
          <a:xfrm>
            <a:off x="6952629" y="1588247"/>
            <a:ext cx="2962337" cy="1153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8FA4D8C5-6526-36D4-CDFB-6BB3A0EDAF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846514"/>
              </p:ext>
            </p:extLst>
          </p:nvPr>
        </p:nvGraphicFramePr>
        <p:xfrm>
          <a:off x="436681" y="1860437"/>
          <a:ext cx="9657396" cy="3719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8292">
                  <a:extLst>
                    <a:ext uri="{9D8B030D-6E8A-4147-A177-3AD203B41FA5}">
                      <a16:colId xmlns:a16="http://schemas.microsoft.com/office/drawing/2014/main" val="2417661760"/>
                    </a:ext>
                  </a:extLst>
                </a:gridCol>
                <a:gridCol w="5540059">
                  <a:extLst>
                    <a:ext uri="{9D8B030D-6E8A-4147-A177-3AD203B41FA5}">
                      <a16:colId xmlns:a16="http://schemas.microsoft.com/office/drawing/2014/main" val="3306220036"/>
                    </a:ext>
                  </a:extLst>
                </a:gridCol>
                <a:gridCol w="2214758">
                  <a:extLst>
                    <a:ext uri="{9D8B030D-6E8A-4147-A177-3AD203B41FA5}">
                      <a16:colId xmlns:a16="http://schemas.microsoft.com/office/drawing/2014/main" val="1043655405"/>
                    </a:ext>
                  </a:extLst>
                </a:gridCol>
                <a:gridCol w="1184287">
                  <a:extLst>
                    <a:ext uri="{9D8B030D-6E8A-4147-A177-3AD203B41FA5}">
                      <a16:colId xmlns:a16="http://schemas.microsoft.com/office/drawing/2014/main" val="23130606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1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Учебный год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Наименование конкурса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Уровень</a:t>
                      </a:r>
                    </a:p>
                    <a:p>
                      <a:pPr algn="ctr"/>
                      <a:r>
                        <a:rPr lang="ru-RU" sz="11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(ОО, муниципальный, региональный, федеральный, международный)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Результат</a:t>
                      </a:r>
                    </a:p>
                    <a:p>
                      <a:pPr algn="ctr"/>
                      <a:r>
                        <a:rPr lang="ru-RU" sz="11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(победитель, призер, лауреат, участник)</a:t>
                      </a: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2915664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2025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Удостоверение о повышении квалификации по дополнительной профессиональной программе «Оказание первой помощи в образовательной организации». 36 часа</a:t>
                      </a:r>
                    </a:p>
                    <a:p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(Образовательный центр «ИТ-Перемена»)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Всероссийский</a:t>
                      </a:r>
                    </a:p>
                    <a:p>
                      <a:pPr algn="ctr"/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Дистанционно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Квалификация</a:t>
                      </a: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1495281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2025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Курс «Клинические и педагогические технологии коррекции и реабилитации»</a:t>
                      </a:r>
                    </a:p>
                    <a:p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(Всероссийский форум «Педагоги России: инновации в образовании»)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Всероссийский</a:t>
                      </a:r>
                    </a:p>
                    <a:p>
                      <a:pPr algn="ctr"/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Дистанционно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Участник</a:t>
                      </a: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3216717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2025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Курс «Коммуникация и взаимодействие с родителями»</a:t>
                      </a:r>
                    </a:p>
                    <a:p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(Всероссийский форум Педагоги России: инновации в образовании)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Всероссийский</a:t>
                      </a:r>
                    </a:p>
                    <a:p>
                      <a:pPr algn="ctr"/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Дистанционно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Участник</a:t>
                      </a: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20089240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2025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Курс «Психолого-педагогические аспекты обучения»</a:t>
                      </a:r>
                    </a:p>
                    <a:p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(Всероссийский форум Педагоги России: инновации в образовании)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Всероссийский</a:t>
                      </a:r>
                    </a:p>
                    <a:p>
                      <a:pPr algn="ctr"/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Дистанционно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Участник</a:t>
                      </a: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2343219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2025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Курс «Инклюзивное образование и его принципы»</a:t>
                      </a:r>
                    </a:p>
                    <a:p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(Всероссийский форум Педагоги России: инновации в образовании)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Всероссийский</a:t>
                      </a:r>
                    </a:p>
                    <a:p>
                      <a:pPr algn="ctr"/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Дистанционно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Участник</a:t>
                      </a: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789142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2025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Курс «Организация работы с родителями в школе: технологии эффективного сотрудничества» (Всероссийский форум Педагоги России: инновации в образовании)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Всероссийский</a:t>
                      </a:r>
                    </a:p>
                    <a:p>
                      <a:pPr algn="ctr"/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Дистанционно</a:t>
                      </a: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00" dirty="0">
                          <a:effectLst/>
                          <a:latin typeface="Times New Roman" pitchFamily="18" charset="0"/>
                          <a:ea typeface="NSimSun" panose="02010609030101010101" pitchFamily="49" charset="-122"/>
                          <a:cs typeface="Times New Roman" pitchFamily="18" charset="0"/>
                        </a:rPr>
                        <a:t>Участник</a:t>
                      </a: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3659187016"/>
                  </a:ext>
                </a:extLst>
              </a:tr>
            </a:tbl>
          </a:graphicData>
        </a:graphic>
      </p:graphicFrame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FDFFE811-DA14-75A5-77C1-284557E4F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681" y="609600"/>
            <a:ext cx="9586040" cy="99807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Arial Black" panose="020B0A04020102020204" pitchFamily="34" charset="0"/>
              </a:rPr>
              <a:t>Профессиональное самообразование</a:t>
            </a:r>
          </a:p>
        </p:txBody>
      </p:sp>
    </p:spTree>
    <p:extLst>
      <p:ext uri="{BB962C8B-B14F-4D97-AF65-F5344CB8AC3E}">
        <p14:creationId xmlns:p14="http://schemas.microsoft.com/office/powerpoint/2010/main" val="2479961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Изображение выглядит как текст, плакат, логотип, снимок экра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734576-BBAD-6F85-48ED-E00E42DFBF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37" y="1723624"/>
            <a:ext cx="2398746" cy="3634930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AF2E1514-BC14-6FF4-2DEC-BF0897FCC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04" y="453390"/>
            <a:ext cx="9586040" cy="697231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Arial Black" panose="020B0A04020102020204" pitchFamily="34" charset="0"/>
              </a:rPr>
              <a:t>Профессиональное самообразование</a:t>
            </a:r>
            <a:endParaRPr lang="ru-RU" sz="2800" dirty="0">
              <a:latin typeface="Arial Black" panose="020B0A04020102020204" pitchFamily="34" charset="0"/>
            </a:endParaRPr>
          </a:p>
        </p:txBody>
      </p:sp>
      <p:pic>
        <p:nvPicPr>
          <p:cNvPr id="13" name="Рисунок 12" descr="Изображение выглядит как текст, снимок экрана, Шрифт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C2DEAF2-8DE5-5011-8B36-AB8150D532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037" y="794175"/>
            <a:ext cx="3581895" cy="2194558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текст, плакат, логотип, снимок экра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9243D3-8FB7-F662-58E5-138B3B503D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233" y="1932095"/>
            <a:ext cx="2322702" cy="3274905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текст, плакат, логотип, графический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53FB4B-65EE-544B-C6D2-2DDBD2FE95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721" y="2241296"/>
            <a:ext cx="2017606" cy="272863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текст, снимок экрана, Шрифт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330EF12-B307-69C0-8FAE-C4118DDDF4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765" y="2725440"/>
            <a:ext cx="3345097" cy="204975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кст, снимок экрана, Шрифт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80F9A-1E4C-20FC-BC5F-4BC198F4DB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468" y="4468706"/>
            <a:ext cx="3125831" cy="1932093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плакат, логотип, снимок экра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333A9-938D-4A5B-5F22-44BB8CF64B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60" y="2098888"/>
            <a:ext cx="2149091" cy="298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815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AF2E1514-BC14-6FF4-2DEC-BF0897FCC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1" y="376179"/>
            <a:ext cx="9586040" cy="998072"/>
          </a:xfrm>
        </p:spPr>
        <p:txBody>
          <a:bodyPr>
            <a:noAutofit/>
          </a:bodyPr>
          <a:lstStyle/>
          <a:p>
            <a:r>
              <a:rPr lang="ru-RU" sz="3200" dirty="0">
                <a:latin typeface="Arial Black" panose="020B0A04020102020204" pitchFamily="34" charset="0"/>
              </a:rPr>
              <a:t>Профессиональное самообразование</a:t>
            </a:r>
          </a:p>
        </p:txBody>
      </p:sp>
      <p:pic>
        <p:nvPicPr>
          <p:cNvPr id="3" name="Рисунок 2" descr="Изображение выглядит как текст, Шрифт, снимок экрана, графический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3FF9E0A-DB1D-0346-8EAF-3C6B5FAAE3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530" y="3883533"/>
            <a:ext cx="3786497" cy="2466689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Шрифт, снимок экрана, графический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A02304-36B0-7BF1-62F6-3734712871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2" y="3883533"/>
            <a:ext cx="3606820" cy="2588466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визитная карточк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284047B-1472-BE04-4AFC-68C1EE6CAB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1" y="1218756"/>
            <a:ext cx="3606820" cy="2571046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текст, Шрифт, снимок экрана, графический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6EDE9B-DFDD-85A2-F5D3-C06C1AFA65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530" y="1218755"/>
            <a:ext cx="3786498" cy="2571047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, Шрифт, графический дизайн, письм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9D72DE-BB78-3A93-454B-4950786FE1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595" y="2161743"/>
            <a:ext cx="3798853" cy="27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1622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1985</TotalTime>
  <Words>1823</Words>
  <Application>Microsoft Office PowerPoint</Application>
  <PresentationFormat>Широкоэкранный</PresentationFormat>
  <Paragraphs>386</Paragraphs>
  <Slides>61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71" baseType="lpstr">
      <vt:lpstr>NSimSun</vt:lpstr>
      <vt:lpstr>Arial</vt:lpstr>
      <vt:lpstr>Arial Black</vt:lpstr>
      <vt:lpstr>Calibri</vt:lpstr>
      <vt:lpstr>Liberation Serif</vt:lpstr>
      <vt:lpstr>Times New Roman</vt:lpstr>
      <vt:lpstr>Trebuchet MS</vt:lpstr>
      <vt:lpstr>Wingdings</vt:lpstr>
      <vt:lpstr>Wingdings 3</vt:lpstr>
      <vt:lpstr>Аспект</vt:lpstr>
      <vt:lpstr>ПОРТФОЛИО ПРОФЕССИОНАЛЬНОЙ ДЕЯТЕЛЬНОСТИ</vt:lpstr>
      <vt:lpstr>Структура портфолио:</vt:lpstr>
      <vt:lpstr>Общие сведения:</vt:lpstr>
      <vt:lpstr>Документы об образовании</vt:lpstr>
      <vt:lpstr>Повышение квалификации</vt:lpstr>
      <vt:lpstr>Профессиональное самообразование</vt:lpstr>
      <vt:lpstr>Профессиональное самообразование</vt:lpstr>
      <vt:lpstr>Профессиональное самообразование</vt:lpstr>
      <vt:lpstr>Профессиональное самообразование</vt:lpstr>
      <vt:lpstr>Участие в сетевых профессиональных сообществах, публикации</vt:lpstr>
      <vt:lpstr>Профессиональное мастерство</vt:lpstr>
      <vt:lpstr>Грамоты, благодарности</vt:lpstr>
      <vt:lpstr>Дипломы</vt:lpstr>
      <vt:lpstr>Методическая тема: «Формирование коммуникативных навыков у обучающихся с нарушением интеллекта через театрализованную деятельность». </vt:lpstr>
      <vt:lpstr>Театр в школе необходим для осуществления коррекции недостатков психического и физического развития средствами игровой деятельности, это особенно важно для детей с нарушением интеллекта.</vt:lpstr>
      <vt:lpstr>Мониторинг проводился по системе оценки коммуникативных навыков у обучающихся</vt:lpstr>
      <vt:lpstr>Система оценки коммуникативных навыков. Критерии.</vt:lpstr>
      <vt:lpstr>Система оценки коммуникативных навыков. Критерии.</vt:lpstr>
      <vt:lpstr>Система оценки коммуникативных навыков. Уровни (баллы).</vt:lpstr>
      <vt:lpstr>Сформированность коммуникативных навыков у обучающихся на начало 2024-2025 уч. год</vt:lpstr>
      <vt:lpstr>Разработанные дидактические материалы</vt:lpstr>
      <vt:lpstr>Театрализованное представление Сказка «Заюшкина избушка»</vt:lpstr>
      <vt:lpstr>Премьера сказки В. Сутеева «Под грибом»</vt:lpstr>
      <vt:lpstr>Премьера сказки С. Михалкова «Три поросенка»</vt:lpstr>
      <vt:lpstr>Теневой театр «Колобок»</vt:lpstr>
      <vt:lpstr>Русская народная сказка «Волк и семеро козлят»</vt:lpstr>
      <vt:lpstr>Сказка Шарля Перро «Красная шапочка»</vt:lpstr>
      <vt:lpstr>Сказка С. Маршака      «О глупом мышонке»</vt:lpstr>
      <vt:lpstr>Театр во внеурочное время</vt:lpstr>
      <vt:lpstr>Репетиции</vt:lpstr>
      <vt:lpstr>Результаты сформированности коммуникативных навыков у обучающихся за 2024-2025 уч. год.</vt:lpstr>
      <vt:lpstr>Сравнительные результаты сформированности коммуникативных навыков у обучающихся за 2024-2025/ 2025-2026 уч. г.г.</vt:lpstr>
      <vt:lpstr>Достижения учащихся</vt:lpstr>
      <vt:lpstr>Достижения учащихся</vt:lpstr>
      <vt:lpstr>Дипломы, сертификаты, грамоты</vt:lpstr>
      <vt:lpstr>Дипломы, сертификаты, грамоты</vt:lpstr>
      <vt:lpstr>Дипломы, сертификаты, грамоты</vt:lpstr>
      <vt:lpstr>Дипломы, сертификаты, грамоты</vt:lpstr>
      <vt:lpstr>Достижения</vt:lpstr>
      <vt:lpstr>Взаимодействие с родителями</vt:lpstr>
      <vt:lpstr>Совместные Мероприятия с Родителями</vt:lpstr>
      <vt:lpstr>Методическая работа. Мероприятия.  Открытое занятие по ПДД «Страна правил» </vt:lpstr>
      <vt:lpstr>Мероприятия. Библиотечный час.</vt:lpstr>
      <vt:lpstr>Мероприятия. Библиотечный час.</vt:lpstr>
      <vt:lpstr>Мероприятия</vt:lpstr>
      <vt:lpstr>Результаты педагогической деятельности         Мероприятия</vt:lpstr>
      <vt:lpstr>Мероприятия. День учителя.</vt:lpstr>
      <vt:lpstr>Мероприятия. Новый год.</vt:lpstr>
      <vt:lpstr>Мероприятия</vt:lpstr>
      <vt:lpstr>Мероприятия. Пожарная безопасность. В гостях у 3 «А» класса.</vt:lpstr>
      <vt:lpstr>Изготовление открыток для пожилых людей пансионата «Изумруд» г.Кировград</vt:lpstr>
      <vt:lpstr>Памятные даты. 9 Мая.</vt:lpstr>
      <vt:lpstr>Памятные даты. 23 Февраля.</vt:lpstr>
      <vt:lpstr>Проведение тематических занятий</vt:lpstr>
      <vt:lpstr>Занятия в ГПД</vt:lpstr>
      <vt:lpstr>Вечер ГПД</vt:lpstr>
      <vt:lpstr>Внеурочная деятельность Кружок «Волшебная мастерская»</vt:lpstr>
      <vt:lpstr>Кружок «Волшебная мастерская»</vt:lpstr>
      <vt:lpstr>Прогулка</vt:lpstr>
      <vt:lpstr>Прогулка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ПРОФЕССИОНАЛЬНОЙ ДЕЯТЕЛЬНОСТИ</dc:title>
  <dc:creator>dzibiz</dc:creator>
  <cp:lastModifiedBy>User</cp:lastModifiedBy>
  <cp:revision>209</cp:revision>
  <cp:lastPrinted>2025-11-22T13:28:10Z</cp:lastPrinted>
  <dcterms:created xsi:type="dcterms:W3CDTF">2025-11-03T16:35:46Z</dcterms:created>
  <dcterms:modified xsi:type="dcterms:W3CDTF">2025-11-27T04:48:43Z</dcterms:modified>
</cp:coreProperties>
</file>