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7" userDrawn="1">
          <p15:clr>
            <a:srgbClr val="A4A3A4"/>
          </p15:clr>
        </p15:guide>
        <p15:guide id="2" pos="6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78" d="100"/>
          <a:sy n="78" d="100"/>
        </p:scale>
        <p:origin x="1134" y="102"/>
      </p:cViewPr>
      <p:guideLst>
        <p:guide orient="horz" pos="567"/>
        <p:guide pos="6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0920" cy="4854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0920" cy="4854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13"/>
          <p:cNvSpPr/>
          <p:nvPr/>
        </p:nvSpPr>
        <p:spPr>
          <a:xfrm>
            <a:off x="0" y="1728000"/>
            <a:ext cx="10080625" cy="178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Здоровьесберегающие технологии в образовательном процессе</a:t>
            </a:r>
            <a:endParaRPr lang="ru-RU" sz="4000" b="1" strike="noStrike" spc="-1" dirty="0">
              <a:latin typeface="Arial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4032360" y="3854520"/>
            <a:ext cx="5182920" cy="96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Прямоугольник 115"/>
          <p:cNvSpPr/>
          <p:nvPr/>
        </p:nvSpPr>
        <p:spPr>
          <a:xfrm>
            <a:off x="504000" y="301320"/>
            <a:ext cx="9070920" cy="12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TextBox 116"/>
          <p:cNvSpPr txBox="1"/>
          <p:nvPr/>
        </p:nvSpPr>
        <p:spPr>
          <a:xfrm>
            <a:off x="1044575" y="900113"/>
            <a:ext cx="8169499" cy="3949449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800" b="1" strike="noStrike" spc="-1" dirty="0">
                <a:latin typeface="Arial"/>
              </a:rPr>
              <a:t>Здоровье</a:t>
            </a:r>
            <a:r>
              <a:rPr lang="ru-RU" sz="1800" b="0" strike="noStrike" spc="-1" dirty="0">
                <a:latin typeface="Arial"/>
              </a:rPr>
              <a:t> — это состояние полного психологического и физического благополучия.</a:t>
            </a:r>
          </a:p>
          <a:p>
            <a:endParaRPr lang="ru-RU" sz="1800" b="0" strike="noStrike" spc="-1" dirty="0">
              <a:latin typeface="Arial"/>
            </a:endParaRPr>
          </a:p>
          <a:p>
            <a:r>
              <a:rPr lang="ru-RU" sz="1800" b="1" strike="noStrike" spc="-1" dirty="0">
                <a:latin typeface="Arial"/>
              </a:rPr>
              <a:t>Здоровье школьников </a:t>
            </a:r>
            <a:r>
              <a:rPr lang="ru-RU" sz="1800" b="0" strike="noStrike" spc="-1" dirty="0">
                <a:latin typeface="Arial"/>
              </a:rPr>
              <a:t>— вопрос государственной важности: по ФГОС школа должна гарантировать «охрану и укрепление физического, психологического и социального здоровья обучающихся». </a:t>
            </a:r>
          </a:p>
          <a:p>
            <a:endParaRPr lang="ru-RU" sz="1800" b="0" strike="noStrike" spc="-1" dirty="0">
              <a:latin typeface="Arial"/>
            </a:endParaRPr>
          </a:p>
          <a:p>
            <a:r>
              <a:rPr lang="ru-RU" sz="1800" b="1" strike="noStrike" spc="-1" dirty="0">
                <a:latin typeface="Arial"/>
              </a:rPr>
              <a:t>Здоровьесберегающие технологии </a:t>
            </a:r>
            <a:r>
              <a:rPr lang="ru-RU" sz="1800" b="0" strike="noStrike" spc="-1" dirty="0">
                <a:latin typeface="Arial"/>
              </a:rPr>
              <a:t>— это комплекс мер по охране и укреплению здоровья  учеников в физическом, психологическом и социальном плане в образовательном учреждении. </a:t>
            </a:r>
          </a:p>
          <a:p>
            <a:endParaRPr lang="ru-RU" sz="1800" b="0" strike="noStrike" spc="-1" dirty="0">
              <a:latin typeface="Arial"/>
            </a:endParaRPr>
          </a:p>
          <a:p>
            <a:r>
              <a:rPr lang="ru-RU" sz="1800" b="1" strike="noStrike" spc="-1" dirty="0">
                <a:latin typeface="Arial"/>
              </a:rPr>
              <a:t>Цель здоровьесберегающих технологий </a:t>
            </a:r>
            <a:r>
              <a:rPr lang="ru-RU" sz="1800" b="0" strike="noStrike" spc="-1" dirty="0">
                <a:latin typeface="Arial"/>
              </a:rPr>
              <a:t>- обеспечить безопасный учебный процесс, который способствует развитию психологического, социального и физического здоровья ученика.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Прямоугольник 117"/>
          <p:cNvSpPr/>
          <p:nvPr/>
        </p:nvSpPr>
        <p:spPr>
          <a:xfrm>
            <a:off x="504000" y="301320"/>
            <a:ext cx="9070920" cy="12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Прямоугольник 118"/>
          <p:cNvSpPr/>
          <p:nvPr/>
        </p:nvSpPr>
        <p:spPr>
          <a:xfrm>
            <a:off x="1044575" y="885826"/>
            <a:ext cx="7686102" cy="514921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strike="noStrike" spc="-1" dirty="0">
                <a:latin typeface="Arial"/>
              </a:rPr>
              <a:t>К школьным факторам риска относят: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стрессовые ситуации на занятиях;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недостаток физической нагрузки;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нарушение физиологических и гигиенических норм;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несоответствие учебной нагрузки возрасту обучаемых;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интенсификация образовательного процесса;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неосведомленность педагогов, родителей и детей в вопросах охраны и укрепления здоровья;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невозможность индивидуального подхода к учащимся;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недостаточная популяризация культуры здоровья;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неправильная организация питания в учреждении.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Прямоугольник 119"/>
          <p:cNvSpPr/>
          <p:nvPr/>
        </p:nvSpPr>
        <p:spPr>
          <a:xfrm>
            <a:off x="504000" y="301320"/>
            <a:ext cx="9070920" cy="12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Прямоугольник 120"/>
          <p:cNvSpPr/>
          <p:nvPr/>
        </p:nvSpPr>
        <p:spPr>
          <a:xfrm>
            <a:off x="1044575" y="1778198"/>
            <a:ext cx="8383464" cy="11034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latin typeface="Arial"/>
              </a:rPr>
              <a:t>1. Технологии стимулирования и сохранения здоровья:</a:t>
            </a:r>
            <a:r>
              <a:rPr lang="ru-RU" sz="1800" b="0" strike="noStrike" spc="-1" dirty="0">
                <a:latin typeface="Arial"/>
              </a:rPr>
              <a:t> физкультурные игры, релаксация, динамическая пауза, гимнастика для глаз, пальцев, дыхательная гимнастика, игры с использованием песка или воды.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3B0BBC-EE95-4879-FAD3-304AE309968A}"/>
              </a:ext>
            </a:extLst>
          </p:cNvPr>
          <p:cNvSpPr txBox="1"/>
          <p:nvPr/>
        </p:nvSpPr>
        <p:spPr>
          <a:xfrm>
            <a:off x="1044575" y="900113"/>
            <a:ext cx="79248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latin typeface="Arial"/>
              </a:rPr>
              <a:t>В начальной школе здоровьесберегающие технологии подразделяют на три направления: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Прямоугольник 121"/>
          <p:cNvSpPr/>
          <p:nvPr/>
        </p:nvSpPr>
        <p:spPr>
          <a:xfrm>
            <a:off x="504000" y="301320"/>
            <a:ext cx="9070920" cy="12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3" name="Прямоугольник 122"/>
          <p:cNvSpPr/>
          <p:nvPr/>
        </p:nvSpPr>
        <p:spPr>
          <a:xfrm>
            <a:off x="5396191" y="932040"/>
            <a:ext cx="3927231" cy="14008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latin typeface="Arial"/>
              </a:rPr>
              <a:t>3. Коррекционные технологии:</a:t>
            </a:r>
            <a:r>
              <a:rPr lang="ru-RU" sz="1800" b="0" strike="noStrike" spc="-1" dirty="0">
                <a:latin typeface="Arial"/>
              </a:rPr>
              <a:t> музыкотерапия, сказкотерапия, библиотерапия, артикуляционная гимнастика.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1044575" y="900113"/>
            <a:ext cx="4351616" cy="186977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>
            <a:noAutofit/>
          </a:bodyPr>
          <a:lstStyle/>
          <a:p>
            <a:r>
              <a:rPr lang="ru-RU" sz="1800" b="1" strike="noStrike" spc="-1" dirty="0">
                <a:latin typeface="Arial"/>
              </a:rPr>
              <a:t>2. Технологии обучения здоровому образу жизни: </a:t>
            </a:r>
            <a:r>
              <a:rPr lang="ru-RU" sz="1800" b="0" strike="noStrike" spc="-1" dirty="0">
                <a:latin typeface="Arial"/>
              </a:rPr>
              <a:t>физкультурные занятия и мероприятия, гимнастика, массаж, самомассаж, закаливание, активный отдых, игры, направленные на корректировку проблем.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Прямоугольник 124"/>
          <p:cNvSpPr/>
          <p:nvPr/>
        </p:nvSpPr>
        <p:spPr>
          <a:xfrm>
            <a:off x="1044575" y="905928"/>
            <a:ext cx="9070920" cy="4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 dirty="0">
                <a:latin typeface="Arial"/>
                <a:ea typeface="Microsoft YaHei"/>
              </a:rPr>
              <a:t>Классификация  профессора Н. К. Смирнова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126" name="Прямоугольник 125"/>
          <p:cNvSpPr/>
          <p:nvPr/>
        </p:nvSpPr>
        <p:spPr>
          <a:xfrm>
            <a:off x="1044575" y="1473473"/>
            <a:ext cx="8333587" cy="46127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latin typeface="Arial"/>
              </a:rPr>
              <a:t>1. Медико-гигиенические технологии (МГТ)</a:t>
            </a:r>
            <a:r>
              <a:rPr lang="ru-RU" sz="1800" b="0" strike="noStrike" spc="-1" dirty="0">
                <a:latin typeface="Arial"/>
              </a:rPr>
              <a:t> - своевременное оказание медицинской помощи, наблюдение за состоянием здоровья детей, санитарно-гигиенические мероприятия, профилактика заболеваний.</a:t>
            </a: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latin typeface="Arial"/>
              </a:rPr>
              <a:t>2. Физкультурно-оздоровительные технологии (ФОТ).</a:t>
            </a:r>
            <a:r>
              <a:rPr lang="ru-RU" sz="1800" b="0" strike="noStrike" spc="-1" dirty="0">
                <a:latin typeface="Arial"/>
              </a:rPr>
              <a:t> Направлены на повышение физической активности, организуются в виде соревнований, спортивных секций, уроков физкультуры.</a:t>
            </a: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latin typeface="Arial"/>
              </a:rPr>
              <a:t>3. Экологические здоровьесберегающие технологии (ЭЗТ).</a:t>
            </a:r>
            <a:r>
              <a:rPr lang="ru-RU" sz="1800" b="0" strike="noStrike" spc="-1" dirty="0">
                <a:latin typeface="Arial"/>
              </a:rPr>
              <a:t> Ученики участвуют в облагораживании территории, озеленении помещений, создании живого уголка и в мероприятиях на природе.</a:t>
            </a: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1" strike="noStrike" spc="-1" dirty="0">
                <a:latin typeface="Arial"/>
              </a:rPr>
              <a:t>4. Технологии обеспечения безопасности жизнедеятельности (ТОБЖ). </a:t>
            </a:r>
            <a:r>
              <a:rPr lang="ru-RU" sz="1800" b="0" strike="noStrike" spc="-1" dirty="0">
                <a:latin typeface="Arial"/>
              </a:rPr>
              <a:t>Охрана здоровья учащихся на территории школы, за что отвечают разные специалисты, в том числе строители и инспекторы пожарной безопасности. Уроки по предмету ОБЖ.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/>
          <p:cNvSpPr/>
          <p:nvPr/>
        </p:nvSpPr>
        <p:spPr>
          <a:xfrm>
            <a:off x="1044575" y="900113"/>
            <a:ext cx="8236679" cy="53515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strike="noStrike" spc="-1" dirty="0">
                <a:latin typeface="Arial"/>
              </a:rPr>
              <a:t>5. Здоровьесберегающие образовательные технологии (ЗОТ) подразделяют на группы: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Организационно-педагогические технологии (ОПТ). Педагог, учитывая работоспособность учащихся в течение дня, распределяет нагрузку, чередует каналы восприятия и методы.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Психолого-педагогические технологии (ППТ) — В эту группу входят приемы для снятия эмоционального напряжения, создания благоприятного психологического климата на уроке.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0" strike="noStrike" spc="-1" dirty="0">
                <a:latin typeface="Arial"/>
              </a:rPr>
              <a:t>Учебно-воспитательные технологии (УВТ) — формирование базы знаний о здоровье и уходе за собой, профилактика вредных привычек, пропаганда здорового образа жизни. К этой группе относятся тематические </a:t>
            </a:r>
            <a:r>
              <a:rPr lang="ru-RU" spc="-1" dirty="0" smtClean="0">
                <a:latin typeface="Arial"/>
              </a:rPr>
              <a:t>занятия</a:t>
            </a:r>
            <a:r>
              <a:rPr lang="ru-RU" sz="1800" b="0" strike="noStrike" spc="-1" dirty="0" smtClean="0">
                <a:latin typeface="Arial"/>
              </a:rPr>
              <a:t>, </a:t>
            </a:r>
            <a:r>
              <a:rPr lang="ru-RU" sz="1800" b="0" strike="noStrike" spc="-1" dirty="0" err="1">
                <a:latin typeface="Arial"/>
              </a:rPr>
              <a:t>физминутки</a:t>
            </a:r>
            <a:r>
              <a:rPr lang="ru-RU" sz="1800" b="0" strike="noStrike" spc="-1" dirty="0">
                <a:latin typeface="Arial"/>
              </a:rPr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128"/>
          <p:cNvSpPr/>
          <p:nvPr/>
        </p:nvSpPr>
        <p:spPr>
          <a:xfrm>
            <a:off x="504000" y="301320"/>
            <a:ext cx="9070920" cy="12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Прямоугольник 129"/>
          <p:cNvSpPr/>
          <p:nvPr/>
        </p:nvSpPr>
        <p:spPr>
          <a:xfrm>
            <a:off x="1044575" y="902904"/>
            <a:ext cx="7653282" cy="56563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strike="noStrike" spc="-1" dirty="0">
                <a:latin typeface="Arial"/>
              </a:rPr>
              <a:t>6. Социально-адаптирующие и личностно-развивающие технологии (САЛРТ). </a:t>
            </a:r>
          </a:p>
          <a:p>
            <a:pPr>
              <a:lnSpc>
                <a:spcPct val="150000"/>
              </a:lnSpc>
            </a:pPr>
            <a:r>
              <a:rPr lang="ru-RU" sz="1800" b="0" strike="noStrike" spc="-1" dirty="0">
                <a:latin typeface="Arial"/>
              </a:rPr>
              <a:t>Отвечают за социальное и психологическое благополучие учащихся, для чего организуются встречи в форме тренингов, внеурочные занятия с приглашёнными экспертами.</a:t>
            </a:r>
          </a:p>
          <a:p>
            <a:pPr>
              <a:lnSpc>
                <a:spcPct val="15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ru-RU" sz="1800" b="1" strike="noStrike" spc="-1" dirty="0">
                <a:latin typeface="Arial"/>
              </a:rPr>
              <a:t>7. Лечебно-оздоровительные технологии (ЛОТ).</a:t>
            </a:r>
          </a:p>
          <a:p>
            <a:pPr>
              <a:lnSpc>
                <a:spcPct val="150000"/>
              </a:lnSpc>
            </a:pPr>
            <a:r>
              <a:rPr lang="ru-RU" sz="1800" b="0" strike="noStrike" spc="-1" dirty="0">
                <a:latin typeface="Arial"/>
              </a:rPr>
              <a:t>Меры, отвечающие за восстановление здоровья учащихся. К ним относится лечебная физическая культура и лечебная педагогика.</a:t>
            </a:r>
          </a:p>
          <a:p>
            <a:pPr>
              <a:lnSpc>
                <a:spcPct val="15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ru-RU" sz="1800" b="0" strike="noStrike" spc="-1" dirty="0">
                <a:latin typeface="Arial"/>
              </a:rPr>
              <a:t>Использование здоровьесберегающих технологий способствует адаптации учащихся к образовательной среде, лучшему усвоению материала и развитию индивидуальных способностей.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512</Words>
  <Application>Microsoft Office PowerPoint</Application>
  <PresentationFormat>Произвольный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Microsoft YaHei</vt:lpstr>
      <vt:lpstr>Arial</vt:lpstr>
      <vt:lpstr>DejaVu Sans</vt:lpstr>
      <vt:lpstr>Symbol</vt:lpstr>
      <vt:lpstr>Wingdings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Nature Illustration</dc:title>
  <dc:subject/>
  <dc:creator/>
  <dc:description/>
  <cp:lastModifiedBy>User</cp:lastModifiedBy>
  <cp:revision>31</cp:revision>
  <dcterms:created xsi:type="dcterms:W3CDTF">2025-10-19T18:48:32Z</dcterms:created>
  <dcterms:modified xsi:type="dcterms:W3CDTF">2025-11-27T06:20:32Z</dcterms:modified>
  <dc:language>ru-RU</dc:language>
</cp:coreProperties>
</file>