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</p:sldIdLst>
  <p:sldSz cx="10080625" cy="7559675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67" userDrawn="1">
          <p15:clr>
            <a:srgbClr val="A4A3A4"/>
          </p15:clr>
        </p15:guide>
        <p15:guide id="2" pos="65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58"/>
  </p:normalViewPr>
  <p:slideViewPr>
    <p:cSldViewPr snapToGrid="0">
      <p:cViewPr varScale="1">
        <p:scale>
          <a:sx n="78" d="100"/>
          <a:sy n="78" d="100"/>
        </p:scale>
        <p:origin x="1134" y="102"/>
      </p:cViewPr>
      <p:guideLst>
        <p:guide orient="horz" pos="567"/>
        <p:guide pos="65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2921040" cy="2090880"/>
          </a:xfrm>
          <a:prstGeom prst="rect">
            <a:avLst/>
          </a:prstGeom>
        </p:spPr>
        <p:txBody>
          <a:bodyPr lIns="0" tIns="0" rIns="0" bIns="0">
            <a:normAutofit fontScale="88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571560" y="1768680"/>
            <a:ext cx="2921040" cy="2090880"/>
          </a:xfrm>
          <a:prstGeom prst="rect">
            <a:avLst/>
          </a:prstGeom>
        </p:spPr>
        <p:txBody>
          <a:bodyPr lIns="0" tIns="0" rIns="0" bIns="0">
            <a:normAutofit fontScale="88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639120" y="1768680"/>
            <a:ext cx="2921040" cy="2090880"/>
          </a:xfrm>
          <a:prstGeom prst="rect">
            <a:avLst/>
          </a:prstGeom>
        </p:spPr>
        <p:txBody>
          <a:bodyPr lIns="0" tIns="0" rIns="0" bIns="0">
            <a:normAutofit fontScale="88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504000" y="4058640"/>
            <a:ext cx="2921040" cy="2090880"/>
          </a:xfrm>
          <a:prstGeom prst="rect">
            <a:avLst/>
          </a:prstGeom>
        </p:spPr>
        <p:txBody>
          <a:bodyPr lIns="0" tIns="0" rIns="0" bIns="0">
            <a:normAutofit fontScale="88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571560" y="4058640"/>
            <a:ext cx="2921040" cy="2090880"/>
          </a:xfrm>
          <a:prstGeom prst="rect">
            <a:avLst/>
          </a:prstGeom>
        </p:spPr>
        <p:txBody>
          <a:bodyPr lIns="0" tIns="0" rIns="0" bIns="0">
            <a:normAutofit fontScale="88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639120" y="4058640"/>
            <a:ext cx="2921040" cy="2090880"/>
          </a:xfrm>
          <a:prstGeom prst="rect">
            <a:avLst/>
          </a:prstGeom>
        </p:spPr>
        <p:txBody>
          <a:bodyPr lIns="0" tIns="0" rIns="0" bIns="0">
            <a:normAutofit fontScale="88000"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2000" cy="58503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2921040" cy="2090880"/>
          </a:xfrm>
          <a:prstGeom prst="rect">
            <a:avLst/>
          </a:prstGeom>
        </p:spPr>
        <p:txBody>
          <a:bodyPr lIns="0" tIns="0" rIns="0" bIns="0">
            <a:normAutofit fontScale="88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3571560" y="1768680"/>
            <a:ext cx="2921040" cy="2090880"/>
          </a:xfrm>
          <a:prstGeom prst="rect">
            <a:avLst/>
          </a:prstGeom>
        </p:spPr>
        <p:txBody>
          <a:bodyPr lIns="0" tIns="0" rIns="0" bIns="0">
            <a:normAutofit fontScale="88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6639120" y="1768680"/>
            <a:ext cx="2921040" cy="2090880"/>
          </a:xfrm>
          <a:prstGeom prst="rect">
            <a:avLst/>
          </a:prstGeom>
        </p:spPr>
        <p:txBody>
          <a:bodyPr lIns="0" tIns="0" rIns="0" bIns="0">
            <a:normAutofit fontScale="88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504000" y="4058640"/>
            <a:ext cx="2921040" cy="2090880"/>
          </a:xfrm>
          <a:prstGeom prst="rect">
            <a:avLst/>
          </a:prstGeom>
        </p:spPr>
        <p:txBody>
          <a:bodyPr lIns="0" tIns="0" rIns="0" bIns="0">
            <a:normAutofit fontScale="88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3571560" y="4058640"/>
            <a:ext cx="2921040" cy="2090880"/>
          </a:xfrm>
          <a:prstGeom prst="rect">
            <a:avLst/>
          </a:prstGeom>
        </p:spPr>
        <p:txBody>
          <a:bodyPr lIns="0" tIns="0" rIns="0" bIns="0">
            <a:normAutofit fontScale="88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6639120" y="4058640"/>
            <a:ext cx="2921040" cy="2090880"/>
          </a:xfrm>
          <a:prstGeom prst="rect">
            <a:avLst/>
          </a:prstGeom>
        </p:spPr>
        <p:txBody>
          <a:bodyPr lIns="0" tIns="0" rIns="0" bIns="0">
            <a:normAutofit fontScale="88000"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subTitle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2000" cy="58503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89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90" name="PlaceHolder 4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94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97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98" name="PlaceHolder 4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01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05" name="PlaceHolder 4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06" name="PlaceHolder 5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2921040" cy="2090880"/>
          </a:xfrm>
          <a:prstGeom prst="rect">
            <a:avLst/>
          </a:prstGeom>
        </p:spPr>
        <p:txBody>
          <a:bodyPr lIns="0" tIns="0" rIns="0" bIns="0">
            <a:normAutofit fontScale="88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 type="body"/>
          </p:nvPr>
        </p:nvSpPr>
        <p:spPr>
          <a:xfrm>
            <a:off x="3571560" y="1768680"/>
            <a:ext cx="2921040" cy="2090880"/>
          </a:xfrm>
          <a:prstGeom prst="rect">
            <a:avLst/>
          </a:prstGeom>
        </p:spPr>
        <p:txBody>
          <a:bodyPr lIns="0" tIns="0" rIns="0" bIns="0">
            <a:normAutofit fontScale="88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10" name="PlaceHolder 4"/>
          <p:cNvSpPr>
            <a:spLocks noGrp="1"/>
          </p:cNvSpPr>
          <p:nvPr>
            <p:ph type="body"/>
          </p:nvPr>
        </p:nvSpPr>
        <p:spPr>
          <a:xfrm>
            <a:off x="6639120" y="1768680"/>
            <a:ext cx="2921040" cy="2090880"/>
          </a:xfrm>
          <a:prstGeom prst="rect">
            <a:avLst/>
          </a:prstGeom>
        </p:spPr>
        <p:txBody>
          <a:bodyPr lIns="0" tIns="0" rIns="0" bIns="0">
            <a:normAutofit fontScale="88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11" name="PlaceHolder 5"/>
          <p:cNvSpPr>
            <a:spLocks noGrp="1"/>
          </p:cNvSpPr>
          <p:nvPr>
            <p:ph type="body"/>
          </p:nvPr>
        </p:nvSpPr>
        <p:spPr>
          <a:xfrm>
            <a:off x="504000" y="4058640"/>
            <a:ext cx="2921040" cy="2090880"/>
          </a:xfrm>
          <a:prstGeom prst="rect">
            <a:avLst/>
          </a:prstGeom>
        </p:spPr>
        <p:txBody>
          <a:bodyPr lIns="0" tIns="0" rIns="0" bIns="0">
            <a:normAutofit fontScale="88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12" name="PlaceHolder 6"/>
          <p:cNvSpPr>
            <a:spLocks noGrp="1"/>
          </p:cNvSpPr>
          <p:nvPr>
            <p:ph type="body"/>
          </p:nvPr>
        </p:nvSpPr>
        <p:spPr>
          <a:xfrm>
            <a:off x="3571560" y="4058640"/>
            <a:ext cx="2921040" cy="2090880"/>
          </a:xfrm>
          <a:prstGeom prst="rect">
            <a:avLst/>
          </a:prstGeom>
        </p:spPr>
        <p:txBody>
          <a:bodyPr lIns="0" tIns="0" rIns="0" bIns="0">
            <a:normAutofit fontScale="88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13" name="PlaceHolder 7"/>
          <p:cNvSpPr>
            <a:spLocks noGrp="1"/>
          </p:cNvSpPr>
          <p:nvPr>
            <p:ph type="body"/>
          </p:nvPr>
        </p:nvSpPr>
        <p:spPr>
          <a:xfrm>
            <a:off x="6639120" y="4058640"/>
            <a:ext cx="2921040" cy="2090880"/>
          </a:xfrm>
          <a:prstGeom prst="rect">
            <a:avLst/>
          </a:prstGeom>
        </p:spPr>
        <p:txBody>
          <a:bodyPr lIns="0" tIns="0" rIns="0" bIns="0">
            <a:normAutofit fontScale="88000"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2000" cy="58503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2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0920" cy="1261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0920" cy="4854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ru-RU" sz="4400" b="0" strike="noStrike" spc="-1"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0920" cy="1261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0920" cy="4854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Прямоугольник 113"/>
          <p:cNvSpPr/>
          <p:nvPr/>
        </p:nvSpPr>
        <p:spPr>
          <a:xfrm>
            <a:off x="0" y="1728000"/>
            <a:ext cx="10080625" cy="1785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4000" b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Здоровьесберегающие технологии в образовательном процессе</a:t>
            </a:r>
            <a:endParaRPr lang="ru-RU" sz="4000" b="1" strike="noStrike" spc="-1" dirty="0">
              <a:latin typeface="Arial"/>
            </a:endParaRPr>
          </a:p>
        </p:txBody>
      </p:sp>
      <p:sp>
        <p:nvSpPr>
          <p:cNvPr id="115" name="Прямоугольник 114"/>
          <p:cNvSpPr/>
          <p:nvPr/>
        </p:nvSpPr>
        <p:spPr>
          <a:xfrm>
            <a:off x="4032360" y="3854520"/>
            <a:ext cx="5182920" cy="968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Прямоугольник 115"/>
          <p:cNvSpPr/>
          <p:nvPr/>
        </p:nvSpPr>
        <p:spPr>
          <a:xfrm>
            <a:off x="504000" y="301320"/>
            <a:ext cx="9070920" cy="1261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7" name="TextBox 116"/>
          <p:cNvSpPr txBox="1"/>
          <p:nvPr/>
        </p:nvSpPr>
        <p:spPr>
          <a:xfrm>
            <a:off x="1044575" y="900113"/>
            <a:ext cx="8169499" cy="3949449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>
            <a:noAutofit/>
          </a:bodyPr>
          <a:lstStyle/>
          <a:p>
            <a:r>
              <a:rPr lang="ru-RU" sz="1800" b="1" strike="noStrike" spc="-1" dirty="0">
                <a:latin typeface="Arial"/>
              </a:rPr>
              <a:t>Здоровье</a:t>
            </a:r>
            <a:r>
              <a:rPr lang="ru-RU" sz="1800" b="0" strike="noStrike" spc="-1" dirty="0">
                <a:latin typeface="Arial"/>
              </a:rPr>
              <a:t> — это состояние полного психологического и физического благополучия.</a:t>
            </a:r>
          </a:p>
          <a:p>
            <a:endParaRPr lang="ru-RU" sz="1800" b="0" strike="noStrike" spc="-1" dirty="0">
              <a:latin typeface="Arial"/>
            </a:endParaRPr>
          </a:p>
          <a:p>
            <a:r>
              <a:rPr lang="ru-RU" sz="1800" b="1" strike="noStrike" spc="-1" dirty="0">
                <a:latin typeface="Arial"/>
              </a:rPr>
              <a:t>Здоровье школьников </a:t>
            </a:r>
            <a:r>
              <a:rPr lang="ru-RU" sz="1800" b="0" strike="noStrike" spc="-1" dirty="0">
                <a:latin typeface="Arial"/>
              </a:rPr>
              <a:t>— вопрос государственной важности: по ФГОС школа должна гарантировать «охрану и укрепление физического, психологического и социального здоровья обучающихся». </a:t>
            </a:r>
          </a:p>
          <a:p>
            <a:endParaRPr lang="ru-RU" sz="1800" b="0" strike="noStrike" spc="-1" dirty="0">
              <a:latin typeface="Arial"/>
            </a:endParaRPr>
          </a:p>
          <a:p>
            <a:r>
              <a:rPr lang="ru-RU" sz="1800" b="1" strike="noStrike" spc="-1" dirty="0">
                <a:latin typeface="Arial"/>
              </a:rPr>
              <a:t>Здоровьесберегающие технологии </a:t>
            </a:r>
            <a:r>
              <a:rPr lang="ru-RU" sz="1800" b="0" strike="noStrike" spc="-1" dirty="0">
                <a:latin typeface="Arial"/>
              </a:rPr>
              <a:t>— это комплекс мер по охране и укреплению здоровья  учеников в физическом, психологическом и социальном плане в образовательном учреждении. </a:t>
            </a:r>
          </a:p>
          <a:p>
            <a:endParaRPr lang="ru-RU" sz="1800" b="0" strike="noStrike" spc="-1" dirty="0">
              <a:latin typeface="Arial"/>
            </a:endParaRPr>
          </a:p>
          <a:p>
            <a:r>
              <a:rPr lang="ru-RU" sz="1800" b="1" strike="noStrike" spc="-1" dirty="0">
                <a:latin typeface="Arial"/>
              </a:rPr>
              <a:t>Цель здоровьесберегающих технологий </a:t>
            </a:r>
            <a:r>
              <a:rPr lang="ru-RU" sz="1800" b="0" strike="noStrike" spc="-1" dirty="0">
                <a:latin typeface="Arial"/>
              </a:rPr>
              <a:t>- обеспечить безопасный учебный процесс, который способствует развитию психологического, социального и физического здоровья ученика.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Прямоугольник 117"/>
          <p:cNvSpPr/>
          <p:nvPr/>
        </p:nvSpPr>
        <p:spPr>
          <a:xfrm>
            <a:off x="504000" y="301320"/>
            <a:ext cx="9070920" cy="1261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9" name="Прямоугольник 118"/>
          <p:cNvSpPr/>
          <p:nvPr/>
        </p:nvSpPr>
        <p:spPr>
          <a:xfrm>
            <a:off x="1044575" y="885826"/>
            <a:ext cx="7686102" cy="514921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50000"/>
              </a:lnSpc>
            </a:pPr>
            <a:r>
              <a:rPr lang="ru-RU" sz="1800" b="1" strike="noStrike" spc="-1" dirty="0">
                <a:latin typeface="Arial"/>
              </a:rPr>
              <a:t>К школьным факторам риска относят: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1800" b="0" strike="noStrike" spc="-1" dirty="0">
                <a:latin typeface="Arial"/>
              </a:rPr>
              <a:t>стрессовые ситуации на занятиях;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1800" b="0" strike="noStrike" spc="-1" dirty="0">
                <a:latin typeface="Arial"/>
              </a:rPr>
              <a:t>недостаток физической нагрузки;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1800" b="0" strike="noStrike" spc="-1" dirty="0">
                <a:latin typeface="Arial"/>
              </a:rPr>
              <a:t>нарушение физиологических и гигиенических норм;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1800" b="0" strike="noStrike" spc="-1" dirty="0">
                <a:latin typeface="Arial"/>
              </a:rPr>
              <a:t>несоответствие учебной нагрузки возрасту обучаемых;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1800" b="0" strike="noStrike" spc="-1" dirty="0">
                <a:latin typeface="Arial"/>
              </a:rPr>
              <a:t>интенсификация образовательного процесса;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1800" b="0" strike="noStrike" spc="-1" dirty="0">
                <a:latin typeface="Arial"/>
              </a:rPr>
              <a:t>неосведомленность педагогов, родителей и детей в вопросах охраны и укрепления здоровья;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1800" b="0" strike="noStrike" spc="-1" dirty="0">
                <a:latin typeface="Arial"/>
              </a:rPr>
              <a:t>невозможность индивидуального подхода к учащимся;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1800" b="0" strike="noStrike" spc="-1" dirty="0">
                <a:latin typeface="Arial"/>
              </a:rPr>
              <a:t>недостаточная популяризация культуры здоровья;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1800" b="0" strike="noStrike" spc="-1" dirty="0">
                <a:latin typeface="Arial"/>
              </a:rPr>
              <a:t>неправильная организация питания в учреждении.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Прямоугольник 119"/>
          <p:cNvSpPr/>
          <p:nvPr/>
        </p:nvSpPr>
        <p:spPr>
          <a:xfrm>
            <a:off x="504000" y="301320"/>
            <a:ext cx="9070920" cy="1261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1" name="Прямоугольник 120"/>
          <p:cNvSpPr/>
          <p:nvPr/>
        </p:nvSpPr>
        <p:spPr>
          <a:xfrm>
            <a:off x="1044575" y="1778198"/>
            <a:ext cx="8383464" cy="1103409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ru-RU" sz="1800" b="1" strike="noStrike" spc="-1" dirty="0">
                <a:latin typeface="Arial"/>
              </a:rPr>
              <a:t>1. Технологии стимулирования и сохранения здоровья:</a:t>
            </a:r>
            <a:r>
              <a:rPr lang="ru-RU" sz="1800" b="0" strike="noStrike" spc="-1" dirty="0">
                <a:latin typeface="Arial"/>
              </a:rPr>
              <a:t> физкультурные игры, релаксация, динамическая пауза, гимнастика для глаз, пальцев, дыхательная гимнастика, игры с использованием песка или воды.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33B0BBC-EE95-4879-FAD3-304AE309968A}"/>
              </a:ext>
            </a:extLst>
          </p:cNvPr>
          <p:cNvSpPr txBox="1"/>
          <p:nvPr/>
        </p:nvSpPr>
        <p:spPr>
          <a:xfrm>
            <a:off x="1044575" y="900113"/>
            <a:ext cx="7924801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ru-RU" sz="2400" b="1" strike="noStrike" spc="-1" dirty="0">
                <a:latin typeface="Arial"/>
              </a:rPr>
              <a:t>В начальной школе здоровьесберегающие технологии подразделяют на три направления: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Прямоугольник 121"/>
          <p:cNvSpPr/>
          <p:nvPr/>
        </p:nvSpPr>
        <p:spPr>
          <a:xfrm>
            <a:off x="504000" y="301320"/>
            <a:ext cx="9070920" cy="1261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3" name="Прямоугольник 122"/>
          <p:cNvSpPr/>
          <p:nvPr/>
        </p:nvSpPr>
        <p:spPr>
          <a:xfrm>
            <a:off x="5396191" y="932040"/>
            <a:ext cx="3927231" cy="140085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ru-RU" sz="1800" b="1" strike="noStrike" spc="-1" dirty="0">
                <a:latin typeface="Arial"/>
              </a:rPr>
              <a:t>3. Коррекционные технологии:</a:t>
            </a:r>
            <a:r>
              <a:rPr lang="ru-RU" sz="1800" b="0" strike="noStrike" spc="-1" dirty="0">
                <a:latin typeface="Arial"/>
              </a:rPr>
              <a:t> музыкотерапия, сказкотерапия, библиотерапия, артикуляционная гимнастика.</a:t>
            </a:r>
          </a:p>
        </p:txBody>
      </p:sp>
      <p:sp>
        <p:nvSpPr>
          <p:cNvPr id="124" name="TextBox 123"/>
          <p:cNvSpPr txBox="1"/>
          <p:nvPr/>
        </p:nvSpPr>
        <p:spPr>
          <a:xfrm>
            <a:off x="1044575" y="900113"/>
            <a:ext cx="4351616" cy="1869775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>
            <a:noAutofit/>
          </a:bodyPr>
          <a:lstStyle/>
          <a:p>
            <a:r>
              <a:rPr lang="ru-RU" sz="1800" b="1" strike="noStrike" spc="-1" dirty="0">
                <a:latin typeface="Arial"/>
              </a:rPr>
              <a:t>2. Технологии обучения здоровому образу жизни: </a:t>
            </a:r>
            <a:r>
              <a:rPr lang="ru-RU" sz="1800" b="0" strike="noStrike" spc="-1" dirty="0">
                <a:latin typeface="Arial"/>
              </a:rPr>
              <a:t>физкультурные занятия и мероприятия, гимнастика, массаж, самомассаж, закаливание, активный отдых, игры, направленные на корректировку проблем.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Прямоугольник 124"/>
          <p:cNvSpPr/>
          <p:nvPr/>
        </p:nvSpPr>
        <p:spPr>
          <a:xfrm>
            <a:off x="1044575" y="905928"/>
            <a:ext cx="9070920" cy="460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ru-RU" sz="2400" b="1" strike="noStrike" spc="-1" dirty="0">
                <a:latin typeface="Arial"/>
                <a:ea typeface="Microsoft YaHei"/>
              </a:rPr>
              <a:t>Классификация  профессора Н. К. Смирнова</a:t>
            </a:r>
            <a:endParaRPr lang="ru-RU" sz="2400" b="0" strike="noStrike" spc="-1" dirty="0">
              <a:latin typeface="Arial"/>
            </a:endParaRPr>
          </a:p>
        </p:txBody>
      </p:sp>
      <p:sp>
        <p:nvSpPr>
          <p:cNvPr id="126" name="Прямоугольник 125"/>
          <p:cNvSpPr/>
          <p:nvPr/>
        </p:nvSpPr>
        <p:spPr>
          <a:xfrm>
            <a:off x="1044575" y="1473473"/>
            <a:ext cx="8333587" cy="461272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ru-RU" sz="1800" b="1" strike="noStrike" spc="-1" dirty="0">
                <a:latin typeface="Arial"/>
              </a:rPr>
              <a:t>1. Медико-гигиенические технологии (МГТ)</a:t>
            </a:r>
            <a:r>
              <a:rPr lang="ru-RU" sz="1800" b="0" strike="noStrike" spc="-1" dirty="0">
                <a:latin typeface="Arial"/>
              </a:rPr>
              <a:t> - своевременное оказание медицинской помощи, наблюдение за состоянием здоровья детей, санитарно-гигиенические мероприятия, профилактика заболеваний.</a:t>
            </a:r>
          </a:p>
          <a:p>
            <a:pPr>
              <a:lnSpc>
                <a:spcPct val="100000"/>
              </a:lnSpc>
            </a:pPr>
            <a:endParaRPr lang="ru-RU" sz="18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1" strike="noStrike" spc="-1" dirty="0">
                <a:latin typeface="Arial"/>
              </a:rPr>
              <a:t>2. Физкультурно-оздоровительные технологии (ФОТ).</a:t>
            </a:r>
            <a:r>
              <a:rPr lang="ru-RU" sz="1800" b="0" strike="noStrike" spc="-1" dirty="0">
                <a:latin typeface="Arial"/>
              </a:rPr>
              <a:t> Направлены на повышение физической активности, организуются в виде соревнований, спортивных секций, уроков физкультуры.</a:t>
            </a:r>
          </a:p>
          <a:p>
            <a:pPr>
              <a:lnSpc>
                <a:spcPct val="100000"/>
              </a:lnSpc>
            </a:pPr>
            <a:endParaRPr lang="ru-RU" sz="18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1" strike="noStrike" spc="-1" dirty="0">
                <a:latin typeface="Arial"/>
              </a:rPr>
              <a:t>3. Экологические здоровьесберегающие технологии (ЭЗТ).</a:t>
            </a:r>
            <a:r>
              <a:rPr lang="ru-RU" sz="1800" b="0" strike="noStrike" spc="-1" dirty="0">
                <a:latin typeface="Arial"/>
              </a:rPr>
              <a:t> Ученики участвуют в облагораживании территории, озеленении помещений, создании живого уголка и в мероприятиях на природе.</a:t>
            </a:r>
          </a:p>
          <a:p>
            <a:pPr>
              <a:lnSpc>
                <a:spcPct val="100000"/>
              </a:lnSpc>
            </a:pPr>
            <a:endParaRPr lang="ru-RU" sz="18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1" strike="noStrike" spc="-1" dirty="0">
                <a:latin typeface="Arial"/>
              </a:rPr>
              <a:t>4. Технологии обеспечения безопасности жизнедеятельности (ТОБЖ). </a:t>
            </a:r>
            <a:r>
              <a:rPr lang="ru-RU" sz="1800" b="0" strike="noStrike" spc="-1" dirty="0">
                <a:latin typeface="Arial"/>
              </a:rPr>
              <a:t>Охрана здоровья учащихся на территории школы, за что отвечают разные специалисты, в том числе строители и инспекторы пожарной безопасности. Уроки по предмету ОБЖ.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Прямоугольник 127"/>
          <p:cNvSpPr/>
          <p:nvPr/>
        </p:nvSpPr>
        <p:spPr>
          <a:xfrm>
            <a:off x="1044575" y="900113"/>
            <a:ext cx="8236679" cy="5351529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50000"/>
              </a:lnSpc>
            </a:pPr>
            <a:r>
              <a:rPr lang="ru-RU" sz="1800" b="1" strike="noStrike" spc="-1" dirty="0">
                <a:latin typeface="Arial"/>
              </a:rPr>
              <a:t>5. Здоровьесберегающие образовательные технологии (ЗОТ) подразделяют на группы: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1800" b="0" strike="noStrike" spc="-1" dirty="0">
                <a:latin typeface="Arial"/>
              </a:rPr>
              <a:t>Организационно-педагогические технологии (ОПТ). Педагог, учитывая работоспособность учащихся в течение дня, распределяет нагрузку, чередует каналы восприятия и методы.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1800" b="0" strike="noStrike" spc="-1" dirty="0">
                <a:latin typeface="Arial"/>
              </a:rPr>
              <a:t>Психолого-педагогические технологии (ППТ) — В эту группу входят приемы для снятия эмоционального напряжения, создания благоприятного психологического климата на уроке.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1800" b="0" strike="noStrike" spc="-1" dirty="0">
                <a:latin typeface="Arial"/>
              </a:rPr>
              <a:t>Учебно-воспитательные технологии (УВТ) — формирование базы знаний о здоровье и уходе за собой, профилактика вредных привычек, пропаганда здорового образа жизни. К этой группе относятся тематические </a:t>
            </a:r>
            <a:r>
              <a:rPr lang="ru-RU" spc="-1" dirty="0" smtClean="0">
                <a:latin typeface="Arial"/>
              </a:rPr>
              <a:t>занятия</a:t>
            </a:r>
            <a:r>
              <a:rPr lang="ru-RU" sz="1800" b="0" strike="noStrike" spc="-1" dirty="0" smtClean="0">
                <a:latin typeface="Arial"/>
              </a:rPr>
              <a:t>, </a:t>
            </a:r>
            <a:r>
              <a:rPr lang="ru-RU" sz="1800" b="0" strike="noStrike" spc="-1" dirty="0" err="1">
                <a:latin typeface="Arial"/>
              </a:rPr>
              <a:t>физминутки</a:t>
            </a:r>
            <a:r>
              <a:rPr lang="ru-RU" sz="1800" b="0" strike="noStrike" spc="-1" dirty="0">
                <a:latin typeface="Arial"/>
              </a:rPr>
              <a:t>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Прямоугольник 128"/>
          <p:cNvSpPr/>
          <p:nvPr/>
        </p:nvSpPr>
        <p:spPr>
          <a:xfrm>
            <a:off x="504000" y="301320"/>
            <a:ext cx="9070920" cy="1261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0" name="Прямоугольник 129"/>
          <p:cNvSpPr/>
          <p:nvPr/>
        </p:nvSpPr>
        <p:spPr>
          <a:xfrm>
            <a:off x="1044575" y="902904"/>
            <a:ext cx="7653282" cy="5656329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50000"/>
              </a:lnSpc>
            </a:pPr>
            <a:r>
              <a:rPr lang="ru-RU" sz="1800" b="1" strike="noStrike" spc="-1" dirty="0">
                <a:latin typeface="Arial"/>
              </a:rPr>
              <a:t>6. Социально-адаптирующие и личностно-развивающие технологии (САЛРТ). </a:t>
            </a:r>
          </a:p>
          <a:p>
            <a:pPr>
              <a:lnSpc>
                <a:spcPct val="150000"/>
              </a:lnSpc>
            </a:pPr>
            <a:r>
              <a:rPr lang="ru-RU" sz="1800" b="0" strike="noStrike" spc="-1" dirty="0">
                <a:latin typeface="Arial"/>
              </a:rPr>
              <a:t>Отвечают за социальное и психологическое благополучие учащихся, для чего организуются встречи в форме тренингов, внеурочные занятия с приглашёнными экспертами.</a:t>
            </a:r>
          </a:p>
          <a:p>
            <a:pPr>
              <a:lnSpc>
                <a:spcPct val="150000"/>
              </a:lnSpc>
            </a:pPr>
            <a:endParaRPr lang="ru-RU" sz="1800" b="0" strike="noStrike" spc="-1" dirty="0">
              <a:latin typeface="Arial"/>
            </a:endParaRPr>
          </a:p>
          <a:p>
            <a:pPr>
              <a:lnSpc>
                <a:spcPct val="150000"/>
              </a:lnSpc>
            </a:pPr>
            <a:r>
              <a:rPr lang="ru-RU" sz="1800" b="1" strike="noStrike" spc="-1" dirty="0">
                <a:latin typeface="Arial"/>
              </a:rPr>
              <a:t>7. Лечебно-оздоровительные технологии (ЛОТ).</a:t>
            </a:r>
          </a:p>
          <a:p>
            <a:pPr>
              <a:lnSpc>
                <a:spcPct val="150000"/>
              </a:lnSpc>
            </a:pPr>
            <a:r>
              <a:rPr lang="ru-RU" sz="1800" b="0" strike="noStrike" spc="-1" dirty="0">
                <a:latin typeface="Arial"/>
              </a:rPr>
              <a:t>Меры, отвечающие за восстановление здоровья учащихся. К ним относится лечебная физическая культура и лечебная педагогика.</a:t>
            </a:r>
          </a:p>
          <a:p>
            <a:pPr>
              <a:lnSpc>
                <a:spcPct val="150000"/>
              </a:lnSpc>
            </a:pPr>
            <a:endParaRPr lang="ru-RU" sz="1800" b="0" strike="noStrike" spc="-1" dirty="0">
              <a:latin typeface="Arial"/>
            </a:endParaRPr>
          </a:p>
          <a:p>
            <a:pPr>
              <a:lnSpc>
                <a:spcPct val="150000"/>
              </a:lnSpc>
            </a:pPr>
            <a:r>
              <a:rPr lang="ru-RU" sz="1800" b="0" strike="noStrike" spc="-1" dirty="0">
                <a:latin typeface="Arial"/>
              </a:rPr>
              <a:t>Использование здоровьесберегающих технологий способствует адаптации учащихся к образовательной среде, лучшему усвоению материала и развитию индивидуальных способностей.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</TotalTime>
  <Words>512</Words>
  <Application>Microsoft Office PowerPoint</Application>
  <PresentationFormat>Произвольный</PresentationFormat>
  <Paragraphs>41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8</vt:i4>
      </vt:variant>
    </vt:vector>
  </HeadingPairs>
  <TitlesOfParts>
    <vt:vector size="16" baseType="lpstr">
      <vt:lpstr>Microsoft YaHei</vt:lpstr>
      <vt:lpstr>Arial</vt:lpstr>
      <vt:lpstr>DejaVu Sans</vt:lpstr>
      <vt:lpstr>Symbol</vt:lpstr>
      <vt:lpstr>Wingdings</vt:lpstr>
      <vt:lpstr>Office Theme</vt:lpstr>
      <vt:lpstr>Office Theme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Nature Illustration</dc:title>
  <dc:subject/>
  <dc:creator/>
  <dc:description/>
  <cp:lastModifiedBy>User</cp:lastModifiedBy>
  <cp:revision>31</cp:revision>
  <dcterms:created xsi:type="dcterms:W3CDTF">2025-10-19T18:48:32Z</dcterms:created>
  <dcterms:modified xsi:type="dcterms:W3CDTF">2025-11-27T06:20:32Z</dcterms:modified>
  <dc:language>ru-RU</dc:language>
</cp:coreProperties>
</file>