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55"/>
  </p:notesMasterIdLst>
  <p:handoutMasterIdLst>
    <p:handoutMasterId r:id="rId56"/>
  </p:handoutMasterIdLst>
  <p:sldIdLst>
    <p:sldId id="256" r:id="rId2"/>
    <p:sldId id="294" r:id="rId3"/>
    <p:sldId id="257" r:id="rId4"/>
    <p:sldId id="258" r:id="rId5"/>
    <p:sldId id="304" r:id="rId6"/>
    <p:sldId id="303"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309" r:id="rId24"/>
    <p:sldId id="277" r:id="rId25"/>
    <p:sldId id="278" r:id="rId26"/>
    <p:sldId id="292" r:id="rId27"/>
    <p:sldId id="293" r:id="rId28"/>
    <p:sldId id="301" r:id="rId29"/>
    <p:sldId id="302" r:id="rId30"/>
    <p:sldId id="279" r:id="rId31"/>
    <p:sldId id="280" r:id="rId32"/>
    <p:sldId id="307" r:id="rId33"/>
    <p:sldId id="259" r:id="rId34"/>
    <p:sldId id="260" r:id="rId35"/>
    <p:sldId id="288" r:id="rId36"/>
    <p:sldId id="289" r:id="rId37"/>
    <p:sldId id="281" r:id="rId38"/>
    <p:sldId id="282" r:id="rId39"/>
    <p:sldId id="296" r:id="rId40"/>
    <p:sldId id="283" r:id="rId41"/>
    <p:sldId id="284" r:id="rId42"/>
    <p:sldId id="285" r:id="rId43"/>
    <p:sldId id="297" r:id="rId44"/>
    <p:sldId id="298" r:id="rId45"/>
    <p:sldId id="299" r:id="rId46"/>
    <p:sldId id="300" r:id="rId47"/>
    <p:sldId id="286" r:id="rId48"/>
    <p:sldId id="287" r:id="rId49"/>
    <p:sldId id="290" r:id="rId50"/>
    <p:sldId id="291" r:id="rId51"/>
    <p:sldId id="308" r:id="rId52"/>
    <p:sldId id="305" r:id="rId53"/>
    <p:sldId id="306" r:id="rId54"/>
  </p:sldIdLst>
  <p:sldSz cx="9144000" cy="5143500" type="screen16x9"/>
  <p:notesSz cx="6858000" cy="9144000"/>
  <p:embeddedFontLst>
    <p:embeddedFont>
      <p:font typeface="Oswald" panose="020B0604020202020204" charset="-52"/>
      <p:regular r:id="rId57"/>
      <p:bold r:id="rId5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1pPr>
    <a:lvl2pPr marR="0" lvl="1"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2pPr>
    <a:lvl3pPr marR="0" lvl="2"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3pPr>
    <a:lvl4pPr marR="0" lvl="3"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4pPr>
    <a:lvl5pPr marR="0" lvl="4"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5pPr>
    <a:lvl6pPr marR="0" lvl="5"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6pPr>
    <a:lvl7pPr marR="0" lvl="6"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7pPr>
    <a:lvl8pPr marR="0" lvl="7"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8pPr>
    <a:lvl9pPr marR="0" lvl="8"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F4A3D39-4975-46BA-BE83-8B02B6239DEE}">
  <a:tblStyle styleId="{BF4A3D39-4975-46BA-BE83-8B02B6239D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67" autoAdjust="0"/>
  </p:normalViewPr>
  <p:slideViewPr>
    <p:cSldViewPr snapToGrid="0">
      <p:cViewPr varScale="1">
        <p:scale>
          <a:sx n="139" d="100"/>
          <a:sy n="139" d="100"/>
        </p:scale>
        <p:origin x="80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1.fntdata"/><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914E04-6E2D-4D47-8021-CB28D6DF5A0A}" type="datetimeFigureOut">
              <a:rPr lang="ru-RU" smtClean="0"/>
              <a:t>13.01.2025</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5CE818-D167-46BF-9B27-CEBD5C8A085A}" type="slidenum">
              <a:rPr lang="ru-RU" smtClean="0"/>
              <a:t>‹#›</a:t>
            </a:fld>
            <a:endParaRPr lang="ru-RU"/>
          </a:p>
        </p:txBody>
      </p:sp>
    </p:spTree>
    <p:extLst>
      <p:ext uri="{BB962C8B-B14F-4D97-AF65-F5344CB8AC3E}">
        <p14:creationId xmlns:p14="http://schemas.microsoft.com/office/powerpoint/2010/main" val="4160421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1pPr>
    <a:lvl2pPr marR="0" lvl="1"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2pPr>
    <a:lvl3pPr marR="0" lvl="2"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3pPr>
    <a:lvl4pPr marR="0" lvl="3"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4pPr>
    <a:lvl5pPr marR="0" lvl="4"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5pPr>
    <a:lvl6pPr marR="0" lvl="5"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6pPr>
    <a:lvl7pPr marR="0" lvl="6"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7pPr>
    <a:lvl8pPr marR="0" lvl="7"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8pPr>
    <a:lvl9pPr marR="0" lvl="8" algn="l" rtl="0">
      <a:lnSpc>
        <a:spcPct val="100000"/>
      </a:lnSpc>
      <a:spcBef>
        <a:spcPts val="0"/>
      </a:spcBef>
      <a:spcAft>
        <a:spcPts val="0"/>
      </a:spcAft>
      <a:buClr>
        <a:srgbClr val="000000"/>
      </a:buClr>
      <a:buFont typeface="Oswald" panose="020B0604020202020204" charset="-52"/>
      <a:defRPr sz="1400" b="0" i="0" u="none" strike="noStrike" cap="none">
        <a:solidFill>
          <a:srgbClr val="000000"/>
        </a:solidFill>
        <a:latin typeface="Oswald" panose="020B0604020202020204" charset="-52"/>
        <a:ea typeface="Oswald" panose="020B0604020202020204" charset="-52"/>
        <a:cs typeface="Oswald" panose="020B0604020202020204" charset="-52"/>
        <a:sym typeface="Oswald" panose="020B0604020202020204" charset="-5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7172d09a8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4" name="Google Shape;174;ge7172d09a8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7172d09a8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1" name="Google Shape;181;ge7172d09a8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7172d09a8_1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88" name="Google Shape;188;ge7172d09a8_1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7172d09a8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5" name="Google Shape;195;ge7172d09a8_1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e7172d09a8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2" name="Google Shape;202;ge7172d09a8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58c09197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7" name="Google Shape;97;ge658c09197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6529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7172d09a8_1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ge7172d09a8_1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e7172d09a8_1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ge7172d09a8_1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2810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912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3556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1845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658c091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ge658c09197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61478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1475595ef3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14" name="Google Shape;314;g1475595ef3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475595ef3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21" name="Google Shape;321;g1475595ef3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7822b86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7822b86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2878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4542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e7172d09a8_1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6" name="Google Shape;286;ge7172d09a8_1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e7172d09a8_1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93" name="Google Shape;293;ge7172d09a8_1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07973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82876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027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75908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9000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308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12125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7944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78237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6013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658c0919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2" name="Google Shape;132;ge658c0919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87809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02739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effectLst/>
                <a:latin typeface="Oswald" panose="020B0604020202020204" charset="-52"/>
              </a:rPr>
              <a:t>«</a:t>
            </a:r>
            <a:endParaRPr lang="en-US" sz="6000" baseline="0" dirty="0">
              <a:ln w="3175" cmpd="sng">
                <a:noFill/>
              </a:ln>
              <a:solidFill>
                <a:schemeClr val="accent1">
                  <a:lumMod val="60000"/>
                  <a:lumOff val="40000"/>
                </a:schemeClr>
              </a:solidFill>
              <a:effectLst/>
              <a:latin typeface="Oswald" panose="020B0604020202020204" charset="-52"/>
            </a:endParaRP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latin typeface="Oswald" panose="020B0604020202020204" charset="-52"/>
              </a:rPr>
              <a:t>«</a:t>
            </a:r>
            <a:endParaRPr lang="en-US" sz="1050" dirty="0">
              <a:solidFill>
                <a:schemeClr val="accent1">
                  <a:lumMod val="60000"/>
                  <a:lumOff val="40000"/>
                </a:schemeClr>
              </a:solidFill>
              <a:latin typeface="Oswald" panose="020B0604020202020204" charset="-52"/>
            </a:endParaRPr>
          </a:p>
        </p:txBody>
      </p:sp>
    </p:spTree>
    <p:extLst>
      <p:ext uri="{BB962C8B-B14F-4D97-AF65-F5344CB8AC3E}">
        <p14:creationId xmlns:p14="http://schemas.microsoft.com/office/powerpoint/2010/main" val="40089861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679885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effectLst/>
                <a:latin typeface="Oswald" panose="020B0604020202020204" charset="-52"/>
              </a:rPr>
              <a:t>«</a:t>
            </a:r>
            <a:endParaRPr lang="en-US" sz="6000" baseline="0" dirty="0">
              <a:ln w="3175" cmpd="sng">
                <a:noFill/>
              </a:ln>
              <a:solidFill>
                <a:schemeClr val="accent1">
                  <a:lumMod val="60000"/>
                  <a:lumOff val="40000"/>
                </a:schemeClr>
              </a:solidFill>
              <a:effectLst/>
              <a:latin typeface="Oswald" panose="020B0604020202020204" charset="-52"/>
            </a:endParaRP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smtClean="0">
                <a:ln w="3175" cmpd="sng">
                  <a:noFill/>
                </a:ln>
                <a:solidFill>
                  <a:schemeClr val="accent1">
                    <a:lumMod val="60000"/>
                    <a:lumOff val="40000"/>
                  </a:schemeClr>
                </a:solidFill>
                <a:effectLst/>
                <a:latin typeface="Oswald" panose="020B0604020202020204" charset="-52"/>
              </a:rPr>
              <a:t>«</a:t>
            </a:r>
            <a:endParaRPr lang="en-US" sz="6000" baseline="0" dirty="0">
              <a:ln w="3175" cmpd="sng">
                <a:noFill/>
              </a:ln>
              <a:solidFill>
                <a:schemeClr val="accent1">
                  <a:lumMod val="60000"/>
                  <a:lumOff val="40000"/>
                </a:schemeClr>
              </a:solidFill>
              <a:effectLst/>
              <a:latin typeface="Oswald" panose="020B0604020202020204" charset="-52"/>
            </a:endParaRPr>
          </a:p>
        </p:txBody>
      </p:sp>
    </p:spTree>
    <p:extLst>
      <p:ext uri="{BB962C8B-B14F-4D97-AF65-F5344CB8AC3E}">
        <p14:creationId xmlns:p14="http://schemas.microsoft.com/office/powerpoint/2010/main" val="3742412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4210247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2041075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0602950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915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smtClean="0"/>
              <a:t>1/13/2025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3716352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1/13/2025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4685899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1/13/2025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544162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1/13/2025</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1930583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1/13/2025</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8840077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ru-RU"/>
              <a:t>Образец заголовка</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smtClean="0"/>
              <a:t>1/13/2025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7743692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a:t>Вставка рисунка</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smtClean="0"/>
              <a:t>1/13/2025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80398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ADFE4">
                <a:alpha val="60000"/>
              </a:srgbClr>
            </a:gs>
            <a:gs pos="100000">
              <a:srgbClr val="F3F3F3"/>
            </a:gs>
          </a:gsLst>
          <a:lin ang="5400012"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BE451C3-0FF4-47C4-B829-773ADF60F88C}" type="datetimeFigureOut">
              <a:rPr lang="en-US" smtClean="0"/>
              <a:t>1/13/2025</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9371147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Oswald" panose="020B0604020202020204" charset="-5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Oswald" panose="020B0604020202020204" charset="-5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Oswald" panose="020B0604020202020204" charset="-5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Oswald" panose="020B0604020202020204" charset="-5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alpha val="60000"/>
              </a:srgbClr>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lvl="0" algn="ctr">
              <a:spcBef>
                <a:spcPts val="0"/>
              </a:spcBef>
              <a:buClr>
                <a:srgbClr val="000000"/>
              </a:buClr>
            </a:pPr>
            <a:r>
              <a:rPr lang="ru-RU" sz="2000" dirty="0" smtClean="0">
                <a:solidFill>
                  <a:schemeClr val="accent2">
                    <a:lumMod val="50000"/>
                  </a:schemeClr>
                </a:solidFill>
                <a:latin typeface="Oswald" panose="020B0604020202020204" charset="-52"/>
                <a:ea typeface="Oswald"/>
                <a:cs typeface="Oswald"/>
                <a:sym typeface="Oswald"/>
              </a:rPr>
              <a:t>Государственная информационная система «Единая </a:t>
            </a:r>
            <a:r>
              <a:rPr lang="ru-RU" sz="2000" dirty="0">
                <a:solidFill>
                  <a:schemeClr val="accent2">
                    <a:lumMod val="50000"/>
                  </a:schemeClr>
                </a:solidFill>
                <a:latin typeface="Oswald" panose="020B0604020202020204" charset="-52"/>
                <a:ea typeface="Oswald"/>
                <a:cs typeface="Oswald"/>
                <a:sym typeface="Oswald"/>
              </a:rPr>
              <a:t>централизованная цифровая платформа в социальной </a:t>
            </a:r>
            <a:r>
              <a:rPr lang="ru-RU" sz="2000" dirty="0" smtClean="0">
                <a:solidFill>
                  <a:schemeClr val="accent2">
                    <a:lumMod val="50000"/>
                  </a:schemeClr>
                </a:solidFill>
                <a:latin typeface="Oswald" panose="020B0604020202020204" charset="-52"/>
                <a:ea typeface="Oswald"/>
                <a:cs typeface="Oswald"/>
                <a:sym typeface="Oswald"/>
              </a:rPr>
              <a:t>сфере» </a:t>
            </a:r>
            <a:r>
              <a:rPr lang="ru" sz="2000" b="0" dirty="0" smtClean="0">
                <a:solidFill>
                  <a:schemeClr val="accent2">
                    <a:lumMod val="50000"/>
                  </a:schemeClr>
                </a:solidFill>
                <a:latin typeface="Oswald" panose="020B0604020202020204" charset="-52"/>
                <a:ea typeface="Oswald"/>
                <a:cs typeface="Oswald"/>
                <a:sym typeface="Oswald"/>
              </a:rPr>
              <a:t>(</a:t>
            </a:r>
            <a:r>
              <a:rPr lang="ru-RU" sz="2000" dirty="0">
                <a:solidFill>
                  <a:schemeClr val="accent2">
                    <a:lumMod val="50000"/>
                  </a:schemeClr>
                </a:solidFill>
                <a:latin typeface="Oswald" panose="020B0604020202020204" charset="-52"/>
                <a:ea typeface="Oswald"/>
                <a:cs typeface="Oswald"/>
                <a:sym typeface="Oswald"/>
              </a:rPr>
              <a:t>ГИС </a:t>
            </a:r>
            <a:r>
              <a:rPr lang="ru-RU" sz="2000" dirty="0" smtClean="0">
                <a:solidFill>
                  <a:schemeClr val="accent2">
                    <a:lumMod val="50000"/>
                  </a:schemeClr>
                </a:solidFill>
                <a:latin typeface="Oswald" panose="020B0604020202020204" charset="-52"/>
                <a:ea typeface="Oswald"/>
                <a:cs typeface="Oswald"/>
                <a:sym typeface="Oswald"/>
              </a:rPr>
              <a:t>ЕЦЦП в </a:t>
            </a:r>
            <a:r>
              <a:rPr lang="ru-RU" sz="2000" dirty="0">
                <a:solidFill>
                  <a:schemeClr val="accent2">
                    <a:lumMod val="50000"/>
                  </a:schemeClr>
                </a:solidFill>
                <a:latin typeface="Oswald" panose="020B0604020202020204" charset="-52"/>
                <a:ea typeface="Oswald"/>
                <a:cs typeface="Oswald"/>
                <a:sym typeface="Oswald"/>
              </a:rPr>
              <a:t>социальной </a:t>
            </a:r>
            <a:r>
              <a:rPr lang="ru-RU" sz="2000" dirty="0" smtClean="0">
                <a:solidFill>
                  <a:schemeClr val="accent2">
                    <a:lumMod val="50000"/>
                  </a:schemeClr>
                </a:solidFill>
                <a:latin typeface="Oswald" panose="020B0604020202020204" charset="-52"/>
                <a:ea typeface="Oswald"/>
                <a:cs typeface="Oswald"/>
                <a:sym typeface="Oswald"/>
              </a:rPr>
              <a:t>сфере</a:t>
            </a:r>
            <a:r>
              <a:rPr lang="ru" sz="2000" b="0" dirty="0" smtClean="0">
                <a:solidFill>
                  <a:schemeClr val="accent2">
                    <a:lumMod val="50000"/>
                  </a:schemeClr>
                </a:solidFill>
                <a:latin typeface="Oswald" panose="020B0604020202020204" charset="-52"/>
                <a:ea typeface="Oswald"/>
                <a:cs typeface="Oswald"/>
                <a:sym typeface="Oswald"/>
              </a:rPr>
              <a:t>)</a:t>
            </a:r>
            <a:endParaRPr sz="2400" dirty="0">
              <a:solidFill>
                <a:schemeClr val="accent2">
                  <a:lumMod val="50000"/>
                </a:schemeClr>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93" name="Google Shape;93;p14"/>
          <p:cNvSpPr/>
          <p:nvPr/>
        </p:nvSpPr>
        <p:spPr>
          <a:xfrm>
            <a:off x="590234" y="1549267"/>
            <a:ext cx="7843516" cy="2084643"/>
          </a:xfrm>
          <a:prstGeom prst="rect">
            <a:avLst/>
          </a:prstGeom>
          <a:noFill/>
          <a:ln>
            <a:noFill/>
          </a:ln>
        </p:spPr>
        <p:txBody>
          <a:bodyPr spcFirstLastPara="1" wrap="square" lIns="68575" tIns="34275" rIns="68575" bIns="34275" anchor="ctr" anchorCtr="0">
            <a:noAutofit/>
          </a:bodyPr>
          <a:lstStyle/>
          <a:p>
            <a:pPr algn="ctr"/>
            <a:r>
              <a:rPr lang="ru-RU" sz="1200" dirty="0">
                <a:solidFill>
                  <a:srgbClr val="434343"/>
                </a:solidFill>
                <a:latin typeface="Oswald" panose="020B0604020202020204" charset="-52"/>
                <a:ea typeface="Oswald"/>
                <a:cs typeface="Oswald"/>
                <a:sym typeface="Oswald"/>
              </a:rPr>
              <a:t>Информационный стандарт для организации просветительской работы с участниками образовательных отношений</a:t>
            </a:r>
          </a:p>
          <a:p>
            <a:pPr algn="ctr"/>
            <a:endParaRPr lang="ru-RU" sz="2000" dirty="0">
              <a:solidFill>
                <a:srgbClr val="434343"/>
              </a:solidFill>
              <a:latin typeface="Oswald" panose="020B0604020202020204" charset="-52"/>
              <a:ea typeface="Oswald"/>
              <a:cs typeface="Oswald"/>
              <a:sym typeface="Oswald"/>
            </a:endParaRPr>
          </a:p>
          <a:p>
            <a:pPr marL="0" marR="0" lvl="0" indent="0" algn="ctr" rtl="0">
              <a:spcBef>
                <a:spcPts val="0"/>
              </a:spcBef>
              <a:spcAft>
                <a:spcPts val="0"/>
              </a:spcAft>
              <a:buNone/>
            </a:pPr>
            <a:r>
              <a:rPr lang="ru" sz="2000" dirty="0">
                <a:latin typeface="Oswald" panose="020B0604020202020204" charset="-52"/>
                <a:ea typeface="Oswald"/>
                <a:cs typeface="Oswald"/>
                <a:sym typeface="Oswald"/>
              </a:rPr>
              <a:t>О</a:t>
            </a:r>
            <a:r>
              <a:rPr lang="ru" sz="2000" i="0" u="none" strike="noStrike" cap="none" dirty="0">
                <a:latin typeface="Oswald" panose="020B0604020202020204" charset="-52"/>
                <a:ea typeface="Oswald"/>
                <a:cs typeface="Oswald"/>
                <a:sym typeface="Oswald"/>
              </a:rPr>
              <a:t>снования, </a:t>
            </a:r>
            <a:r>
              <a:rPr lang="ru" sz="2000" dirty="0">
                <a:latin typeface="Oswald" panose="020B0604020202020204" charset="-52"/>
                <a:ea typeface="Oswald"/>
                <a:cs typeface="Oswald"/>
                <a:sym typeface="Oswald"/>
              </a:rPr>
              <a:t>порядок и </a:t>
            </a:r>
            <a:r>
              <a:rPr lang="ru" sz="2000" i="0" u="none" strike="noStrike" cap="none" dirty="0">
                <a:latin typeface="Oswald" panose="020B0604020202020204" charset="-52"/>
                <a:ea typeface="Oswald"/>
                <a:cs typeface="Oswald"/>
                <a:sym typeface="Oswald"/>
              </a:rPr>
              <a:t>форм</a:t>
            </a:r>
            <a:r>
              <a:rPr lang="ru" sz="2000" dirty="0">
                <a:latin typeface="Oswald" panose="020B0604020202020204" charset="-52"/>
                <a:ea typeface="Oswald"/>
                <a:cs typeface="Oswald"/>
                <a:sym typeface="Oswald"/>
              </a:rPr>
              <a:t>ы</a:t>
            </a:r>
            <a:r>
              <a:rPr lang="ru" sz="2000" i="0" u="none" strike="noStrike" cap="none" dirty="0">
                <a:latin typeface="Oswald" panose="020B0604020202020204" charset="-52"/>
                <a:ea typeface="Oswald"/>
                <a:cs typeface="Oswald"/>
                <a:sym typeface="Oswald"/>
              </a:rPr>
              <a:t> предоставления мер социальной защиты (поддержки) </a:t>
            </a:r>
            <a:r>
              <a:rPr lang="ru" sz="2000" dirty="0">
                <a:latin typeface="Oswald" panose="020B0604020202020204" charset="-52"/>
                <a:ea typeface="Oswald"/>
                <a:cs typeface="Oswald"/>
                <a:sym typeface="Oswald"/>
              </a:rPr>
              <a:t>в </a:t>
            </a:r>
            <a:r>
              <a:rPr lang="ru" sz="2000" i="0" u="none" strike="noStrike" cap="none" dirty="0">
                <a:latin typeface="Oswald" panose="020B0604020202020204" charset="-52"/>
                <a:ea typeface="Oswald"/>
                <a:cs typeface="Oswald"/>
                <a:sym typeface="Oswald"/>
              </a:rPr>
              <a:t>организациях сферы образования и молодежной политики Свердловской области</a:t>
            </a:r>
            <a:endParaRPr sz="2000" i="0" u="none" strike="noStrike" cap="none" dirty="0">
              <a:latin typeface="Oswald" panose="020B0604020202020204" charset="-52"/>
              <a:ea typeface="Oswald"/>
              <a:cs typeface="Oswald"/>
              <a:sym typeface="Oswald"/>
            </a:endParaRPr>
          </a:p>
          <a:p>
            <a:pPr lvl="0" algn="ctr"/>
            <a:r>
              <a:rPr lang="ru" sz="2000" dirty="0" smtClean="0">
                <a:latin typeface="Oswald" panose="020B0604020202020204" charset="-52"/>
                <a:ea typeface="Oswald"/>
                <a:cs typeface="Oswald"/>
                <a:sym typeface="Oswald"/>
              </a:rPr>
              <a:t>в</a:t>
            </a:r>
            <a:r>
              <a:rPr lang="ru-RU" sz="2000" dirty="0" smtClean="0">
                <a:latin typeface="Oswald" panose="020B0604020202020204" charset="-52"/>
                <a:ea typeface="Oswald"/>
                <a:cs typeface="Oswald"/>
                <a:sym typeface="Oswald"/>
              </a:rPr>
              <a:t> 2024/2025 </a:t>
            </a:r>
            <a:r>
              <a:rPr lang="ru-RU" sz="2000" dirty="0">
                <a:latin typeface="Oswald" panose="020B0604020202020204" charset="-52"/>
                <a:ea typeface="Oswald"/>
                <a:cs typeface="Oswald"/>
                <a:sym typeface="Oswald"/>
              </a:rPr>
              <a:t>учебном </a:t>
            </a:r>
            <a:r>
              <a:rPr lang="ru-RU" sz="2000" dirty="0" smtClean="0">
                <a:latin typeface="Oswald" panose="020B0604020202020204" charset="-52"/>
                <a:ea typeface="Oswald"/>
                <a:cs typeface="Oswald"/>
                <a:sym typeface="Oswald"/>
              </a:rPr>
              <a:t>году</a:t>
            </a:r>
            <a:endParaRPr lang="ru-RU" sz="2000" dirty="0">
              <a:latin typeface="Oswald" panose="020B0604020202020204" charset="-52"/>
              <a:ea typeface="Oswald"/>
              <a:cs typeface="Oswald"/>
              <a:sym typeface="Oswa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graphicFrame>
        <p:nvGraphicFramePr>
          <p:cNvPr id="150" name="Google Shape;150;p22"/>
          <p:cNvGraphicFramePr/>
          <p:nvPr>
            <p:extLst>
              <p:ext uri="{D42A27DB-BD31-4B8C-83A1-F6EECF244321}">
                <p14:modId xmlns:p14="http://schemas.microsoft.com/office/powerpoint/2010/main" val="3156793461"/>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2693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094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180000" marR="91425" marT="91425" marB="91425"/>
                </a:tc>
                <a:extLst>
                  <a:ext uri="{0D108BD9-81ED-4DB2-BD59-A6C34878D82A}">
                    <a16:rowId xmlns:a16="http://schemas.microsoft.com/office/drawing/2014/main" val="10002"/>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47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143;p21"/>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smtClean="0">
                <a:solidFill>
                  <a:srgbClr val="000000"/>
                </a:solidFill>
                <a:latin typeface="Oswald"/>
                <a:ea typeface="Oswald"/>
                <a:cs typeface="Oswald"/>
                <a:sym typeface="Oswald"/>
              </a:rPr>
              <a:t>Единовременное денежное пособие выпускникам</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dirty="0">
                <a:solidFill>
                  <a:schemeClr val="tx1"/>
                </a:solidFill>
                <a:latin typeface="Oswald"/>
                <a:ea typeface="Oswald"/>
                <a:cs typeface="Oswald"/>
                <a:sym typeface="Oswald"/>
              </a:rPr>
              <a:t>Постановление Правительства Свердловской Области от 27.02.2014 № 122-ПП </a:t>
            </a:r>
            <a:r>
              <a:rPr lang="ru" dirty="0" smtClean="0">
                <a:solidFill>
                  <a:schemeClr val="tx1"/>
                </a:solidFill>
                <a:latin typeface="Oswald"/>
                <a:ea typeface="Oswald"/>
                <a:cs typeface="Oswald"/>
                <a:sym typeface="Oswald"/>
              </a:rPr>
              <a:t>«Об </a:t>
            </a:r>
            <a:r>
              <a:rPr lang="ru" dirty="0">
                <a:solidFill>
                  <a:schemeClr val="tx1"/>
                </a:solidFill>
                <a:latin typeface="Oswald"/>
                <a:ea typeface="Oswald"/>
                <a:cs typeface="Oswald"/>
                <a:sym typeface="Oswald"/>
              </a:rPr>
              <a:t>утверждении Порядка назначения государственной академической стипендии и (или) государственной социальной </a:t>
            </a:r>
            <a:r>
              <a:rPr lang="ru" dirty="0" smtClean="0">
                <a:solidFill>
                  <a:schemeClr val="tx1"/>
                </a:solidFill>
                <a:latin typeface="Oswald"/>
                <a:ea typeface="Oswald"/>
                <a:cs typeface="Oswald"/>
                <a:sym typeface="Oswald"/>
              </a:rPr>
              <a:t>стипендии»</a:t>
            </a:r>
            <a:endParaRPr dirty="0">
              <a:solidFill>
                <a:schemeClr val="tx1"/>
              </a:solidFill>
              <a:latin typeface="Oswald"/>
              <a:ea typeface="Oswald"/>
              <a:cs typeface="Oswald"/>
              <a:sym typeface="Oswald"/>
            </a:endParaRPr>
          </a:p>
          <a:p>
            <a:pPr marL="457200" marR="0" lvl="0" indent="0" algn="just" rtl="0">
              <a:spcBef>
                <a:spcPts val="0"/>
              </a:spcBef>
              <a:spcAft>
                <a:spcPts val="0"/>
              </a:spcAft>
              <a:buNone/>
            </a:pP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Размер стипендии </a:t>
            </a:r>
            <a:r>
              <a:rPr lang="ru" dirty="0" smtClean="0">
                <a:solidFill>
                  <a:srgbClr val="FF0000"/>
                </a:solidFill>
                <a:latin typeface="Oswald"/>
                <a:ea typeface="Oswald"/>
                <a:cs typeface="Oswald"/>
                <a:sym typeface="Oswald"/>
              </a:rPr>
              <a:t>1390 руб</a:t>
            </a:r>
            <a:r>
              <a:rPr lang="ru" dirty="0">
                <a:solidFill>
                  <a:srgbClr val="FF0000"/>
                </a:solidFill>
                <a:latin typeface="Oswald"/>
                <a:ea typeface="Oswald"/>
                <a:cs typeface="Oswald"/>
                <a:sym typeface="Oswald"/>
              </a:rPr>
              <a:t>. в месяц </a:t>
            </a:r>
            <a:r>
              <a:rPr lang="ru" dirty="0">
                <a:solidFill>
                  <a:schemeClr val="tx1"/>
                </a:solidFill>
                <a:latin typeface="Oswald"/>
                <a:ea typeface="Oswald"/>
                <a:cs typeface="Oswald"/>
                <a:sym typeface="Oswald"/>
              </a:rPr>
              <a:t>(по состоянию на </a:t>
            </a:r>
            <a:r>
              <a:rPr lang="ru" dirty="0" smtClean="0">
                <a:solidFill>
                  <a:schemeClr val="tx1"/>
                </a:solidFill>
                <a:latin typeface="Oswald"/>
                <a:ea typeface="Oswald"/>
                <a:cs typeface="Oswald"/>
                <a:sym typeface="Oswald"/>
              </a:rPr>
              <a:t>01.01.2025, без учета </a:t>
            </a:r>
            <a:r>
              <a:rPr lang="ru" dirty="0">
                <a:solidFill>
                  <a:schemeClr val="tx1"/>
                </a:solidFill>
                <a:latin typeface="Oswald"/>
                <a:ea typeface="Oswald"/>
                <a:cs typeface="Oswald"/>
                <a:sym typeface="Oswald"/>
              </a:rPr>
              <a:t>районного коэффициента)</a:t>
            </a:r>
            <a:endParaRPr dirty="0">
              <a:solidFill>
                <a:schemeClr val="tx1"/>
              </a:solidFill>
              <a:latin typeface="Oswald"/>
              <a:ea typeface="Oswald"/>
              <a:cs typeface="Oswald"/>
              <a:sym typeface="Oswald"/>
            </a:endParaRPr>
          </a:p>
          <a:p>
            <a:pPr marL="0" lvl="0" indent="0" algn="ctr" rtl="0">
              <a:spcBef>
                <a:spcPts val="0"/>
              </a:spcBef>
              <a:spcAft>
                <a:spcPts val="0"/>
              </a:spcAft>
              <a:buNone/>
            </a:pPr>
            <a:endParaRPr lang="ru"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500" dirty="0">
              <a:solidFill>
                <a:schemeClr val="tx1"/>
              </a:solidFill>
              <a:highlight>
                <a:srgbClr val="FF0000"/>
              </a:highlight>
              <a:latin typeface="Oswald"/>
              <a:ea typeface="Oswald"/>
              <a:cs typeface="Oswald"/>
              <a:sym typeface="Oswald"/>
            </a:endParaRPr>
          </a:p>
        </p:txBody>
      </p:sp>
      <p:sp>
        <p:nvSpPr>
          <p:cNvPr id="7" name="Google Shape;148;p22"/>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smtClean="0">
                <a:solidFill>
                  <a:srgbClr val="000000"/>
                </a:solidFill>
                <a:latin typeface="Oswald"/>
                <a:ea typeface="Oswald"/>
                <a:cs typeface="Oswald"/>
                <a:sym typeface="Oswald"/>
              </a:rPr>
              <a:t>Выплата государственной социальной стипендии</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8"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a:t>
            </a:r>
            <a:r>
              <a:rPr lang="ru" sz="1500" b="1" dirty="0" smtClean="0">
                <a:latin typeface="Oswald"/>
                <a:ea typeface="Oswald"/>
                <a:cs typeface="Oswald"/>
                <a:sym typeface="Oswald"/>
              </a:rPr>
              <a:t>04</a:t>
            </a:r>
            <a:r>
              <a:rPr lang="en-US" sz="1500" b="1" dirty="0" smtClean="0">
                <a:latin typeface="Oswald"/>
                <a:ea typeface="Oswald"/>
                <a:cs typeface="Oswald"/>
                <a:sym typeface="Oswald"/>
              </a:rPr>
              <a:t>8</a:t>
            </a:r>
            <a:r>
              <a:rPr lang="ru" sz="1500" b="1" dirty="0" smtClean="0">
                <a:latin typeface="Oswald"/>
                <a:ea typeface="Oswald"/>
                <a:cs typeface="Oswald"/>
                <a:sym typeface="Oswald"/>
              </a:rPr>
              <a:t>5</a:t>
            </a:r>
            <a:endParaRPr sz="1500" b="1" dirty="0">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graphicFrame>
        <p:nvGraphicFramePr>
          <p:cNvPr id="163" name="Google Shape;163;p24"/>
          <p:cNvGraphicFramePr/>
          <p:nvPr>
            <p:extLst>
              <p:ext uri="{D42A27DB-BD31-4B8C-83A1-F6EECF244321}">
                <p14:modId xmlns:p14="http://schemas.microsoft.com/office/powerpoint/2010/main" val="442774998"/>
              </p:ext>
            </p:extLst>
          </p:nvPr>
        </p:nvGraphicFramePr>
        <p:xfrm>
          <a:off x="233448" y="1195300"/>
          <a:ext cx="8494225" cy="370326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val="20000"/>
                    </a:ext>
                  </a:extLst>
                </a:gridCol>
                <a:gridCol w="2981300">
                  <a:extLst>
                    <a:ext uri="{9D8B030D-6E8A-4147-A177-3AD203B41FA5}">
                      <a16:colId xmlns:a16="http://schemas.microsoft.com/office/drawing/2014/main" val="20001"/>
                    </a:ext>
                  </a:extLst>
                </a:gridCol>
              </a:tblGrid>
              <a:tr h="3480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Дети-сироты и дети, оставшиеся без попечения родителей </a:t>
                      </a:r>
                      <a:endParaRPr sz="1150" kern="1200" dirty="0">
                        <a:solidFill>
                          <a:srgbClr val="00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потерявшие в период обучения обоих родителей или единственного родителя</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Дети-инвалиды</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I и II групп,</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с детства</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a:t>
                      </a:r>
                      <a:r>
                        <a:rPr lang="ru" sz="1150" dirty="0" smtClean="0">
                          <a:latin typeface="Oswald"/>
                          <a:ea typeface="Oswald"/>
                          <a:cs typeface="Oswald"/>
                          <a:sym typeface="Oswald"/>
                        </a:rPr>
                        <a:t>«б» </a:t>
                      </a:r>
                      <a:r>
                        <a:rPr lang="ru" sz="1150" dirty="0">
                          <a:latin typeface="Oswald"/>
                          <a:ea typeface="Oswald"/>
                          <a:cs typeface="Oswald"/>
                          <a:sym typeface="Oswald"/>
                        </a:rPr>
                        <a:t>- </a:t>
                      </a:r>
                      <a:r>
                        <a:rPr lang="ru" sz="1150" dirty="0" smtClean="0">
                          <a:latin typeface="Oswald"/>
                          <a:ea typeface="Oswald"/>
                          <a:cs typeface="Oswald"/>
                          <a:sym typeface="Oswald"/>
                        </a:rPr>
                        <a:t>«г» </a:t>
                      </a:r>
                      <a:r>
                        <a:rPr lang="ru" sz="1150" dirty="0">
                          <a:latin typeface="Oswald"/>
                          <a:ea typeface="Oswald"/>
                          <a:cs typeface="Oswald"/>
                          <a:sym typeface="Oswald"/>
                        </a:rPr>
                        <a:t>пункта 1, подпунктом </a:t>
                      </a:r>
                      <a:r>
                        <a:rPr lang="ru" sz="1150" dirty="0" smtClean="0">
                          <a:latin typeface="Oswald"/>
                          <a:ea typeface="Oswald"/>
                          <a:cs typeface="Oswald"/>
                          <a:sym typeface="Oswald"/>
                        </a:rPr>
                        <a:t>«а» </a:t>
                      </a:r>
                      <a:r>
                        <a:rPr lang="ru" sz="1150" dirty="0">
                          <a:latin typeface="Oswald"/>
                          <a:ea typeface="Oswald"/>
                          <a:cs typeface="Oswald"/>
                          <a:sym typeface="Oswald"/>
                        </a:rPr>
                        <a:t>пункта 2 и подпунктами </a:t>
                      </a:r>
                      <a:r>
                        <a:rPr lang="ru" sz="1150" dirty="0" smtClean="0">
                          <a:latin typeface="Oswald"/>
                          <a:ea typeface="Oswald"/>
                          <a:cs typeface="Oswald"/>
                          <a:sym typeface="Oswald"/>
                        </a:rPr>
                        <a:t>«а» </a:t>
                      </a:r>
                      <a:r>
                        <a:rPr lang="ru" sz="1150" dirty="0">
                          <a:latin typeface="Oswald"/>
                          <a:ea typeface="Oswald"/>
                          <a:cs typeface="Oswald"/>
                          <a:sym typeface="Oswald"/>
                        </a:rPr>
                        <a:t>- </a:t>
                      </a:r>
                      <a:r>
                        <a:rPr lang="ru" sz="1150" dirty="0" smtClean="0">
                          <a:latin typeface="Oswald"/>
                          <a:ea typeface="Oswald"/>
                          <a:cs typeface="Oswald"/>
                          <a:sym typeface="Oswald"/>
                        </a:rPr>
                        <a:t>«в» </a:t>
                      </a:r>
                      <a:r>
                        <a:rPr lang="ru" sz="1150" dirty="0">
                          <a:latin typeface="Oswald"/>
                          <a:ea typeface="Oswald"/>
                          <a:cs typeface="Oswald"/>
                          <a:sym typeface="Oswald"/>
                        </a:rPr>
                        <a:t>пункта 3 статьи 51 Федерального закона от 28 марта 1998 года N 53-ФЗ </a:t>
                      </a:r>
                      <a:r>
                        <a:rPr lang="ru" sz="1150" dirty="0" smtClean="0">
                          <a:latin typeface="Oswald"/>
                          <a:ea typeface="Oswald"/>
                          <a:cs typeface="Oswald"/>
                          <a:sym typeface="Oswald"/>
                        </a:rPr>
                        <a:t>«О </a:t>
                      </a:r>
                      <a:r>
                        <a:rPr lang="ru" sz="1150" dirty="0">
                          <a:latin typeface="Oswald"/>
                          <a:ea typeface="Oswald"/>
                          <a:cs typeface="Oswald"/>
                          <a:sym typeface="Oswald"/>
                        </a:rPr>
                        <a:t>воинской обязанности и военной </a:t>
                      </a:r>
                      <a:r>
                        <a:rPr lang="ru" sz="1150" dirty="0" smtClean="0">
                          <a:latin typeface="Oswald"/>
                          <a:ea typeface="Oswald"/>
                          <a:cs typeface="Oswald"/>
                          <a:sym typeface="Oswald"/>
                        </a:rPr>
                        <a:t>службе»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Получившие</a:t>
                      </a:r>
                      <a:r>
                        <a:rPr lang="ru" sz="1150" baseline="0" dirty="0">
                          <a:latin typeface="Oswald"/>
                          <a:ea typeface="Oswald"/>
                          <a:cs typeface="Oswald"/>
                          <a:sym typeface="Oswald"/>
                        </a:rPr>
                        <a:t> </a:t>
                      </a:r>
                      <a:r>
                        <a:rPr lang="ru" sz="1150" dirty="0">
                          <a:latin typeface="Oswald"/>
                          <a:ea typeface="Oswald"/>
                          <a:cs typeface="Oswald"/>
                          <a:sym typeface="Oswald"/>
                        </a:rPr>
                        <a:t>государственную социальную помощь</a:t>
                      </a:r>
                      <a:endParaRPr sz="1150" dirty="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a:t>
                      </a:r>
                      <a:r>
                        <a:rPr lang="ru" sz="1150" dirty="0" smtClean="0">
                          <a:latin typeface="Oswald"/>
                          <a:ea typeface="Oswald"/>
                          <a:cs typeface="Oswald"/>
                          <a:sym typeface="Oswald"/>
                        </a:rPr>
                        <a:t>«Об </a:t>
                      </a:r>
                      <a:r>
                        <a:rPr lang="ru" sz="1150" dirty="0">
                          <a:latin typeface="Oswald"/>
                          <a:ea typeface="Oswald"/>
                          <a:cs typeface="Oswald"/>
                          <a:sym typeface="Oswald"/>
                        </a:rPr>
                        <a:t>образовании в Российской </a:t>
                      </a:r>
                      <a:r>
                        <a:rPr lang="ru" sz="1150" dirty="0" smtClean="0">
                          <a:latin typeface="Oswald"/>
                          <a:ea typeface="Oswald"/>
                          <a:cs typeface="Oswald"/>
                          <a:sym typeface="Oswald"/>
                        </a:rPr>
                        <a:t>Федерации»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148;p22"/>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dirty="0">
                <a:solidFill>
                  <a:srgbClr val="000000"/>
                </a:solidFill>
                <a:latin typeface="Oswald"/>
                <a:ea typeface="Oswald"/>
                <a:cs typeface="Oswald"/>
                <a:sym typeface="Oswald"/>
              </a:rPr>
              <a:t>ВЫПЛАТА ГОСУДАРСТВЕННОЙ СОЦИАЛЬНОЙ СТИПЕНДИИ</a:t>
            </a:r>
            <a:endParaRPr lang="ru-RU"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7"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a:t>
            </a:r>
            <a:r>
              <a:rPr lang="ru" sz="1500" b="1" dirty="0" smtClean="0">
                <a:latin typeface="Oswald"/>
                <a:ea typeface="Oswald"/>
                <a:cs typeface="Oswald"/>
                <a:sym typeface="Oswald"/>
              </a:rPr>
              <a:t>04</a:t>
            </a:r>
            <a:r>
              <a:rPr lang="en-US" sz="1500" b="1" dirty="0" smtClean="0">
                <a:latin typeface="Oswald"/>
                <a:ea typeface="Oswald"/>
                <a:cs typeface="Oswald"/>
                <a:sym typeface="Oswald"/>
              </a:rPr>
              <a:t>8</a:t>
            </a:r>
            <a:r>
              <a:rPr lang="ru" sz="1500" b="1" dirty="0" smtClean="0">
                <a:latin typeface="Oswald"/>
                <a:ea typeface="Oswald"/>
                <a:cs typeface="Oswald"/>
                <a:sym typeface="Oswald"/>
              </a:rPr>
              <a:t>5</a:t>
            </a:r>
            <a:endParaRPr sz="1500" b="1" dirty="0">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RU" sz="1200" cap="all" dirty="0">
                <a:solidFill>
                  <a:srgbClr val="FF0000"/>
                </a:solidFill>
                <a:latin typeface="Oswald" panose="020B0604020202020204" charset="-52"/>
                <a:ea typeface="Oswald" panose="020B0604020202020204" charset="-52"/>
                <a:cs typeface="Oswald" panose="020B0604020202020204" charset="-52"/>
                <a:sym typeface="Oswald" panose="020B0604020202020204" charset="-52"/>
              </a:rPr>
              <a:t>Пособие на оплату проезда (кроме проезда на такси)</a:t>
            </a: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22.06.2017 № 428-ПП </a:t>
            </a:r>
            <a:r>
              <a:rPr lang="ru" sz="1300" dirty="0" smtClean="0">
                <a:solidFill>
                  <a:schemeClr val="tx1"/>
                </a:solidFill>
                <a:latin typeface="Oswald"/>
                <a:ea typeface="Oswald"/>
                <a:cs typeface="Oswald"/>
                <a:sym typeface="Oswald"/>
              </a:rPr>
              <a:t>«Об </a:t>
            </a:r>
            <a:r>
              <a:rPr lang="ru" sz="1300" dirty="0">
                <a:solidFill>
                  <a:schemeClr val="tx1"/>
                </a:solidFill>
                <a:latin typeface="Oswald"/>
                <a:ea typeface="Oswald"/>
                <a:cs typeface="Oswald"/>
                <a:sym typeface="Oswald"/>
              </a:rPr>
              <a:t>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a:t>
            </a:r>
            <a:r>
              <a:rPr lang="ru" sz="1300" dirty="0" smtClean="0">
                <a:solidFill>
                  <a:schemeClr val="tx1"/>
                </a:solidFill>
                <a:latin typeface="Oswald"/>
                <a:ea typeface="Oswald"/>
                <a:cs typeface="Oswald"/>
                <a:sym typeface="Oswald"/>
              </a:rPr>
              <a:t>учебы»</a:t>
            </a:r>
            <a:endParaRPr sz="1300" dirty="0">
              <a:solidFill>
                <a:schemeClr val="tx1"/>
              </a:solidFill>
              <a:latin typeface="Oswald"/>
              <a:ea typeface="Oswald"/>
              <a:cs typeface="Oswald"/>
              <a:sym typeface="Oswald"/>
            </a:endParaRPr>
          </a:p>
          <a:p>
            <a:pPr marL="45720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rgbClr val="FF0000"/>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rgbClr val="FF0000"/>
                </a:solidFill>
                <a:latin typeface="Oswald"/>
                <a:ea typeface="Oswald"/>
                <a:cs typeface="Oswald"/>
                <a:sym typeface="Oswald"/>
              </a:rPr>
              <a:t>Размер пособия исчисляется исходя из стоимости </a:t>
            </a:r>
            <a:r>
              <a:rPr lang="ru" sz="1300" dirty="0" smtClean="0">
                <a:solidFill>
                  <a:srgbClr val="FF0000"/>
                </a:solidFill>
                <a:latin typeface="Oswald"/>
                <a:ea typeface="Oswald"/>
                <a:cs typeface="Oswald"/>
                <a:sym typeface="Oswald"/>
              </a:rPr>
              <a:t>проезда </a:t>
            </a:r>
            <a:r>
              <a:rPr lang="ru" sz="1300" dirty="0">
                <a:solidFill>
                  <a:srgbClr val="FF0000"/>
                </a:solidFill>
                <a:latin typeface="Oswald"/>
                <a:ea typeface="Oswald"/>
                <a:cs typeface="Oswald"/>
                <a:sym typeface="Oswald"/>
              </a:rPr>
              <a:t>в соответствующем муниципальном образовании, расположенном на территории Свердловской </a:t>
            </a:r>
            <a:r>
              <a:rPr lang="ru" sz="1300" dirty="0" smtClean="0">
                <a:solidFill>
                  <a:srgbClr val="FF0000"/>
                </a:solidFill>
                <a:latin typeface="Oswald"/>
                <a:ea typeface="Oswald"/>
                <a:cs typeface="Oswald"/>
                <a:sym typeface="Oswald"/>
              </a:rPr>
              <a:t>области, и количества месяцев в календарном году</a:t>
            </a:r>
            <a:endParaRPr sz="1300" dirty="0">
              <a:solidFill>
                <a:srgbClr val="FF0000"/>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FF0000"/>
                </a:solidFill>
                <a:latin typeface="Oswald"/>
                <a:ea typeface="Oswald"/>
                <a:cs typeface="Oswald"/>
                <a:sym typeface="Oswald"/>
              </a:rPr>
              <a:t>КОД МЕРЫ </a:t>
            </a:r>
            <a:r>
              <a:rPr lang="ru" sz="1500" b="1" dirty="0" smtClean="0">
                <a:solidFill>
                  <a:srgbClr val="FF0000"/>
                </a:solidFill>
                <a:latin typeface="Oswald"/>
                <a:ea typeface="Oswald"/>
                <a:cs typeface="Oswald"/>
                <a:sym typeface="Oswald"/>
              </a:rPr>
              <a:t>4421</a:t>
            </a:r>
            <a:endParaRPr sz="1500" b="1" dirty="0">
              <a:solidFill>
                <a:srgbClr val="FF0000"/>
              </a:solidFill>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RU" sz="1400" dirty="0">
                <a:solidFill>
                  <a:srgbClr val="FF0000"/>
                </a:solidFill>
                <a:latin typeface="Oswald" panose="020B0604020202020204" charset="-52"/>
                <a:ea typeface="Oswald" panose="020B0604020202020204" charset="-52"/>
                <a:cs typeface="Oswald" panose="020B0604020202020204" charset="-52"/>
                <a:sym typeface="Oswald" panose="020B0604020202020204" charset="-52"/>
              </a:rPr>
              <a:t>Пособие на оплату проезда (кроме проезда на такси)</a:t>
            </a:r>
            <a:endParaRPr sz="1400" dirty="0">
              <a:solidFill>
                <a:srgbClr val="FF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77" name="Google Shape;177;p2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rgbClr val="FF0000"/>
                </a:solidFill>
                <a:latin typeface="Oswald"/>
                <a:ea typeface="Oswald"/>
                <a:cs typeface="Oswald"/>
                <a:sym typeface="Oswald"/>
              </a:rPr>
              <a:t>КОД МЕРЫ </a:t>
            </a:r>
            <a:r>
              <a:rPr lang="ru" sz="1500" b="1" dirty="0" smtClean="0">
                <a:solidFill>
                  <a:srgbClr val="FF0000"/>
                </a:solidFill>
                <a:latin typeface="Oswald"/>
                <a:ea typeface="Oswald"/>
                <a:cs typeface="Oswald"/>
                <a:sym typeface="Oswald"/>
              </a:rPr>
              <a:t>4421</a:t>
            </a:r>
            <a:endParaRPr sz="1500" b="1" dirty="0">
              <a:solidFill>
                <a:srgbClr val="FF0000"/>
              </a:solidFill>
              <a:latin typeface="Oswald"/>
              <a:ea typeface="Oswald"/>
              <a:cs typeface="Oswald"/>
              <a:sym typeface="Oswald"/>
            </a:endParaRPr>
          </a:p>
        </p:txBody>
      </p:sp>
      <p:graphicFrame>
        <p:nvGraphicFramePr>
          <p:cNvPr id="178" name="Google Shape;178;p26"/>
          <p:cNvGraphicFramePr/>
          <p:nvPr>
            <p:extLst>
              <p:ext uri="{D42A27DB-BD31-4B8C-83A1-F6EECF244321}">
                <p14:modId xmlns:p14="http://schemas.microsoft.com/office/powerpoint/2010/main" val="1278959493"/>
              </p:ext>
            </p:extLst>
          </p:nvPr>
        </p:nvGraphicFramePr>
        <p:xfrm>
          <a:off x="324888" y="1271768"/>
          <a:ext cx="8494225" cy="2442230"/>
        </p:xfrm>
        <a:graphic>
          <a:graphicData uri="http://schemas.openxmlformats.org/drawingml/2006/table">
            <a:tbl>
              <a:tblPr>
                <a:noFill/>
                <a:tableStyleId>{BF4A3D39-4975-46BA-BE83-8B02B6239DEE}</a:tableStyleId>
              </a:tblPr>
              <a:tblGrid>
                <a:gridCol w="4836325">
                  <a:extLst>
                    <a:ext uri="{9D8B030D-6E8A-4147-A177-3AD203B41FA5}">
                      <a16:colId xmlns:a16="http://schemas.microsoft.com/office/drawing/2014/main" val="20000"/>
                    </a:ext>
                  </a:extLst>
                </a:gridCol>
                <a:gridCol w="3657900">
                  <a:extLst>
                    <a:ext uri="{9D8B030D-6E8A-4147-A177-3AD203B41FA5}">
                      <a16:colId xmlns:a16="http://schemas.microsoft.com/office/drawing/2014/main" val="20001"/>
                    </a:ext>
                  </a:extLst>
                </a:gridCol>
              </a:tblGrid>
              <a:tr h="440893">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809921">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1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100" baseline="0" dirty="0">
                          <a:solidFill>
                            <a:schemeClr val="tx1"/>
                          </a:solidFill>
                          <a:latin typeface="Oswald"/>
                          <a:ea typeface="Oswald"/>
                          <a:cs typeface="Oswald"/>
                          <a:sym typeface="Oswald"/>
                        </a:rPr>
                        <a:t> образовательным программам и (или)</a:t>
                      </a:r>
                      <a:r>
                        <a:rPr lang="ru-RU" sz="1100" dirty="0">
                          <a:solidFill>
                            <a:schemeClr val="tx1"/>
                          </a:solidFill>
                          <a:latin typeface="Oswald"/>
                          <a:ea typeface="Oswald"/>
                          <a:cs typeface="Oswald"/>
                          <a:sym typeface="Oswald"/>
                        </a:rPr>
                        <a:t>  по программам</a:t>
                      </a:r>
                      <a:r>
                        <a:rPr lang="ru-RU" sz="11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Подача заявления руководителю образовательной организации</a:t>
                      </a:r>
                      <a:endParaRPr sz="1150" kern="1200" dirty="0">
                        <a:solidFill>
                          <a:srgbClr val="000000"/>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Копия свидетельства о рождении ребенка</a:t>
                      </a:r>
                      <a:endParaRPr sz="1150" kern="1200" dirty="0">
                        <a:solidFill>
                          <a:schemeClr val="tx1"/>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kern="1200" dirty="0">
                        <a:solidFill>
                          <a:schemeClr val="tx1"/>
                        </a:solidFill>
                        <a:latin typeface="Oswald"/>
                        <a:ea typeface="Oswald"/>
                        <a:cs typeface="Oswald"/>
                        <a:sym typeface="Oswald"/>
                      </a:endParaRPr>
                    </a:p>
                    <a:p>
                      <a:pPr marL="0" lvl="0" indent="0" algn="l" rtl="0">
                        <a:spcBef>
                          <a:spcPts val="0"/>
                        </a:spcBef>
                        <a:spcAft>
                          <a:spcPts val="0"/>
                        </a:spcAft>
                        <a:buNone/>
                      </a:pPr>
                      <a:endParaRPr sz="1000" dirty="0">
                        <a:highlight>
                          <a:srgbClr val="FF0000"/>
                        </a:highlight>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79265">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r h="279265">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431707">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4" name="Google Shape;184;p27"/>
          <p:cNvSpPr/>
          <p:nvPr/>
        </p:nvSpPr>
        <p:spPr>
          <a:xfrm>
            <a:off x="534800" y="1065654"/>
            <a:ext cx="8053500" cy="3955926"/>
          </a:xfrm>
          <a:prstGeom prst="rect">
            <a:avLst/>
          </a:prstGeom>
          <a:noFill/>
          <a:ln>
            <a:noFill/>
          </a:ln>
        </p:spPr>
        <p:txBody>
          <a:bodyPr spcFirstLastPara="1" wrap="square" lIns="68575" tIns="34275" rIns="68575" bIns="34275" anchor="t" anchorCtr="0">
            <a:noAutofit/>
          </a:bodyPr>
          <a:lstStyle/>
          <a:p>
            <a:pPr marL="146050" algn="ctr">
              <a:buClr>
                <a:schemeClr val="dk2"/>
              </a:buClr>
              <a:buSzPts val="1300"/>
            </a:pPr>
            <a:r>
              <a:rPr lang="ru-RU" sz="1300" b="1" dirty="0" smtClean="0">
                <a:solidFill>
                  <a:schemeClr val="tx1"/>
                </a:solidFill>
                <a:latin typeface="Oswald"/>
                <a:ea typeface="Oswald"/>
                <a:cs typeface="Oswald"/>
                <a:sym typeface="Oswald"/>
              </a:rPr>
              <a:t>Нормативные основания</a:t>
            </a:r>
          </a:p>
          <a:p>
            <a:pPr marL="146050" algn="ctr">
              <a:buClr>
                <a:schemeClr val="dk2"/>
              </a:buClr>
              <a:buSzPts val="1300"/>
            </a:pPr>
            <a:endParaRPr lang="ru-RU" sz="1300"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22.06.2017 № 428-ПП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a:t>
            </a:r>
            <a:r>
              <a:rPr lang="ru-RU" sz="1200" dirty="0" smtClean="0">
                <a:solidFill>
                  <a:schemeClr val="tx1"/>
                </a:solidFill>
                <a:latin typeface="Oswald"/>
                <a:ea typeface="Oswald"/>
                <a:cs typeface="Oswald"/>
                <a:sym typeface="Oswald"/>
              </a:rPr>
              <a:t>учебы»</a:t>
            </a:r>
          </a:p>
          <a:p>
            <a:pPr marL="457200" lvl="0" indent="-311150" algn="just">
              <a:buClr>
                <a:schemeClr val="dk2"/>
              </a:buClr>
              <a:buSzPts val="1300"/>
              <a:buFont typeface="Oswald"/>
              <a:buChar char="●"/>
            </a:pPr>
            <a:endParaRPr lang="ru-RU" sz="12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a:t>
            </a:r>
            <a:r>
              <a:rPr lang="ru" sz="1300" b="1" dirty="0" smtClean="0">
                <a:solidFill>
                  <a:schemeClr val="tx1"/>
                </a:solidFill>
                <a:latin typeface="Oswald"/>
                <a:ea typeface="Oswald"/>
                <a:cs typeface="Oswald"/>
                <a:sym typeface="Oswald"/>
              </a:rPr>
              <a:t>предоставления</a:t>
            </a: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200" b="1" dirty="0">
                <a:solidFill>
                  <a:schemeClr val="tx1"/>
                </a:solidFill>
                <a:latin typeface="Oswald"/>
                <a:ea typeface="Oswald"/>
                <a:cs typeface="Oswald"/>
                <a:sym typeface="Oswald"/>
              </a:rPr>
              <a:t>Денежная</a:t>
            </a:r>
            <a:r>
              <a:rPr lang="ru" sz="1200" dirty="0">
                <a:solidFill>
                  <a:schemeClr val="tx1"/>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2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ИЛИ</a:t>
            </a:r>
            <a:endParaRPr sz="1300" b="1"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b="1" dirty="0">
                <a:solidFill>
                  <a:schemeClr val="tx1"/>
                </a:solidFill>
                <a:latin typeface="Oswald"/>
                <a:ea typeface="Oswald"/>
                <a:cs typeface="Oswald"/>
                <a:sym typeface="Oswald"/>
              </a:rPr>
              <a:t>Натуральная</a:t>
            </a:r>
            <a:r>
              <a:rPr lang="ru" sz="1200" dirty="0">
                <a:solidFill>
                  <a:schemeClr val="tx1"/>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200" dirty="0">
              <a:solidFill>
                <a:schemeClr val="tx1"/>
              </a:solidFill>
              <a:latin typeface="Oswald"/>
              <a:ea typeface="Oswald"/>
              <a:cs typeface="Oswald"/>
              <a:sym typeface="Oswald"/>
            </a:endParaRPr>
          </a:p>
          <a:p>
            <a:pPr marL="914400" marR="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Один раз в год</a:t>
            </a:r>
            <a:endParaRPr sz="1200" dirty="0">
              <a:solidFill>
                <a:schemeClr val="tx1"/>
              </a:solidFill>
              <a:latin typeface="Oswald"/>
              <a:ea typeface="Oswald"/>
              <a:cs typeface="Oswald"/>
              <a:sym typeface="Oswald"/>
            </a:endParaRPr>
          </a:p>
        </p:txBody>
      </p:sp>
      <p:sp>
        <p:nvSpPr>
          <p:cNvPr id="6" name="Google Shape;190;p28"/>
          <p:cNvSpPr txBox="1">
            <a:spLocks/>
          </p:cNvSpPr>
          <p:nvPr/>
        </p:nvSpPr>
        <p:spPr>
          <a:xfrm>
            <a:off x="2674050" y="28975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smtClean="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7" name="Google Shape;191;p28"/>
          <p:cNvSpPr txBox="1"/>
          <p:nvPr/>
        </p:nvSpPr>
        <p:spPr>
          <a:xfrm>
            <a:off x="747150" y="28948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8"/>
          <p:cNvSpPr txBox="1">
            <a:spLocks noGrp="1"/>
          </p:cNvSpPr>
          <p:nvPr>
            <p:ph type="ctrTitle"/>
          </p:nvPr>
        </p:nvSpPr>
        <p:spPr>
          <a:xfrm>
            <a:off x="2674050" y="28975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91" name="Google Shape;191;p28"/>
          <p:cNvSpPr txBox="1"/>
          <p:nvPr/>
        </p:nvSpPr>
        <p:spPr>
          <a:xfrm>
            <a:off x="747150" y="28948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graphicFrame>
        <p:nvGraphicFramePr>
          <p:cNvPr id="192" name="Google Shape;192;p28"/>
          <p:cNvGraphicFramePr/>
          <p:nvPr>
            <p:extLst>
              <p:ext uri="{D42A27DB-BD31-4B8C-83A1-F6EECF244321}">
                <p14:modId xmlns:p14="http://schemas.microsoft.com/office/powerpoint/2010/main" val="2057577339"/>
              </p:ext>
            </p:extLst>
          </p:nvPr>
        </p:nvGraphicFramePr>
        <p:xfrm>
          <a:off x="324888" y="1271769"/>
          <a:ext cx="8494225" cy="2386758"/>
        </p:xfrm>
        <a:graphic>
          <a:graphicData uri="http://schemas.openxmlformats.org/drawingml/2006/table">
            <a:tbl>
              <a:tblPr>
                <a:noFill/>
                <a:tableStyleId>{BF4A3D39-4975-46BA-BE83-8B02B6239DEE}</a:tableStyleId>
              </a:tblPr>
              <a:tblGrid>
                <a:gridCol w="4851675">
                  <a:extLst>
                    <a:ext uri="{9D8B030D-6E8A-4147-A177-3AD203B41FA5}">
                      <a16:colId xmlns:a16="http://schemas.microsoft.com/office/drawing/2014/main" val="20000"/>
                    </a:ext>
                  </a:extLst>
                </a:gridCol>
                <a:gridCol w="3642550">
                  <a:extLst>
                    <a:ext uri="{9D8B030D-6E8A-4147-A177-3AD203B41FA5}">
                      <a16:colId xmlns:a16="http://schemas.microsoft.com/office/drawing/2014/main" val="20001"/>
                    </a:ext>
                  </a:extLst>
                </a:gridCol>
              </a:tblGrid>
              <a:tr h="382064">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640378">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2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200" baseline="0" dirty="0">
                          <a:solidFill>
                            <a:schemeClr val="tx1"/>
                          </a:solidFill>
                          <a:latin typeface="Oswald"/>
                          <a:ea typeface="Oswald"/>
                          <a:cs typeface="Oswald"/>
                          <a:sym typeface="Oswald"/>
                        </a:rPr>
                        <a:t> образовательным программам и (или)</a:t>
                      </a:r>
                      <a:r>
                        <a:rPr lang="ru-RU" sz="1200" dirty="0">
                          <a:solidFill>
                            <a:schemeClr val="tx1"/>
                          </a:solidFill>
                          <a:latin typeface="Oswald"/>
                          <a:ea typeface="Oswald"/>
                          <a:cs typeface="Oswald"/>
                          <a:sym typeface="Oswald"/>
                        </a:rPr>
                        <a:t>  по программам</a:t>
                      </a:r>
                      <a:r>
                        <a:rPr lang="ru-RU" sz="12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Копия свидетельства о рождении ребенка</a:t>
                      </a:r>
                      <a:endParaRPr sz="1150" dirty="0">
                        <a:solidFill>
                          <a:schemeClr val="tx1"/>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50802">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r h="250802">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74104">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200" cap="all" dirty="0">
                <a:solidFill>
                  <a:srgbClr val="000000"/>
                </a:solidFill>
                <a:latin typeface="Oswald"/>
                <a:ea typeface="Oswald"/>
                <a:cs typeface="Oswald"/>
                <a:sym typeface="Oswald"/>
              </a:rPr>
              <a:t>Д</a:t>
            </a:r>
            <a:r>
              <a:rPr lang="ru-RU" sz="1200" cap="all" dirty="0" smtClean="0">
                <a:solidFill>
                  <a:srgbClr val="000000"/>
                </a:solidFill>
                <a:latin typeface="Oswald"/>
                <a:ea typeface="Oswald"/>
                <a:cs typeface="Oswald"/>
                <a:sym typeface="Oswald"/>
              </a:rPr>
              <a:t>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198" name="Google Shape;198;p29"/>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23.04.2020 № 270-ПП </a:t>
            </a:r>
            <a:r>
              <a:rPr lang="ru" sz="1300" dirty="0" smtClean="0">
                <a:solidFill>
                  <a:schemeClr val="tx1"/>
                </a:solidFill>
                <a:latin typeface="Oswald"/>
                <a:ea typeface="Oswald"/>
                <a:cs typeface="Oswald"/>
                <a:sym typeface="Oswald"/>
              </a:rPr>
              <a:t>«Об </a:t>
            </a:r>
            <a:r>
              <a:rPr lang="ru" sz="1300" dirty="0">
                <a:solidFill>
                  <a:schemeClr val="tx1"/>
                </a:solidFill>
                <a:latin typeface="Oswald"/>
                <a:ea typeface="Oswald"/>
                <a:cs typeface="Oswald"/>
                <a:sym typeface="Oswald"/>
              </a:rPr>
              <a:t>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a:t>
            </a:r>
            <a:r>
              <a:rPr lang="ru" sz="1300" dirty="0" smtClean="0">
                <a:solidFill>
                  <a:schemeClr val="tx1"/>
                </a:solidFill>
                <a:latin typeface="Oswald"/>
                <a:ea typeface="Oswald"/>
                <a:cs typeface="Oswald"/>
                <a:sym typeface="Oswald"/>
              </a:rPr>
              <a:t>дому»</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 </a:t>
            </a:r>
            <a:r>
              <a:rPr lang="ru" sz="1300" dirty="0" smtClean="0">
                <a:solidFill>
                  <a:srgbClr val="FF0000"/>
                </a:solidFill>
                <a:latin typeface="Oswald"/>
                <a:ea typeface="Oswald"/>
                <a:cs typeface="Oswald"/>
                <a:sym typeface="Oswald"/>
              </a:rPr>
              <a:t>144,9 </a:t>
            </a:r>
            <a:r>
              <a:rPr lang="ru" sz="1300" dirty="0">
                <a:solidFill>
                  <a:srgbClr val="FF0000"/>
                </a:solidFill>
                <a:latin typeface="Oswald"/>
                <a:ea typeface="Oswald"/>
                <a:cs typeface="Oswald"/>
                <a:sym typeface="Oswald"/>
              </a:rPr>
              <a:t>руб. (в учебные дни, по состоянию на </a:t>
            </a:r>
            <a:r>
              <a:rPr lang="ru" sz="1300" dirty="0" smtClean="0">
                <a:solidFill>
                  <a:srgbClr val="FF0000"/>
                </a:solidFill>
                <a:latin typeface="Oswald"/>
                <a:ea typeface="Oswald"/>
                <a:cs typeface="Oswald"/>
                <a:sym typeface="Oswald"/>
              </a:rPr>
              <a:t>01.01.2025)</a:t>
            </a:r>
            <a:endParaRPr sz="1300" dirty="0">
              <a:solidFill>
                <a:srgbClr val="FF0000"/>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chemeClr val="lt2"/>
              </a:highlight>
              <a:latin typeface="Oswald"/>
              <a:ea typeface="Oswald"/>
              <a:cs typeface="Oswald"/>
              <a:sym typeface="Oswald"/>
            </a:endParaRPr>
          </a:p>
          <a:p>
            <a:pPr marL="914400" lvl="0" indent="0" algn="l" rtl="0">
              <a:spcBef>
                <a:spcPts val="0"/>
              </a:spcBef>
              <a:spcAft>
                <a:spcPts val="0"/>
              </a:spcAft>
              <a:buNone/>
            </a:pP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graphicFrame>
        <p:nvGraphicFramePr>
          <p:cNvPr id="204" name="Google Shape;204;p30"/>
          <p:cNvGraphicFramePr/>
          <p:nvPr/>
        </p:nvGraphicFramePr>
        <p:xfrm>
          <a:off x="324888" y="1271770"/>
          <a:ext cx="8494225" cy="2926020"/>
        </p:xfrm>
        <a:graphic>
          <a:graphicData uri="http://schemas.openxmlformats.org/drawingml/2006/table">
            <a:tbl>
              <a:tblPr>
                <a:noFill/>
                <a:tableStyleId>{BF4A3D39-4975-46BA-BE83-8B02B6239DEE}</a:tableStyleId>
              </a:tblPr>
              <a:tblGrid>
                <a:gridCol w="3953500">
                  <a:extLst>
                    <a:ext uri="{9D8B030D-6E8A-4147-A177-3AD203B41FA5}">
                      <a16:colId xmlns:a16="http://schemas.microsoft.com/office/drawing/2014/main" val="20000"/>
                    </a:ext>
                  </a:extLst>
                </a:gridCol>
                <a:gridCol w="454072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4865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ребенка-инвалида, обучающегося по основной общеобразовательной программе на дому</a:t>
                      </a:r>
                      <a:endParaRPr sz="1200" dirty="0">
                        <a:latin typeface="Oswald"/>
                        <a:ea typeface="Oswald"/>
                        <a:cs typeface="Oswald"/>
                        <a:sym typeface="Oswald"/>
                      </a:endParaRPr>
                    </a:p>
                  </a:txBody>
                  <a:tcPr marL="91425" marR="91425" marT="91425" marB="91425"/>
                </a:tc>
                <a:tc rowSpan="2">
                  <a:txBody>
                    <a:bodyPr/>
                    <a:lstStyle/>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паспорта или иного документа, удостоверяющего личность заявителя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заключения психолого-медико-педагогической комиссии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РФ на имя заявителя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97762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Родитель (законный представитель) ребенка с ограниченными возможностями здоровья</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bl>
          </a:graphicData>
        </a:graphic>
      </p:graphicFrame>
      <p:sp>
        <p:nvSpPr>
          <p:cNvPr id="205" name="Google Shape;205;p3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206" name="Google Shape;206;p3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900" cap="all" dirty="0">
                <a:solidFill>
                  <a:srgbClr val="000000"/>
                </a:solidFill>
                <a:latin typeface="Oswald"/>
                <a:ea typeface="Oswald"/>
                <a:cs typeface="Oswald"/>
                <a:sym typeface="Oswald"/>
              </a:rPr>
              <a:t>Д</a:t>
            </a:r>
            <a:r>
              <a:rPr lang="ru-RU" sz="900" cap="all" dirty="0" smtClean="0">
                <a:solidFill>
                  <a:srgbClr val="000000"/>
                </a:solidFill>
                <a:latin typeface="Oswald"/>
                <a:ea typeface="Oswald"/>
                <a:cs typeface="Oswald"/>
                <a:sym typeface="Oswald"/>
              </a:rPr>
              <a:t>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lang="ru-RU" sz="10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27.11.2020 № 872-ПП </a:t>
            </a:r>
            <a:r>
              <a:rPr lang="ru" sz="1300" dirty="0" smtClean="0">
                <a:solidFill>
                  <a:schemeClr val="tx1"/>
                </a:solidFill>
                <a:latin typeface="Oswald"/>
                <a:ea typeface="Oswald"/>
                <a:cs typeface="Oswald"/>
                <a:sym typeface="Oswald"/>
              </a:rPr>
              <a:t>«Об </a:t>
            </a:r>
            <a:r>
              <a:rPr lang="ru" sz="1300" dirty="0">
                <a:solidFill>
                  <a:schemeClr val="tx1"/>
                </a:solidFill>
                <a:latin typeface="Oswald"/>
                <a:ea typeface="Oswald"/>
                <a:cs typeface="Oswald"/>
                <a:sym typeface="Oswald"/>
              </a:rPr>
              <a:t>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a:t>
            </a:r>
            <a:r>
              <a:rPr lang="ru" sz="1300" dirty="0" smtClean="0">
                <a:solidFill>
                  <a:schemeClr val="tx1"/>
                </a:solidFill>
                <a:latin typeface="Oswald"/>
                <a:ea typeface="Oswald"/>
                <a:cs typeface="Oswald"/>
                <a:sym typeface="Oswald"/>
              </a:rPr>
              <a:t>служащих»</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a:t>
            </a:r>
            <a:r>
              <a:rPr lang="ru" sz="1300" dirty="0">
                <a:solidFill>
                  <a:srgbClr val="FF0000"/>
                </a:solidFill>
                <a:latin typeface="Oswald"/>
                <a:ea typeface="Oswald"/>
                <a:cs typeface="Oswald"/>
                <a:sym typeface="Oswald"/>
              </a:rPr>
              <a:t>: </a:t>
            </a:r>
            <a:r>
              <a:rPr lang="ru" sz="1300" dirty="0" smtClean="0">
                <a:solidFill>
                  <a:srgbClr val="FF0000"/>
                </a:solidFill>
                <a:latin typeface="Oswald"/>
                <a:ea typeface="Oswald"/>
                <a:cs typeface="Oswald"/>
                <a:sym typeface="Oswald"/>
              </a:rPr>
              <a:t>147,0 </a:t>
            </a:r>
            <a:r>
              <a:rPr lang="ru" sz="1300" dirty="0">
                <a:solidFill>
                  <a:srgbClr val="FF0000"/>
                </a:solidFill>
                <a:latin typeface="Oswald"/>
                <a:ea typeface="Oswald"/>
                <a:cs typeface="Oswald"/>
                <a:sym typeface="Oswald"/>
              </a:rPr>
              <a:t>руб</a:t>
            </a:r>
            <a:r>
              <a:rPr lang="ru" sz="1300" dirty="0">
                <a:solidFill>
                  <a:schemeClr val="tx1"/>
                </a:solidFill>
                <a:latin typeface="Oswald"/>
                <a:ea typeface="Oswald"/>
                <a:cs typeface="Oswald"/>
                <a:sym typeface="Oswald"/>
              </a:rPr>
              <a:t>.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a:t>
            </a:r>
            <a:r>
              <a:rPr lang="ru" sz="1300" dirty="0" smtClean="0">
                <a:solidFill>
                  <a:schemeClr val="tx1"/>
                </a:solidFill>
                <a:latin typeface="Oswald"/>
                <a:ea typeface="Oswald"/>
                <a:cs typeface="Oswald"/>
                <a:sym typeface="Oswald"/>
              </a:rPr>
              <a:t>01.01.2025)</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914400" lvl="0" indent="0" algn="l" rtl="0">
              <a:spcBef>
                <a:spcPts val="0"/>
              </a:spcBef>
              <a:spcAft>
                <a:spcPts val="0"/>
              </a:spcAft>
              <a:buNone/>
            </a:pPr>
            <a:endParaRPr sz="1300" dirty="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ADFE4">
                <a:alpha val="60000"/>
              </a:srgbClr>
            </a:gs>
            <a:gs pos="100000">
              <a:srgbClr val="F3F3F3"/>
            </a:gs>
          </a:gsLst>
          <a:lin ang="5400012"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333447"/>
            <a:ext cx="7907230" cy="990600"/>
          </a:xfrm>
        </p:spPr>
        <p:txBody>
          <a:bodyPr>
            <a:normAutofit/>
          </a:bodyPr>
          <a:lstStyle/>
          <a:p>
            <a:pPr algn="ctr"/>
            <a:r>
              <a:rPr lang="ru-RU" sz="2000" b="1" dirty="0">
                <a:solidFill>
                  <a:schemeClr val="tx1"/>
                </a:solidFill>
                <a:latin typeface="Oswald" panose="00000500000000000000" pitchFamily="2" charset="-52"/>
              </a:rPr>
              <a:t>Основополагающие законы и нормативно-правовые документы, обеспечивающие предоставление мер социальной защиты</a:t>
            </a:r>
          </a:p>
        </p:txBody>
      </p:sp>
      <p:sp>
        <p:nvSpPr>
          <p:cNvPr id="3" name="Объект 2"/>
          <p:cNvSpPr>
            <a:spLocks noGrp="1"/>
          </p:cNvSpPr>
          <p:nvPr>
            <p:ph idx="1"/>
          </p:nvPr>
        </p:nvSpPr>
        <p:spPr>
          <a:xfrm>
            <a:off x="508001" y="1210033"/>
            <a:ext cx="7852228" cy="3320989"/>
          </a:xfrm>
        </p:spPr>
        <p:txBody>
          <a:bodyPr>
            <a:normAutofit fontScale="77500" lnSpcReduction="20000"/>
          </a:bodyPr>
          <a:lstStyle/>
          <a:p>
            <a:pPr marL="0" lvl="0" indent="0">
              <a:lnSpc>
                <a:spcPct val="120000"/>
              </a:lnSpc>
              <a:spcBef>
                <a:spcPts val="0"/>
              </a:spcBef>
              <a:buNone/>
            </a:pPr>
            <a:endParaRPr lang="ru-RU" sz="1400" b="1"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29.12.2012 № 273-ФЗ </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образовании в Российской </a:t>
            </a:r>
            <a:r>
              <a:rPr lang="ru-RU" sz="1400" dirty="0" smtClean="0">
                <a:solidFill>
                  <a:schemeClr val="tx1"/>
                </a:solidFill>
                <a:latin typeface="Oswald" panose="00000500000000000000" pitchFamily="2" charset="-52"/>
                <a:ea typeface="Oswald"/>
                <a:cs typeface="Oswald"/>
                <a:sym typeface="Oswald"/>
              </a:rPr>
              <a:t>Федерации»</a:t>
            </a:r>
            <a:endParaRPr lang="ru-RU" sz="1400" dirty="0">
              <a:solidFill>
                <a:schemeClr val="tx1"/>
              </a:solidFill>
              <a:latin typeface="Oswald" panose="00000500000000000000" pitchFamily="2" charset="-52"/>
              <a:ea typeface="Oswald"/>
              <a:cs typeface="Oswald"/>
              <a:sym typeface="Oswald"/>
            </a:endParaRPr>
          </a:p>
          <a:p>
            <a:pPr marL="460800" lvl="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21.12.1996 № 159-ФЗ </a:t>
            </a:r>
            <a:r>
              <a:rPr lang="ru-RU" sz="1400" dirty="0" smtClean="0">
                <a:solidFill>
                  <a:schemeClr val="tx1"/>
                </a:solidFill>
                <a:latin typeface="Oswald" panose="00000500000000000000" pitchFamily="2" charset="-52"/>
                <a:ea typeface="Oswald"/>
                <a:cs typeface="Oswald"/>
                <a:sym typeface="Oswald"/>
              </a:rPr>
              <a:t>«О </a:t>
            </a:r>
            <a:r>
              <a:rPr lang="ru-RU" sz="1400" dirty="0">
                <a:solidFill>
                  <a:schemeClr val="tx1"/>
                </a:solidFill>
                <a:latin typeface="Oswald" panose="00000500000000000000" pitchFamily="2" charset="-52"/>
                <a:ea typeface="Oswald"/>
                <a:cs typeface="Oswald"/>
                <a:sym typeface="Oswald"/>
              </a:rPr>
              <a:t>дополнительных гарантиях по социальной поддержке </a:t>
            </a:r>
            <a:r>
              <a:rPr lang="ru-RU" sz="1400" dirty="0" smtClean="0">
                <a:solidFill>
                  <a:schemeClr val="tx1"/>
                </a:solidFill>
                <a:latin typeface="Oswald" panose="00000500000000000000" pitchFamily="2" charset="-52"/>
                <a:ea typeface="Oswald"/>
                <a:cs typeface="Oswald"/>
                <a:sym typeface="Oswald"/>
              </a:rPr>
              <a:t>детей-сирот </a:t>
            </a:r>
            <a:r>
              <a:rPr lang="ru-RU" sz="1400" dirty="0">
                <a:solidFill>
                  <a:schemeClr val="tx1"/>
                </a:solidFill>
                <a:latin typeface="Oswald" panose="00000500000000000000" pitchFamily="2" charset="-52"/>
                <a:ea typeface="Oswald"/>
                <a:cs typeface="Oswald"/>
                <a:sym typeface="Oswald"/>
              </a:rPr>
              <a:t>и детей, оставшихся без попечения </a:t>
            </a:r>
            <a:r>
              <a:rPr lang="ru-RU" sz="1400" dirty="0" smtClean="0">
                <a:solidFill>
                  <a:schemeClr val="tx1"/>
                </a:solidFill>
                <a:latin typeface="Oswald" panose="00000500000000000000" pitchFamily="2" charset="-52"/>
                <a:ea typeface="Oswald"/>
                <a:cs typeface="Oswald"/>
                <a:sym typeface="Oswald"/>
              </a:rPr>
              <a:t>родителей»</a:t>
            </a:r>
            <a:endParaRPr lang="ru-RU" sz="1400"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rPr>
              <a:t>Федеральный закон от 24.07.1998</a:t>
            </a:r>
            <a:r>
              <a:rPr lang="ru-RU" sz="1400" dirty="0">
                <a:solidFill>
                  <a:schemeClr val="tx1"/>
                </a:solidFill>
                <a:latin typeface="Oswald" panose="00000500000000000000" pitchFamily="2" charset="-52"/>
                <a:ea typeface="Oswald"/>
                <a:cs typeface="Oswald"/>
                <a:sym typeface="Oswald"/>
              </a:rPr>
              <a:t> №</a:t>
            </a:r>
            <a:r>
              <a:rPr lang="ru-RU" sz="1400" dirty="0">
                <a:solidFill>
                  <a:schemeClr val="tx1"/>
                </a:solidFill>
                <a:latin typeface="Oswald" panose="00000500000000000000" pitchFamily="2" charset="-52"/>
                <a:ea typeface="Oswald"/>
                <a:cs typeface="Oswald"/>
              </a:rPr>
              <a:t> 124-ФЗ </a:t>
            </a:r>
            <a:r>
              <a:rPr lang="ru-RU" sz="1400" dirty="0" smtClean="0">
                <a:solidFill>
                  <a:schemeClr val="tx1"/>
                </a:solidFill>
                <a:latin typeface="Oswald" panose="00000500000000000000" pitchFamily="2" charset="-52"/>
                <a:ea typeface="Oswald"/>
                <a:cs typeface="Oswald"/>
              </a:rPr>
              <a:t>«Об </a:t>
            </a:r>
            <a:r>
              <a:rPr lang="ru-RU" sz="1400" dirty="0">
                <a:solidFill>
                  <a:schemeClr val="tx1"/>
                </a:solidFill>
                <a:latin typeface="Oswald" panose="00000500000000000000" pitchFamily="2" charset="-52"/>
                <a:ea typeface="Oswald"/>
                <a:cs typeface="Oswald"/>
              </a:rPr>
              <a:t>основных гарантиях прав ребенка в Российской </a:t>
            </a:r>
            <a:r>
              <a:rPr lang="ru-RU" sz="1400" dirty="0" smtClean="0">
                <a:solidFill>
                  <a:schemeClr val="tx1"/>
                </a:solidFill>
                <a:latin typeface="Oswald" panose="00000500000000000000" pitchFamily="2" charset="-52"/>
                <a:ea typeface="Oswald"/>
                <a:cs typeface="Oswald"/>
              </a:rPr>
              <a:t>Федерации»</a:t>
            </a:r>
            <a:endParaRPr lang="ru-RU" sz="1400"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15.07.2013 № 78-ОЗ </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образовании в Свердловской </a:t>
            </a:r>
            <a:r>
              <a:rPr lang="ru-RU" sz="1400" dirty="0" smtClean="0">
                <a:solidFill>
                  <a:schemeClr val="tx1"/>
                </a:solidFill>
                <a:latin typeface="Oswald" panose="00000500000000000000" pitchFamily="2" charset="-52"/>
                <a:ea typeface="Oswald"/>
                <a:cs typeface="Oswald"/>
                <a:sym typeface="Oswald"/>
              </a:rPr>
              <a:t>области»</a:t>
            </a:r>
            <a:endParaRPr lang="ru-RU" sz="1400" dirty="0">
              <a:solidFill>
                <a:schemeClr val="tx1"/>
              </a:solidFill>
              <a:latin typeface="Oswald" panose="00000500000000000000" pitchFamily="2" charset="-52"/>
              <a:ea typeface="Oswald"/>
              <a:cs typeface="Oswald"/>
              <a:sym typeface="Oswald"/>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23.10.1995 № 28-ОЗ </a:t>
            </a:r>
            <a:r>
              <a:rPr lang="ru-RU" sz="1400" dirty="0" smtClean="0">
                <a:solidFill>
                  <a:schemeClr val="tx1"/>
                </a:solidFill>
                <a:latin typeface="Oswald" panose="00000500000000000000" pitchFamily="2" charset="-52"/>
                <a:ea typeface="Oswald"/>
                <a:cs typeface="Oswald"/>
                <a:sym typeface="Oswald"/>
              </a:rPr>
              <a:t>«О </a:t>
            </a:r>
            <a:r>
              <a:rPr lang="ru-RU" sz="1400" dirty="0">
                <a:solidFill>
                  <a:schemeClr val="tx1"/>
                </a:solidFill>
                <a:latin typeface="Oswald" panose="00000500000000000000" pitchFamily="2" charset="-52"/>
                <a:ea typeface="Oswald"/>
                <a:cs typeface="Oswald"/>
                <a:sym typeface="Oswald"/>
              </a:rPr>
              <a:t>защите прав ребенка Закон Свердловской области </a:t>
            </a:r>
            <a:r>
              <a:rPr lang="ru-RU" sz="1400" dirty="0" smtClean="0">
                <a:solidFill>
                  <a:schemeClr val="tx1"/>
                </a:solidFill>
                <a:latin typeface="Oswald" panose="00000500000000000000" pitchFamily="2" charset="-52"/>
                <a:ea typeface="Oswald"/>
                <a:cs typeface="Oswald"/>
                <a:sym typeface="Oswald"/>
              </a:rPr>
              <a:t>от </a:t>
            </a:r>
            <a:r>
              <a:rPr lang="ru-RU" sz="1400" dirty="0">
                <a:solidFill>
                  <a:schemeClr val="tx1"/>
                </a:solidFill>
                <a:latin typeface="Oswald" panose="00000500000000000000" pitchFamily="2" charset="-52"/>
                <a:ea typeface="Oswald" panose="020B0604020202020204" charset="-52"/>
                <a:cs typeface="Oswald" panose="020B0604020202020204" charset="-52"/>
              </a:rPr>
              <a:t>03.11.2022 № 114-ОЗ </a:t>
            </a:r>
            <a:r>
              <a:rPr lang="en-US" sz="1400" dirty="0" smtClean="0">
                <a:solidFill>
                  <a:schemeClr val="tx1"/>
                </a:solidFill>
                <a:latin typeface="Oswald" panose="00000500000000000000" pitchFamily="2" charset="-52"/>
                <a:ea typeface="Oswald" panose="020B0604020202020204" charset="-52"/>
                <a:cs typeface="Oswald" panose="020B0604020202020204" charset="-52"/>
              </a:rPr>
              <a:t/>
            </a:r>
            <a:br>
              <a:rPr lang="en-US" sz="1400" dirty="0" smtClean="0">
                <a:solidFill>
                  <a:schemeClr val="tx1"/>
                </a:solidFill>
                <a:latin typeface="Oswald" panose="00000500000000000000" pitchFamily="2" charset="-52"/>
                <a:ea typeface="Oswald" panose="020B0604020202020204" charset="-52"/>
                <a:cs typeface="Oswald" panose="020B0604020202020204" charset="-52"/>
              </a:rPr>
            </a:br>
            <a:r>
              <a:rPr lang="en-US" sz="1400" dirty="0" smtClean="0">
                <a:solidFill>
                  <a:schemeClr val="tx1"/>
                </a:solidFill>
                <a:latin typeface="Oswald" panose="00000500000000000000" pitchFamily="2" charset="-52"/>
                <a:ea typeface="Oswald" panose="020B0604020202020204" charset="-52"/>
                <a:cs typeface="Oswald" panose="020B0604020202020204" charset="-52"/>
              </a:rPr>
              <a:t>«</a:t>
            </a:r>
            <a:r>
              <a:rPr lang="ru-RU" sz="1400" dirty="0">
                <a:solidFill>
                  <a:schemeClr val="tx1"/>
                </a:solidFill>
                <a:latin typeface="Oswald" panose="00000500000000000000" pitchFamily="2" charset="-52"/>
                <a:ea typeface="Oswald" panose="020B0604020202020204" charset="-52"/>
                <a:cs typeface="Oswald" panose="020B0604020202020204" charset="-52"/>
              </a:rPr>
              <a:t>О внесении изменений в статью 33-1 Закона Свердловской области </a:t>
            </a:r>
            <a:r>
              <a:rPr lang="ru-RU" sz="14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400" dirty="0">
                <a:solidFill>
                  <a:schemeClr val="tx1"/>
                </a:solidFill>
                <a:latin typeface="Oswald" panose="00000500000000000000" pitchFamily="2" charset="-52"/>
                <a:ea typeface="Oswald" panose="020B0604020202020204" charset="-52"/>
                <a:cs typeface="Oswald" panose="020B0604020202020204" charset="-52"/>
              </a:rPr>
              <a:t>образовании </a:t>
            </a:r>
            <a:r>
              <a:rPr lang="ru-RU" sz="1400" dirty="0" smtClean="0">
                <a:solidFill>
                  <a:schemeClr val="tx1"/>
                </a:solidFill>
                <a:latin typeface="Oswald" panose="00000500000000000000" pitchFamily="2" charset="-52"/>
                <a:ea typeface="Oswald" panose="020B0604020202020204" charset="-52"/>
                <a:cs typeface="Oswald" panose="020B0604020202020204" charset="-52"/>
              </a:rPr>
              <a:t>в </a:t>
            </a:r>
            <a:r>
              <a:rPr lang="ru-RU" sz="1400" dirty="0">
                <a:solidFill>
                  <a:schemeClr val="tx1"/>
                </a:solidFill>
                <a:latin typeface="Oswald" panose="00000500000000000000" pitchFamily="2" charset="-52"/>
                <a:ea typeface="Oswald" panose="020B0604020202020204" charset="-52"/>
                <a:cs typeface="Oswald" panose="020B0604020202020204" charset="-52"/>
              </a:rPr>
              <a:t>Свердловской области</a:t>
            </a:r>
            <a:r>
              <a:rPr lang="en-US" sz="1400" dirty="0" smtClean="0">
                <a:solidFill>
                  <a:schemeClr val="tx1"/>
                </a:solidFill>
                <a:latin typeface="Oswald" panose="00000500000000000000" pitchFamily="2" charset="-52"/>
                <a:ea typeface="Oswald" panose="020B0604020202020204" charset="-52"/>
                <a:cs typeface="Oswald" panose="020B0604020202020204" charset="-52"/>
              </a:rPr>
              <a:t>»</a:t>
            </a:r>
            <a:endParaRPr lang="ru-RU" sz="1400" dirty="0" smtClean="0">
              <a:solidFill>
                <a:schemeClr val="tx1"/>
              </a:solidFill>
              <a:latin typeface="Oswald" panose="00000500000000000000" pitchFamily="2" charset="-52"/>
              <a:ea typeface="Oswald" panose="020B0604020202020204" charset="-52"/>
              <a:cs typeface="Oswald" panose="020B0604020202020204" charset="-52"/>
            </a:endParaRPr>
          </a:p>
          <a:p>
            <a:pPr marL="46080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panose="020B0604020202020204" charset="-52"/>
                <a:cs typeface="Oswald" panose="020B0604020202020204" charset="-52"/>
              </a:rPr>
              <a:t>Закон Свердловской области от 26.03.2024 № </a:t>
            </a:r>
            <a:r>
              <a:rPr lang="ru-RU" sz="1400" dirty="0" smtClean="0">
                <a:solidFill>
                  <a:schemeClr val="tx1"/>
                </a:solidFill>
                <a:latin typeface="Oswald" panose="00000500000000000000" pitchFamily="2" charset="-52"/>
                <a:ea typeface="Oswald" panose="020B0604020202020204" charset="-52"/>
                <a:cs typeface="Oswald" panose="020B0604020202020204" charset="-52"/>
              </a:rPr>
              <a:t>30-ОЗ «О </a:t>
            </a:r>
            <a:r>
              <a:rPr lang="ru-RU" sz="1400" dirty="0">
                <a:solidFill>
                  <a:schemeClr val="tx1"/>
                </a:solidFill>
                <a:latin typeface="Oswald" panose="00000500000000000000" pitchFamily="2" charset="-52"/>
                <a:ea typeface="Oswald" panose="020B0604020202020204" charset="-52"/>
                <a:cs typeface="Oswald" panose="020B0604020202020204" charset="-52"/>
              </a:rPr>
              <a:t>внесении изменений в Закон Свердловской области </a:t>
            </a:r>
            <a:r>
              <a:rPr lang="en-US" sz="1400" dirty="0" smtClean="0">
                <a:solidFill>
                  <a:schemeClr val="tx1"/>
                </a:solidFill>
                <a:latin typeface="Oswald" panose="00000500000000000000" pitchFamily="2" charset="-52"/>
                <a:ea typeface="Oswald" panose="020B0604020202020204" charset="-52"/>
                <a:cs typeface="Oswald" panose="020B0604020202020204" charset="-52"/>
              </a:rPr>
              <a:t/>
            </a:r>
            <a:br>
              <a:rPr lang="en-US" sz="1400" dirty="0" smtClean="0">
                <a:solidFill>
                  <a:schemeClr val="tx1"/>
                </a:solidFill>
                <a:latin typeface="Oswald" panose="00000500000000000000" pitchFamily="2" charset="-52"/>
                <a:ea typeface="Oswald" panose="020B0604020202020204" charset="-52"/>
                <a:cs typeface="Oswald" panose="020B0604020202020204" charset="-52"/>
              </a:rPr>
            </a:br>
            <a:r>
              <a:rPr lang="ru-RU" sz="14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4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a:t>
            </a:r>
            <a:r>
              <a:rPr lang="ru-RU" sz="1400" dirty="0" smtClean="0">
                <a:solidFill>
                  <a:schemeClr val="tx1"/>
                </a:solidFill>
                <a:latin typeface="Oswald" panose="00000500000000000000" pitchFamily="2" charset="-52"/>
                <a:ea typeface="Oswald" panose="020B0604020202020204" charset="-52"/>
                <a:cs typeface="Oswald" panose="020B0604020202020204" charset="-52"/>
              </a:rPr>
              <a:t>области»</a:t>
            </a:r>
          </a:p>
          <a:p>
            <a:pPr marL="460800" indent="-319300">
              <a:lnSpc>
                <a:spcPct val="120000"/>
              </a:lnSpc>
              <a:spcBef>
                <a:spcPts val="0"/>
              </a:spcBef>
              <a:buClr>
                <a:schemeClr val="dk2"/>
              </a:buClr>
              <a:buSzPts val="1400"/>
              <a:buFont typeface="Oswald"/>
              <a:buChar char="●"/>
            </a:pPr>
            <a:r>
              <a:rPr lang="ru-RU" sz="1400" dirty="0" smtClean="0">
                <a:solidFill>
                  <a:schemeClr val="tx1"/>
                </a:solidFill>
                <a:latin typeface="Oswald" panose="00000500000000000000" pitchFamily="2" charset="-52"/>
                <a:ea typeface="Oswald"/>
                <a:cs typeface="Oswald"/>
                <a:sym typeface="Oswald"/>
              </a:rPr>
              <a:t>Приказ </a:t>
            </a:r>
            <a:r>
              <a:rPr lang="ru-RU" sz="1400" dirty="0">
                <a:solidFill>
                  <a:schemeClr val="tx1"/>
                </a:solidFill>
                <a:latin typeface="Oswald" panose="00000500000000000000" pitchFamily="2" charset="-52"/>
                <a:ea typeface="Oswald"/>
                <a:cs typeface="Oswald"/>
                <a:sym typeface="Oswald"/>
              </a:rPr>
              <a:t>Министерства образования и молодёжной политики Свердловской области от 02.08.2019 № 158-Д </a:t>
            </a:r>
            <a:r>
              <a:rPr lang="ru-RU" sz="1400" dirty="0" smtClean="0">
                <a:solidFill>
                  <a:schemeClr val="tx1"/>
                </a:solidFill>
                <a:latin typeface="Oswald" panose="00000500000000000000" pitchFamily="2" charset="-52"/>
                <a:ea typeface="Oswald"/>
                <a:cs typeface="Oswald"/>
                <a:sym typeface="Oswald"/>
              </a:rPr>
              <a:t>«Об </a:t>
            </a:r>
            <a:r>
              <a:rPr lang="ru-RU" sz="1400" dirty="0">
                <a:solidFill>
                  <a:schemeClr val="tx1"/>
                </a:solidFill>
                <a:latin typeface="Oswald" panose="00000500000000000000" pitchFamily="2" charset="-52"/>
                <a:ea typeface="Oswald"/>
                <a:cs typeface="Oswald"/>
                <a:sym typeface="Oswald"/>
              </a:rPr>
              <a:t>утверждении Перечня мер социальной защиты (поддержки), предоставляемых Министерством </a:t>
            </a:r>
            <a:r>
              <a:rPr lang="ru-RU" sz="1400" dirty="0" smtClean="0">
                <a:solidFill>
                  <a:schemeClr val="tx1"/>
                </a:solidFill>
                <a:latin typeface="Oswald" panose="00000500000000000000" pitchFamily="2" charset="-52"/>
                <a:ea typeface="Oswald"/>
                <a:cs typeface="Oswald"/>
                <a:sym typeface="Oswald"/>
              </a:rPr>
              <a:t>образования и</a:t>
            </a:r>
            <a:r>
              <a:rPr lang="en-US" sz="1400" dirty="0" smtClean="0">
                <a:solidFill>
                  <a:schemeClr val="tx1"/>
                </a:solidFill>
                <a:latin typeface="Oswald" panose="00000500000000000000" pitchFamily="2" charset="-52"/>
                <a:ea typeface="Oswald"/>
                <a:cs typeface="Oswald"/>
                <a:sym typeface="Oswald"/>
              </a:rPr>
              <a:t> </a:t>
            </a:r>
            <a:r>
              <a:rPr lang="ru-RU" sz="1400" dirty="0" smtClean="0">
                <a:solidFill>
                  <a:schemeClr val="tx1"/>
                </a:solidFill>
                <a:latin typeface="Oswald" panose="00000500000000000000" pitchFamily="2" charset="-52"/>
                <a:ea typeface="Oswald"/>
                <a:cs typeface="Oswald"/>
                <a:sym typeface="Oswald"/>
              </a:rPr>
              <a:t>молодежной </a:t>
            </a:r>
            <a:r>
              <a:rPr lang="ru-RU" sz="1400" dirty="0">
                <a:solidFill>
                  <a:schemeClr val="tx1"/>
                </a:solidFill>
                <a:latin typeface="Oswald" panose="00000500000000000000" pitchFamily="2" charset="-52"/>
                <a:ea typeface="Oswald"/>
                <a:cs typeface="Oswald"/>
                <a:sym typeface="Oswald"/>
              </a:rPr>
              <a:t>политики Свердловской области, подлежащих передаче в единую государственную информационную систему социального </a:t>
            </a:r>
            <a:r>
              <a:rPr lang="ru-RU" sz="1400" dirty="0" smtClean="0">
                <a:solidFill>
                  <a:schemeClr val="tx1"/>
                </a:solidFill>
                <a:latin typeface="Oswald" panose="00000500000000000000" pitchFamily="2" charset="-52"/>
                <a:ea typeface="Oswald"/>
                <a:cs typeface="Oswald"/>
                <a:sym typeface="Oswald"/>
              </a:rPr>
              <a:t>обеспечения» </a:t>
            </a:r>
            <a:r>
              <a:rPr lang="en-US" sz="1400" dirty="0" smtClean="0">
                <a:solidFill>
                  <a:schemeClr val="tx1"/>
                </a:solidFill>
                <a:latin typeface="Oswald" panose="00000500000000000000" pitchFamily="2" charset="-52"/>
                <a:ea typeface="Oswald"/>
                <a:cs typeface="Oswald"/>
                <a:sym typeface="Oswald"/>
              </a:rPr>
              <a:t/>
            </a:r>
            <a:br>
              <a:rPr lang="en-US" sz="1400" dirty="0" smtClean="0">
                <a:solidFill>
                  <a:schemeClr val="tx1"/>
                </a:solidFill>
                <a:latin typeface="Oswald" panose="00000500000000000000" pitchFamily="2" charset="-52"/>
                <a:ea typeface="Oswald"/>
                <a:cs typeface="Oswald"/>
                <a:sym typeface="Oswald"/>
              </a:rPr>
            </a:br>
            <a:r>
              <a:rPr lang="ru-RU" sz="1400" dirty="0" smtClean="0">
                <a:solidFill>
                  <a:schemeClr val="tx1"/>
                </a:solidFill>
                <a:latin typeface="Oswald" panose="00000500000000000000" pitchFamily="2" charset="-52"/>
                <a:ea typeface="Oswald"/>
                <a:cs typeface="Oswald"/>
                <a:sym typeface="Oswald"/>
              </a:rPr>
              <a:t>(с </a:t>
            </a:r>
            <a:r>
              <a:rPr lang="ru-RU" sz="1400" dirty="0">
                <a:solidFill>
                  <a:schemeClr val="tx1"/>
                </a:solidFill>
                <a:latin typeface="Oswald" panose="00000500000000000000" pitchFamily="2" charset="-52"/>
                <a:ea typeface="Oswald"/>
                <a:cs typeface="Oswald"/>
                <a:sym typeface="Oswald"/>
              </a:rPr>
              <a:t>изменениями от </a:t>
            </a:r>
            <a:r>
              <a:rPr lang="ru-RU" sz="1400" dirty="0" smtClean="0">
                <a:solidFill>
                  <a:schemeClr val="tx1"/>
                </a:solidFill>
                <a:latin typeface="Oswald" panose="00000500000000000000" pitchFamily="2" charset="-52"/>
                <a:ea typeface="Oswald"/>
                <a:cs typeface="Oswald"/>
                <a:sym typeface="Oswald"/>
              </a:rPr>
              <a:t>20.08.2024 № 1132-Д)</a:t>
            </a:r>
            <a:endParaRPr lang="ru-RU" sz="1400" dirty="0">
              <a:solidFill>
                <a:schemeClr val="tx1"/>
              </a:solidFill>
              <a:latin typeface="Oswald" panose="00000500000000000000" pitchFamily="2" charset="-52"/>
              <a:ea typeface="Oswald"/>
              <a:cs typeface="Oswald"/>
              <a:sym typeface="Oswald"/>
            </a:endParaRPr>
          </a:p>
          <a:p>
            <a:pPr marL="460800" lvl="0" indent="-319300">
              <a:lnSpc>
                <a:spcPct val="120000"/>
              </a:lnSpc>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Приказ Министерства образования и молодежной политики Свердловской области от </a:t>
            </a:r>
            <a:r>
              <a:rPr lang="ru-RU" sz="1400" dirty="0" smtClean="0">
                <a:solidFill>
                  <a:schemeClr val="tx1"/>
                </a:solidFill>
                <a:latin typeface="Oswald" panose="00000500000000000000" pitchFamily="2" charset="-52"/>
                <a:ea typeface="Oswald"/>
                <a:cs typeface="Oswald"/>
                <a:sym typeface="Oswald"/>
              </a:rPr>
              <a:t>09.01.2025 </a:t>
            </a:r>
            <a:r>
              <a:rPr lang="ru-RU" sz="1400" dirty="0">
                <a:solidFill>
                  <a:schemeClr val="tx1"/>
                </a:solidFill>
                <a:latin typeface="Oswald" panose="00000500000000000000" pitchFamily="2" charset="-52"/>
                <a:ea typeface="Oswald"/>
                <a:cs typeface="Oswald"/>
                <a:sym typeface="Oswald"/>
              </a:rPr>
              <a:t>№ </a:t>
            </a:r>
            <a:r>
              <a:rPr lang="ru-RU" sz="1400" dirty="0" smtClean="0">
                <a:solidFill>
                  <a:schemeClr val="tx1"/>
                </a:solidFill>
                <a:latin typeface="Oswald" panose="00000500000000000000" pitchFamily="2" charset="-52"/>
                <a:ea typeface="Oswald"/>
                <a:cs typeface="Oswald"/>
                <a:sym typeface="Oswald"/>
              </a:rPr>
              <a:t>2-Д-Д «Об </a:t>
            </a:r>
            <a:r>
              <a:rPr lang="ru-RU" sz="1400" dirty="0">
                <a:solidFill>
                  <a:schemeClr val="tx1"/>
                </a:solidFill>
                <a:latin typeface="Oswald" panose="00000500000000000000" pitchFamily="2" charset="-52"/>
                <a:ea typeface="Oswald"/>
                <a:cs typeface="Oswald"/>
                <a:sym typeface="Oswald"/>
              </a:rPr>
              <a:t>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a:t>
            </a:r>
            <a:r>
              <a:rPr lang="ru-RU" sz="1400" dirty="0" smtClean="0">
                <a:solidFill>
                  <a:schemeClr val="tx1"/>
                </a:solidFill>
                <a:latin typeface="Oswald" panose="00000500000000000000" pitchFamily="2" charset="-52"/>
                <a:ea typeface="Oswald"/>
                <a:cs typeface="Oswald"/>
                <a:sym typeface="Oswald"/>
              </a:rPr>
              <a:t>их </a:t>
            </a:r>
            <a:r>
              <a:rPr lang="ru-RU" sz="1400" dirty="0">
                <a:solidFill>
                  <a:schemeClr val="tx1"/>
                </a:solidFill>
                <a:latin typeface="Oswald" panose="00000500000000000000" pitchFamily="2" charset="-52"/>
                <a:ea typeface="Oswald"/>
                <a:cs typeface="Oswald"/>
                <a:sym typeface="Oswald"/>
              </a:rPr>
              <a:t>осуществления в </a:t>
            </a:r>
            <a:r>
              <a:rPr lang="ru-RU" sz="1400" dirty="0" smtClean="0">
                <a:solidFill>
                  <a:schemeClr val="tx1"/>
                </a:solidFill>
                <a:latin typeface="Oswald" panose="00000500000000000000" pitchFamily="2" charset="-52"/>
                <a:ea typeface="Oswald"/>
                <a:cs typeface="Oswald"/>
                <a:sym typeface="Oswald"/>
              </a:rPr>
              <a:t>2025 году</a:t>
            </a:r>
            <a:r>
              <a:rPr lang="ru-RU" sz="1400" dirty="0">
                <a:solidFill>
                  <a:schemeClr val="tx1"/>
                </a:solidFill>
                <a:latin typeface="Oswald" panose="00000500000000000000" pitchFamily="2" charset="-52"/>
                <a:ea typeface="Oswald"/>
                <a:cs typeface="Oswald"/>
                <a:sym typeface="Oswald"/>
              </a:rPr>
              <a:t>» </a:t>
            </a:r>
            <a:r>
              <a:rPr lang="en-US" sz="1400" dirty="0" smtClean="0">
                <a:solidFill>
                  <a:schemeClr val="tx1"/>
                </a:solidFill>
                <a:latin typeface="Oswald" panose="00000500000000000000" pitchFamily="2" charset="-52"/>
                <a:ea typeface="Oswald"/>
                <a:cs typeface="Oswald"/>
                <a:sym typeface="Oswald"/>
              </a:rPr>
              <a:t/>
            </a:r>
            <a:br>
              <a:rPr lang="en-US" sz="1400" dirty="0" smtClean="0">
                <a:solidFill>
                  <a:schemeClr val="tx1"/>
                </a:solidFill>
                <a:latin typeface="Oswald" panose="00000500000000000000" pitchFamily="2" charset="-52"/>
                <a:ea typeface="Oswald"/>
                <a:cs typeface="Oswald"/>
                <a:sym typeface="Oswald"/>
              </a:rPr>
            </a:br>
            <a:endParaRPr lang="ru-RU" sz="1400" dirty="0">
              <a:solidFill>
                <a:srgbClr val="0070C0"/>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400"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300" dirty="0">
              <a:solidFill>
                <a:schemeClr val="tx1"/>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319300" algn="just">
              <a:spcBef>
                <a:spcPts val="0"/>
              </a:spcBef>
              <a:buClr>
                <a:schemeClr val="dk2"/>
              </a:buClr>
              <a:buSzPts val="1400"/>
              <a:buFont typeface="Oswald"/>
              <a:buChar char="●"/>
            </a:pPr>
            <a:endParaRPr lang="ru-RU" dirty="0">
              <a:solidFill>
                <a:schemeClr val="tx1"/>
              </a:solidFill>
              <a:latin typeface="Oswald" panose="00000500000000000000" pitchFamily="2" charset="-52"/>
              <a:ea typeface="Oswald"/>
              <a:cs typeface="Oswald"/>
              <a:sym typeface="Oswald"/>
            </a:endParaRPr>
          </a:p>
          <a:p>
            <a:endParaRPr lang="ru-RU" dirty="0">
              <a:latin typeface="Oswald" panose="00000500000000000000" pitchFamily="2" charset="-52"/>
            </a:endParaRPr>
          </a:p>
        </p:txBody>
      </p:sp>
    </p:spTree>
    <p:extLst>
      <p:ext uri="{BB962C8B-B14F-4D97-AF65-F5344CB8AC3E}">
        <p14:creationId xmlns:p14="http://schemas.microsoft.com/office/powerpoint/2010/main" val="3289463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1194206995"/>
              </p:ext>
            </p:extLst>
          </p:nvPr>
        </p:nvGraphicFramePr>
        <p:xfrm>
          <a:off x="324888" y="1271770"/>
          <a:ext cx="8494225" cy="3733710"/>
        </p:xfrm>
        <a:graphic>
          <a:graphicData uri="http://schemas.openxmlformats.org/drawingml/2006/table">
            <a:tbl>
              <a:tblPr>
                <a:noFill/>
                <a:tableStyleId>{BF4A3D39-4975-46BA-BE83-8B02B6239DEE}</a:tableStyleId>
              </a:tblPr>
              <a:tblGrid>
                <a:gridCol w="2011275">
                  <a:extLst>
                    <a:ext uri="{9D8B030D-6E8A-4147-A177-3AD203B41FA5}">
                      <a16:colId xmlns:a16="http://schemas.microsoft.com/office/drawing/2014/main" val="20000"/>
                    </a:ext>
                  </a:extLst>
                </a:gridCol>
                <a:gridCol w="64829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a:t>
                      </a:r>
                      <a:r>
                        <a:rPr lang="ru-RU" sz="1100" b="1" dirty="0" smtClean="0">
                          <a:latin typeface="Oswald"/>
                          <a:ea typeface="Oswald"/>
                          <a:cs typeface="Oswald"/>
                          <a:sym typeface="Oswald"/>
                        </a:rPr>
                        <a:t/>
                      </a:r>
                      <a:br>
                        <a:rPr lang="ru-RU" sz="1100" b="1" dirty="0" smtClean="0">
                          <a:latin typeface="Oswald"/>
                          <a:ea typeface="Oswald"/>
                          <a:cs typeface="Oswald"/>
                          <a:sym typeface="Oswald"/>
                        </a:rPr>
                      </a:br>
                      <a:r>
                        <a:rPr lang="ru-RU" sz="1100" b="1" dirty="0" smtClean="0">
                          <a:latin typeface="Oswald"/>
                          <a:ea typeface="Oswald"/>
                          <a:cs typeface="Oswald"/>
                          <a:sym typeface="Oswald"/>
                        </a:rPr>
                        <a:t>(</a:t>
                      </a:r>
                      <a:r>
                        <a:rPr lang="ru-RU" sz="1100" b="1" dirty="0">
                          <a:latin typeface="Oswald"/>
                          <a:ea typeface="Oswald"/>
                          <a:cs typeface="Oswald"/>
                          <a:sym typeface="Oswald"/>
                        </a:rPr>
                        <a:t>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883450">
                <a:tc>
                  <a:txBody>
                    <a:bodyPr/>
                    <a:lstStyle/>
                    <a:p>
                      <a:pPr marL="179999" lvl="0" indent="-156249" algn="l" rtl="0">
                        <a:spcBef>
                          <a:spcPts val="0"/>
                        </a:spcBef>
                        <a:spcAft>
                          <a:spcPts val="0"/>
                        </a:spcAft>
                        <a:buSzPts val="1100"/>
                        <a:buFont typeface="Oswald"/>
                        <a:buChar char="●"/>
                      </a:pPr>
                      <a:r>
                        <a:rPr lang="ru" sz="1100" dirty="0">
                          <a:latin typeface="Oswald"/>
                          <a:ea typeface="Oswald"/>
                          <a:cs typeface="Oswald"/>
                          <a:sym typeface="Oswald"/>
                        </a:rPr>
                        <a:t>Ребенок-инвалид</a:t>
                      </a:r>
                      <a:r>
                        <a:rPr lang="ru" sz="1100" baseline="0" dirty="0">
                          <a:latin typeface="Oswald"/>
                          <a:ea typeface="Oswald"/>
                          <a:cs typeface="Oswald"/>
                          <a:sym typeface="Oswald"/>
                        </a:rPr>
                        <a:t> -</a:t>
                      </a:r>
                      <a:r>
                        <a:rPr lang="ru" sz="1100" dirty="0">
                          <a:latin typeface="Oswald"/>
                          <a:ea typeface="Oswald"/>
                          <a:cs typeface="Oswald"/>
                          <a:sym typeface="Oswald"/>
                        </a:rPr>
                        <a:t> лица в возрасте до 18 лет, которым установлена категория </a:t>
                      </a:r>
                      <a:r>
                        <a:rPr lang="ru" sz="1100" dirty="0" smtClean="0">
                          <a:latin typeface="Oswald"/>
                          <a:ea typeface="Oswald"/>
                          <a:cs typeface="Oswald"/>
                          <a:sym typeface="Oswald"/>
                        </a:rPr>
                        <a:t>«ребенок-инвалид«</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90775">
                <a:tc>
                  <a:txBody>
                    <a:bodyPr/>
                    <a:lstStyle/>
                    <a:p>
                      <a:pPr marL="179999" lvl="0" indent="-156249" algn="l" rtl="0">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заключения психолого-медико-педагогической комиссии об ограниченных возможностях здоровья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dirty="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3"/>
          <p:cNvSpPr/>
          <p:nvPr/>
        </p:nvSpPr>
        <p:spPr>
          <a:xfrm>
            <a:off x="464050" y="1072445"/>
            <a:ext cx="8047433" cy="3554557"/>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166900" lvl="0" algn="ctr">
              <a:buClr>
                <a:schemeClr val="dk2"/>
              </a:buClr>
              <a:buSzPts val="1000"/>
            </a:pPr>
            <a:endParaRPr lang="ru-RU" sz="1300" b="1" dirty="0" smtClean="0">
              <a:solidFill>
                <a:schemeClr val="tx1"/>
              </a:solidFill>
              <a:latin typeface="Oswald"/>
              <a:ea typeface="Oswald"/>
              <a:cs typeface="Oswald"/>
              <a:sym typeface="Oswald"/>
            </a:endParaRPr>
          </a:p>
          <a:p>
            <a:pPr marL="166900" lvl="0" algn="ctr">
              <a:buClr>
                <a:schemeClr val="dk2"/>
              </a:buClr>
              <a:buSzPts val="1000"/>
            </a:pPr>
            <a:r>
              <a:rPr lang="ru-RU" sz="1000" b="1" dirty="0" smtClean="0">
                <a:solidFill>
                  <a:schemeClr val="tx1"/>
                </a:solidFill>
                <a:latin typeface="Oswald"/>
                <a:ea typeface="Oswald"/>
                <a:cs typeface="Oswald"/>
                <a:sym typeface="Oswald"/>
              </a:rPr>
              <a:t>Нормативные </a:t>
            </a:r>
            <a:r>
              <a:rPr lang="ru-RU" sz="1000" b="1" dirty="0">
                <a:solidFill>
                  <a:schemeClr val="tx1"/>
                </a:solidFill>
                <a:latin typeface="Oswald"/>
                <a:ea typeface="Oswald"/>
                <a:cs typeface="Oswald"/>
                <a:sym typeface="Oswald"/>
              </a:rPr>
              <a:t>основания</a:t>
            </a:r>
          </a:p>
          <a:p>
            <a:pPr marL="460800" indent="-293900" algn="just">
              <a:buClr>
                <a:schemeClr val="dk2"/>
              </a:buClr>
              <a:buSzPts val="1000"/>
              <a:buFont typeface="Oswald"/>
              <a:buChar char="●"/>
            </a:pPr>
            <a:r>
              <a:rPr lang="ru-RU" sz="1000" dirty="0">
                <a:solidFill>
                  <a:schemeClr val="tx1"/>
                </a:solidFill>
                <a:latin typeface="Oswald"/>
                <a:ea typeface="Oswald"/>
                <a:cs typeface="Oswald"/>
                <a:sym typeface="Oswald"/>
              </a:rPr>
              <a:t>Закон </a:t>
            </a:r>
            <a:r>
              <a:rPr lang="ru-RU" sz="1000" dirty="0">
                <a:solidFill>
                  <a:schemeClr val="tx1"/>
                </a:solidFill>
                <a:latin typeface="Oswald" panose="020B0604020202020204" charset="-52"/>
                <a:ea typeface="Oswald"/>
                <a:cs typeface="Oswald"/>
                <a:sym typeface="Oswald"/>
              </a:rPr>
              <a:t>Свердловской</a:t>
            </a:r>
            <a:r>
              <a:rPr lang="ru-RU" sz="1000" dirty="0">
                <a:solidFill>
                  <a:schemeClr val="tx1"/>
                </a:solidFill>
                <a:latin typeface="Oswald"/>
                <a:ea typeface="Oswald"/>
                <a:cs typeface="Oswald"/>
                <a:sym typeface="Oswald"/>
              </a:rPr>
              <a:t> области от 26.07.2022 № 95-ОЗ </a:t>
            </a:r>
            <a:r>
              <a:rPr lang="ru-RU" sz="1000" dirty="0" smtClean="0">
                <a:solidFill>
                  <a:schemeClr val="tx1"/>
                </a:solidFill>
                <a:latin typeface="Oswald"/>
                <a:ea typeface="Oswald"/>
                <a:cs typeface="Oswald"/>
                <a:sym typeface="Oswald"/>
              </a:rPr>
              <a:t>«О </a:t>
            </a:r>
            <a:r>
              <a:rPr lang="ru-RU" sz="1000" dirty="0">
                <a:solidFill>
                  <a:schemeClr val="tx1"/>
                </a:solidFill>
                <a:latin typeface="Oswald"/>
                <a:ea typeface="Oswald"/>
                <a:cs typeface="Oswald"/>
                <a:sym typeface="Oswald"/>
              </a:rPr>
              <a:t>внесении изменения в Закон Свердловской области </a:t>
            </a:r>
            <a:r>
              <a:rPr lang="ru-RU" sz="1000" dirty="0" smtClean="0">
                <a:solidFill>
                  <a:schemeClr val="tx1"/>
                </a:solidFill>
                <a:latin typeface="Oswald"/>
                <a:ea typeface="Oswald"/>
                <a:cs typeface="Oswald"/>
                <a:sym typeface="Oswald"/>
              </a:rPr>
              <a:t>«Об </a:t>
            </a:r>
            <a:r>
              <a:rPr lang="ru-RU" sz="1000" dirty="0">
                <a:solidFill>
                  <a:schemeClr val="tx1"/>
                </a:solidFill>
                <a:latin typeface="Oswald"/>
                <a:ea typeface="Oswald"/>
                <a:cs typeface="Oswald"/>
                <a:sym typeface="Oswald"/>
              </a:rPr>
              <a:t>образовании в Свердловской </a:t>
            </a:r>
            <a:r>
              <a:rPr lang="ru-RU" sz="1000" dirty="0" smtClean="0">
                <a:solidFill>
                  <a:schemeClr val="tx1"/>
                </a:solidFill>
                <a:latin typeface="Oswald"/>
                <a:ea typeface="Oswald"/>
                <a:cs typeface="Oswald"/>
                <a:sym typeface="Oswald"/>
              </a:rPr>
              <a:t>области»</a:t>
            </a:r>
            <a:endParaRPr lang="ru-RU" sz="1000" dirty="0">
              <a:solidFill>
                <a:schemeClr val="tx1"/>
              </a:solidFill>
              <a:latin typeface="Oswald"/>
              <a:ea typeface="Oswald"/>
              <a:cs typeface="Oswald"/>
              <a:sym typeface="Oswald"/>
            </a:endParaRPr>
          </a:p>
          <a:p>
            <a:pPr marL="460800" lvl="0" indent="-293900" algn="just">
              <a:buClr>
                <a:schemeClr val="dk2"/>
              </a:buClr>
              <a:buSzPts val="1000"/>
              <a:buFont typeface="Oswald"/>
              <a:buChar char="●"/>
            </a:pPr>
            <a:r>
              <a:rPr lang="ru-RU" sz="1000" dirty="0">
                <a:solidFill>
                  <a:schemeClr val="tx1"/>
                </a:solidFill>
                <a:latin typeface="Oswald" panose="020B0604020202020204" charset="-52"/>
                <a:ea typeface="Oswald"/>
                <a:cs typeface="Oswald"/>
                <a:sym typeface="Oswald"/>
              </a:rPr>
              <a:t>Закон Свердловской области от </a:t>
            </a:r>
            <a:r>
              <a:rPr lang="ru-RU" sz="1000" dirty="0">
                <a:solidFill>
                  <a:schemeClr val="tx1"/>
                </a:solidFill>
                <a:latin typeface="Oswald" panose="020B0604020202020204" charset="-52"/>
                <a:ea typeface="Oswald" panose="020B0604020202020204" charset="-52"/>
                <a:cs typeface="Oswald" panose="020B0604020202020204" charset="-52"/>
              </a:rPr>
              <a:t>03.11.2022 № 114-ОЗ </a:t>
            </a:r>
            <a:r>
              <a:rPr lang="en-US" sz="1000" dirty="0">
                <a:solidFill>
                  <a:schemeClr val="tx1"/>
                </a:solidFill>
                <a:latin typeface="Oswald" panose="020B0604020202020204" charset="-52"/>
                <a:ea typeface="Oswald" panose="020B0604020202020204" charset="-52"/>
                <a:cs typeface="Oswald" panose="020B0604020202020204" charset="-52"/>
              </a:rPr>
              <a:t>«</a:t>
            </a:r>
            <a:r>
              <a:rPr lang="ru-RU" sz="1000" dirty="0">
                <a:solidFill>
                  <a:schemeClr val="tx1"/>
                </a:solidFill>
                <a:latin typeface="Oswald" panose="020B0604020202020204" charset="-52"/>
                <a:ea typeface="Oswald" panose="020B0604020202020204" charset="-52"/>
                <a:cs typeface="Oswald" panose="020B0604020202020204" charset="-52"/>
              </a:rPr>
              <a:t>О внесении изменений в статью 33-1 Закона Свердловской области </a:t>
            </a:r>
            <a:r>
              <a:rPr lang="ru-RU" sz="1000" dirty="0" smtClean="0">
                <a:solidFill>
                  <a:schemeClr val="tx1"/>
                </a:solidFill>
                <a:latin typeface="Oswald" panose="020B0604020202020204" charset="-52"/>
                <a:ea typeface="Oswald" panose="020B0604020202020204" charset="-52"/>
                <a:cs typeface="Oswald" panose="020B0604020202020204" charset="-52"/>
              </a:rPr>
              <a:t>«Об </a:t>
            </a:r>
            <a:r>
              <a:rPr lang="ru-RU" sz="1000" dirty="0">
                <a:solidFill>
                  <a:schemeClr val="tx1"/>
                </a:solidFill>
                <a:latin typeface="Oswald" panose="020B0604020202020204" charset="-52"/>
                <a:ea typeface="Oswald" panose="020B0604020202020204" charset="-52"/>
                <a:cs typeface="Oswald" panose="020B0604020202020204" charset="-52"/>
              </a:rPr>
              <a:t>образовании в Свердловской области</a:t>
            </a:r>
            <a:r>
              <a:rPr lang="en-US" sz="1000" dirty="0">
                <a:solidFill>
                  <a:schemeClr val="tx1"/>
                </a:solidFill>
                <a:latin typeface="Oswald" panose="020B0604020202020204" charset="-52"/>
                <a:ea typeface="Oswald" panose="020B0604020202020204" charset="-52"/>
                <a:cs typeface="Oswald" panose="020B0604020202020204" charset="-52"/>
              </a:rPr>
              <a:t>»</a:t>
            </a:r>
            <a:endParaRPr lang="ru-RU" sz="1000" dirty="0">
              <a:solidFill>
                <a:schemeClr val="tx1"/>
              </a:solidFill>
              <a:latin typeface="Oswald" panose="020B0604020202020204" charset="-52"/>
              <a:ea typeface="Oswald" panose="020B0604020202020204" charset="-52"/>
              <a:cs typeface="Oswald" panose="020B0604020202020204" charset="-52"/>
            </a:endParaRPr>
          </a:p>
          <a:p>
            <a:pPr marL="460800" indent="-293900" algn="just">
              <a:buClr>
                <a:schemeClr val="dk2"/>
              </a:buClr>
              <a:buSzPts val="1000"/>
              <a:buFont typeface="Oswald"/>
              <a:buChar char="●"/>
            </a:pPr>
            <a:r>
              <a:rPr lang="ru-RU" sz="1000" dirty="0">
                <a:solidFill>
                  <a:schemeClr val="tx1"/>
                </a:solidFill>
                <a:latin typeface="Oswald" panose="020B0604020202020204" charset="-52"/>
                <a:ea typeface="Oswald"/>
                <a:cs typeface="Oswald"/>
                <a:sym typeface="Oswald"/>
              </a:rPr>
              <a:t>Закон Свердловской области от </a:t>
            </a:r>
            <a:r>
              <a:rPr lang="ru-RU" sz="1000" dirty="0">
                <a:solidFill>
                  <a:schemeClr val="tx1"/>
                </a:solidFill>
                <a:latin typeface="Oswald" panose="020B0604020202020204" charset="-52"/>
                <a:ea typeface="Oswald" panose="020B0604020202020204" charset="-52"/>
                <a:cs typeface="Oswald" panose="020B0604020202020204" charset="-52"/>
              </a:rPr>
              <a:t>07.06.2023 № 57-ОЗ </a:t>
            </a:r>
            <a:r>
              <a:rPr lang="en-US" sz="1000" dirty="0">
                <a:solidFill>
                  <a:schemeClr val="tx1"/>
                </a:solidFill>
                <a:latin typeface="Oswald" panose="020B0604020202020204" charset="-52"/>
                <a:ea typeface="Oswald" panose="020B0604020202020204" charset="-52"/>
                <a:cs typeface="Oswald" panose="020B0604020202020204" charset="-52"/>
              </a:rPr>
              <a:t>«</a:t>
            </a:r>
            <a:r>
              <a:rPr lang="ru-RU" sz="1000" dirty="0">
                <a:solidFill>
                  <a:schemeClr val="tx1"/>
                </a:solidFill>
                <a:latin typeface="Oswald" panose="020B0604020202020204" charset="-52"/>
                <a:ea typeface="Oswald" panose="020B0604020202020204" charset="-52"/>
                <a:cs typeface="Oswald" panose="020B0604020202020204" charset="-52"/>
              </a:rPr>
              <a:t>О внесении изменений в статью 33-1 Закона Свердловской области </a:t>
            </a:r>
            <a:r>
              <a:rPr lang="ru-RU" sz="1000" dirty="0" smtClean="0">
                <a:solidFill>
                  <a:schemeClr val="tx1"/>
                </a:solidFill>
                <a:latin typeface="Oswald" panose="020B0604020202020204" charset="-52"/>
                <a:ea typeface="Oswald" panose="020B0604020202020204" charset="-52"/>
                <a:cs typeface="Oswald" panose="020B0604020202020204" charset="-52"/>
              </a:rPr>
              <a:t>«Об </a:t>
            </a:r>
            <a:r>
              <a:rPr lang="ru-RU" sz="1000" dirty="0">
                <a:solidFill>
                  <a:schemeClr val="tx1"/>
                </a:solidFill>
                <a:latin typeface="Oswald" panose="020B0604020202020204" charset="-52"/>
                <a:ea typeface="Oswald" panose="020B0604020202020204" charset="-52"/>
                <a:cs typeface="Oswald" panose="020B0604020202020204" charset="-52"/>
              </a:rPr>
              <a:t>образовании в Свердловской области</a:t>
            </a:r>
            <a:r>
              <a:rPr lang="en-US" sz="1000" dirty="0" smtClean="0">
                <a:solidFill>
                  <a:schemeClr val="tx1"/>
                </a:solidFill>
                <a:latin typeface="Oswald" panose="020B0604020202020204" charset="-52"/>
                <a:ea typeface="Oswald" panose="020B0604020202020204" charset="-52"/>
                <a:cs typeface="Oswald" panose="020B0604020202020204" charset="-52"/>
              </a:rPr>
              <a:t>»</a:t>
            </a:r>
            <a:endParaRPr lang="ru-RU" sz="1000" dirty="0" smtClean="0">
              <a:solidFill>
                <a:schemeClr val="tx1"/>
              </a:solidFill>
              <a:latin typeface="Oswald" panose="020B0604020202020204" charset="-52"/>
              <a:ea typeface="Oswald" panose="020B0604020202020204" charset="-52"/>
              <a:cs typeface="Oswald" panose="020B0604020202020204" charset="-52"/>
            </a:endParaRPr>
          </a:p>
          <a:p>
            <a:pPr marL="460800" indent="-293900" algn="just">
              <a:buClr>
                <a:schemeClr val="dk2"/>
              </a:buClr>
              <a:buSzPts val="1000"/>
              <a:buFont typeface="Oswald"/>
              <a:buChar char="●"/>
            </a:pPr>
            <a:r>
              <a:rPr lang="ru-RU" sz="1000" dirty="0">
                <a:solidFill>
                  <a:schemeClr val="tx1"/>
                </a:solidFill>
                <a:latin typeface="Oswald" panose="00000500000000000000" pitchFamily="2" charset="-52"/>
                <a:ea typeface="Oswald" panose="020B0604020202020204" charset="-52"/>
                <a:cs typeface="Oswald" panose="020B0604020202020204" charset="-52"/>
              </a:rPr>
              <a:t>Закон Свердловской области от 26.03.2024 № 30-ОЗ </a:t>
            </a:r>
            <a:r>
              <a:rPr lang="ru-RU" sz="1000" dirty="0" smtClean="0">
                <a:solidFill>
                  <a:schemeClr val="tx1"/>
                </a:solidFill>
                <a:latin typeface="Oswald" panose="00000500000000000000" pitchFamily="2" charset="-52"/>
                <a:ea typeface="Oswald" panose="020B0604020202020204" charset="-52"/>
                <a:cs typeface="Oswald" panose="020B0604020202020204" charset="-52"/>
              </a:rPr>
              <a:t>«О </a:t>
            </a:r>
            <a:r>
              <a:rPr lang="ru-RU" sz="1000" dirty="0">
                <a:solidFill>
                  <a:schemeClr val="tx1"/>
                </a:solidFill>
                <a:latin typeface="Oswald" panose="00000500000000000000" pitchFamily="2" charset="-52"/>
                <a:ea typeface="Oswald" panose="020B0604020202020204" charset="-52"/>
                <a:cs typeface="Oswald" panose="020B0604020202020204" charset="-52"/>
              </a:rPr>
              <a:t>внесении изменений в Закон Свердловской области </a:t>
            </a:r>
            <a:r>
              <a:rPr lang="ru-RU" sz="10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0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a:t>
            </a:r>
            <a:r>
              <a:rPr lang="ru-RU" sz="1000" dirty="0" smtClean="0">
                <a:solidFill>
                  <a:schemeClr val="tx1"/>
                </a:solidFill>
                <a:latin typeface="Oswald" panose="00000500000000000000" pitchFamily="2" charset="-52"/>
                <a:ea typeface="Oswald" panose="020B0604020202020204" charset="-52"/>
                <a:cs typeface="Oswald" panose="020B0604020202020204" charset="-52"/>
              </a:rPr>
              <a:t>области»</a:t>
            </a:r>
            <a:endParaRPr lang="ru-RU" sz="1000" dirty="0">
              <a:solidFill>
                <a:schemeClr val="tx1"/>
              </a:solidFill>
              <a:latin typeface="Oswald" panose="00000500000000000000" pitchFamily="2" charset="-52"/>
              <a:ea typeface="Oswald" panose="020B0604020202020204" charset="-52"/>
              <a:cs typeface="Oswald" panose="020B0604020202020204" charset="-52"/>
            </a:endParaRPr>
          </a:p>
          <a:p>
            <a:pPr marL="460800" marR="0" lvl="0" indent="-293900" algn="just" rtl="0">
              <a:spcBef>
                <a:spcPts val="0"/>
              </a:spcBef>
              <a:spcAft>
                <a:spcPts val="0"/>
              </a:spcAft>
              <a:buClr>
                <a:schemeClr val="dk2"/>
              </a:buClr>
              <a:buSzPts val="1000"/>
              <a:buFont typeface="Oswald"/>
              <a:buChar char="●"/>
            </a:pPr>
            <a:r>
              <a:rPr lang="ru" sz="1000" dirty="0" smtClean="0">
                <a:solidFill>
                  <a:schemeClr val="tx1"/>
                </a:solidFill>
                <a:latin typeface="Oswald"/>
                <a:ea typeface="Oswald"/>
                <a:cs typeface="Oswald"/>
                <a:sym typeface="Oswald"/>
              </a:rPr>
              <a:t>Постановление </a:t>
            </a:r>
            <a:r>
              <a:rPr lang="ru" sz="1000" dirty="0">
                <a:solidFill>
                  <a:schemeClr val="tx1"/>
                </a:solidFill>
                <a:latin typeface="Oswald"/>
                <a:ea typeface="Oswald"/>
                <a:cs typeface="Oswald"/>
                <a:sym typeface="Oswald"/>
              </a:rPr>
              <a:t>Правительства Свердловской области от 05.07.2017 № 476-ПП </a:t>
            </a:r>
            <a:r>
              <a:rPr lang="ru" sz="1000" dirty="0" smtClean="0">
                <a:solidFill>
                  <a:schemeClr val="tx1"/>
                </a:solidFill>
                <a:latin typeface="Oswald"/>
                <a:ea typeface="Oswald"/>
                <a:cs typeface="Oswald"/>
                <a:sym typeface="Oswald"/>
              </a:rPr>
              <a:t>«Об </a:t>
            </a:r>
            <a:r>
              <a:rPr lang="ru" sz="10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a:t>
            </a:r>
            <a:r>
              <a:rPr lang="ru" sz="1000" dirty="0" smtClean="0">
                <a:solidFill>
                  <a:schemeClr val="tx1"/>
                </a:solidFill>
                <a:latin typeface="Oswald"/>
                <a:ea typeface="Oswald"/>
                <a:cs typeface="Oswald"/>
                <a:sym typeface="Oswald"/>
              </a:rPr>
              <a:t>выпускникам»</a:t>
            </a:r>
            <a:endParaRPr lang="ru" sz="1000" dirty="0">
              <a:solidFill>
                <a:schemeClr val="tx1"/>
              </a:solidFill>
              <a:latin typeface="Oswald"/>
              <a:ea typeface="Oswald"/>
              <a:cs typeface="Oswald"/>
              <a:sym typeface="Oswald"/>
            </a:endParaRPr>
          </a:p>
          <a:p>
            <a:pPr marL="460800" lvl="0" indent="-293900" algn="just">
              <a:buClr>
                <a:schemeClr val="dk2"/>
              </a:buClr>
              <a:buSzPts val="1000"/>
              <a:buFont typeface="Oswald"/>
              <a:buChar char="●"/>
            </a:pPr>
            <a:r>
              <a:rPr lang="ru-RU" sz="10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000" dirty="0" smtClean="0">
                <a:solidFill>
                  <a:schemeClr val="tx1"/>
                </a:solidFill>
                <a:latin typeface="Oswald"/>
                <a:ea typeface="Oswald"/>
                <a:cs typeface="Oswald"/>
                <a:sym typeface="Oswald"/>
              </a:rPr>
              <a:t>«О </a:t>
            </a:r>
            <a:r>
              <a:rPr lang="ru-RU" sz="10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000" dirty="0" smtClean="0">
                <a:solidFill>
                  <a:schemeClr val="tx1"/>
                </a:solidFill>
                <a:latin typeface="Oswald"/>
                <a:ea typeface="Oswald"/>
                <a:cs typeface="Oswald"/>
                <a:sym typeface="Oswald"/>
              </a:rPr>
              <a:t>«Об </a:t>
            </a:r>
            <a:r>
              <a:rPr lang="ru-RU" sz="10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a:t>
            </a:r>
            <a:r>
              <a:rPr lang="ru-RU" sz="1000" dirty="0" smtClean="0">
                <a:solidFill>
                  <a:schemeClr val="tx1"/>
                </a:solidFill>
                <a:latin typeface="Oswald"/>
                <a:ea typeface="Oswald"/>
                <a:cs typeface="Oswald"/>
                <a:sym typeface="Oswald"/>
              </a:rPr>
              <a:t>…»</a:t>
            </a:r>
            <a:endParaRPr lang="ru" sz="1000" dirty="0">
              <a:solidFill>
                <a:schemeClr val="tx1"/>
              </a:solidFill>
              <a:latin typeface="Oswald"/>
              <a:ea typeface="Oswald"/>
              <a:cs typeface="Oswald"/>
              <a:sym typeface="Oswald"/>
            </a:endParaRPr>
          </a:p>
          <a:p>
            <a:pPr marL="0" lvl="0" indent="0" algn="ctr" rtl="0">
              <a:spcBef>
                <a:spcPts val="0"/>
              </a:spcBef>
              <a:spcAft>
                <a:spcPts val="0"/>
              </a:spcAft>
              <a:buNone/>
            </a:pPr>
            <a:r>
              <a:rPr lang="ru" sz="1000" b="1" dirty="0">
                <a:solidFill>
                  <a:schemeClr val="tx1"/>
                </a:solidFill>
                <a:latin typeface="Oswald"/>
                <a:ea typeface="Oswald"/>
                <a:cs typeface="Oswald"/>
                <a:sym typeface="Oswald"/>
              </a:rPr>
              <a:t>Форма предоставления - денежная</a:t>
            </a:r>
            <a:endParaRPr sz="1000" b="1" dirty="0">
              <a:solidFill>
                <a:schemeClr val="tx1"/>
              </a:solidFill>
              <a:latin typeface="Oswald"/>
              <a:ea typeface="Oswald"/>
              <a:cs typeface="Oswald"/>
              <a:sym typeface="Oswald"/>
            </a:endParaRPr>
          </a:p>
          <a:p>
            <a:pPr marL="0" lvl="0" indent="0" algn="ctr" rtl="0">
              <a:spcBef>
                <a:spcPts val="0"/>
              </a:spcBef>
              <a:spcAft>
                <a:spcPts val="0"/>
              </a:spcAft>
              <a:buNone/>
            </a:pPr>
            <a:r>
              <a:rPr lang="ru" sz="1000" b="1" dirty="0">
                <a:solidFill>
                  <a:schemeClr val="tx1"/>
                </a:solidFill>
                <a:latin typeface="Oswald"/>
                <a:ea typeface="Oswald"/>
                <a:cs typeface="Oswald"/>
                <a:sym typeface="Oswald"/>
              </a:rPr>
              <a:t>Обучающиеся, находящиеся на полном государственном обеспечении:</a:t>
            </a:r>
            <a:endParaRPr sz="10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000" dirty="0">
                <a:solidFill>
                  <a:srgbClr val="FF0000"/>
                </a:solidFill>
                <a:latin typeface="Oswald"/>
                <a:ea typeface="Oswald"/>
                <a:cs typeface="Oswald"/>
                <a:sym typeface="Oswald"/>
              </a:rPr>
              <a:t>Размер компенсации: </a:t>
            </a:r>
            <a:r>
              <a:rPr lang="ru" sz="1000" dirty="0" smtClean="0">
                <a:solidFill>
                  <a:srgbClr val="FF0000"/>
                </a:solidFill>
                <a:latin typeface="Oswald"/>
                <a:ea typeface="Oswald"/>
                <a:cs typeface="Oswald"/>
                <a:sym typeface="Oswald"/>
              </a:rPr>
              <a:t>273,5 </a:t>
            </a:r>
            <a:r>
              <a:rPr lang="ru" sz="1000" dirty="0">
                <a:solidFill>
                  <a:srgbClr val="FF0000"/>
                </a:solidFill>
                <a:latin typeface="Oswald"/>
                <a:ea typeface="Oswald"/>
                <a:cs typeface="Oswald"/>
                <a:sym typeface="Oswald"/>
              </a:rPr>
              <a:t>руб. (в учебные дни, по состоянию на </a:t>
            </a:r>
            <a:r>
              <a:rPr lang="ru" sz="1000" dirty="0" smtClean="0">
                <a:solidFill>
                  <a:srgbClr val="FF0000"/>
                </a:solidFill>
                <a:latin typeface="Oswald"/>
                <a:ea typeface="Oswald"/>
                <a:cs typeface="Oswald"/>
                <a:sym typeface="Oswald"/>
              </a:rPr>
              <a:t>01.01.2025)</a:t>
            </a:r>
            <a:endParaRPr sz="1000" dirty="0">
              <a:solidFill>
                <a:srgbClr val="FF0000"/>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000" dirty="0">
                <a:solidFill>
                  <a:srgbClr val="FF0000"/>
                </a:solidFill>
                <a:latin typeface="Oswald"/>
                <a:ea typeface="Oswald"/>
                <a:cs typeface="Oswald"/>
                <a:sym typeface="Oswald"/>
              </a:rPr>
              <a:t>Размер компенсации: </a:t>
            </a:r>
            <a:r>
              <a:rPr lang="ru" sz="1000" dirty="0" smtClean="0">
                <a:solidFill>
                  <a:srgbClr val="FF0000"/>
                </a:solidFill>
                <a:latin typeface="Oswald"/>
                <a:ea typeface="Oswald"/>
                <a:cs typeface="Oswald"/>
                <a:sym typeface="Oswald"/>
              </a:rPr>
              <a:t>300,9 </a:t>
            </a:r>
            <a:r>
              <a:rPr lang="ru" sz="1000" dirty="0">
                <a:solidFill>
                  <a:srgbClr val="FF0000"/>
                </a:solidFill>
                <a:latin typeface="Oswald"/>
                <a:ea typeface="Oswald"/>
                <a:cs typeface="Oswald"/>
                <a:sym typeface="Oswald"/>
              </a:rPr>
              <a:t>руб. ( в выходные, праздничные, каникулярные дни, по состоянию на </a:t>
            </a:r>
            <a:r>
              <a:rPr lang="ru" sz="1000" dirty="0" smtClean="0">
                <a:solidFill>
                  <a:srgbClr val="FF0000"/>
                </a:solidFill>
                <a:latin typeface="Oswald"/>
                <a:ea typeface="Oswald"/>
                <a:cs typeface="Oswald"/>
                <a:sym typeface="Oswald"/>
              </a:rPr>
              <a:t>01.01.2025)</a:t>
            </a:r>
            <a:endParaRPr sz="1000" dirty="0">
              <a:solidFill>
                <a:srgbClr val="FF0000"/>
              </a:solidFill>
              <a:latin typeface="Oswald"/>
              <a:ea typeface="Oswald"/>
              <a:cs typeface="Oswald"/>
              <a:sym typeface="Oswald"/>
            </a:endParaRPr>
          </a:p>
          <a:p>
            <a:pPr marL="457200" marR="0" lvl="0" indent="0" algn="ctr" rtl="0">
              <a:spcBef>
                <a:spcPts val="0"/>
              </a:spcBef>
              <a:spcAft>
                <a:spcPts val="0"/>
              </a:spcAft>
              <a:buNone/>
            </a:pPr>
            <a:r>
              <a:rPr lang="ru" sz="1000" b="1" dirty="0">
                <a:solidFill>
                  <a:schemeClr val="tx1"/>
                </a:solidFill>
                <a:latin typeface="Oswald"/>
                <a:ea typeface="Oswald"/>
                <a:cs typeface="Oswald"/>
                <a:sym typeface="Oswald"/>
              </a:rPr>
              <a:t>Обучающиеся, нуждающиеся в социальной поддержке </a:t>
            </a:r>
            <a:endParaRPr sz="10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000" dirty="0">
                <a:solidFill>
                  <a:srgbClr val="FF0000"/>
                </a:solidFill>
                <a:latin typeface="Oswald"/>
                <a:ea typeface="Oswald"/>
                <a:cs typeface="Oswald"/>
                <a:sym typeface="Oswald"/>
              </a:rPr>
              <a:t>Размер компенсации: </a:t>
            </a:r>
            <a:r>
              <a:rPr lang="ru" sz="1000" dirty="0" smtClean="0">
                <a:solidFill>
                  <a:srgbClr val="FF0000"/>
                </a:solidFill>
                <a:latin typeface="Oswald"/>
                <a:ea typeface="Oswald"/>
                <a:cs typeface="Oswald"/>
                <a:sym typeface="Oswald"/>
              </a:rPr>
              <a:t>73,5 </a:t>
            </a:r>
            <a:r>
              <a:rPr lang="ru" sz="1000" dirty="0">
                <a:solidFill>
                  <a:srgbClr val="FF0000"/>
                </a:solidFill>
                <a:latin typeface="Oswald"/>
                <a:ea typeface="Oswald"/>
                <a:cs typeface="Oswald"/>
                <a:sym typeface="Oswald"/>
              </a:rPr>
              <a:t>руб. (в учебные дни, при реализации образовательных программ с применением электронного обучения и дистанционных образовательных технологий, по состоянию на </a:t>
            </a:r>
            <a:r>
              <a:rPr lang="ru" sz="1000" dirty="0" smtClean="0">
                <a:solidFill>
                  <a:srgbClr val="FF0000"/>
                </a:solidFill>
                <a:latin typeface="Oswald"/>
                <a:ea typeface="Oswald"/>
                <a:cs typeface="Oswald"/>
                <a:sym typeface="Oswald"/>
              </a:rPr>
              <a:t>01.01.2025)</a:t>
            </a:r>
            <a:endParaRPr sz="1000" dirty="0">
              <a:solidFill>
                <a:srgbClr val="FF0000"/>
              </a:solidFill>
              <a:latin typeface="Oswald"/>
              <a:ea typeface="Oswald"/>
              <a:cs typeface="Oswald"/>
              <a:sym typeface="Oswald"/>
            </a:endParaRPr>
          </a:p>
          <a:p>
            <a:pPr marL="0" lvl="0" indent="0" algn="ctr" rtl="0">
              <a:spcBef>
                <a:spcPts val="0"/>
              </a:spcBef>
              <a:spcAft>
                <a:spcPts val="0"/>
              </a:spcAft>
              <a:buNone/>
            </a:pPr>
            <a:r>
              <a:rPr lang="ru" sz="1000" b="1" dirty="0">
                <a:solidFill>
                  <a:schemeClr val="tx1"/>
                </a:solidFill>
                <a:highlight>
                  <a:schemeClr val="lt2"/>
                </a:highlight>
                <a:latin typeface="Oswald"/>
                <a:ea typeface="Oswald"/>
                <a:cs typeface="Oswald"/>
                <a:sym typeface="Oswald"/>
              </a:rPr>
              <a:t>Периодичность выплаты</a:t>
            </a:r>
            <a:endParaRPr sz="10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000" dirty="0">
                <a:solidFill>
                  <a:schemeClr val="tx1"/>
                </a:solidFill>
                <a:latin typeface="Oswald"/>
                <a:ea typeface="Oswald"/>
                <a:cs typeface="Oswald"/>
                <a:sym typeface="Oswald"/>
              </a:rPr>
              <a:t>Ежемесячно</a:t>
            </a:r>
            <a:endParaRPr sz="10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1000" dirty="0">
              <a:solidFill>
                <a:srgbClr val="434343"/>
              </a:solidFill>
              <a:highlight>
                <a:srgbClr val="FF0000"/>
              </a:highlight>
              <a:latin typeface="Oswald"/>
              <a:ea typeface="Oswald"/>
              <a:cs typeface="Oswald"/>
              <a:sym typeface="Oswald"/>
            </a:endParaRPr>
          </a:p>
        </p:txBody>
      </p:sp>
      <p:sp>
        <p:nvSpPr>
          <p:cNvPr id="6" name="Google Shape;233;p34"/>
          <p:cNvSpPr txBox="1">
            <a:spLocks/>
          </p:cNvSpPr>
          <p:nvPr/>
        </p:nvSpPr>
        <p:spPr>
          <a:xfrm>
            <a:off x="2674050" y="198783"/>
            <a:ext cx="5760000" cy="682487"/>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000" smtClean="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lang="ru-RU" sz="1000" dirty="0">
              <a:solidFill>
                <a:srgbClr val="000000"/>
              </a:solidFill>
              <a:latin typeface="Oswald"/>
              <a:ea typeface="Oswald"/>
              <a:cs typeface="Oswald"/>
              <a:sym typeface="Oswald"/>
            </a:endParaRPr>
          </a:p>
        </p:txBody>
      </p:sp>
      <p:sp>
        <p:nvSpPr>
          <p:cNvPr id="7"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3532013051"/>
              </p:ext>
            </p:extLst>
          </p:nvPr>
        </p:nvGraphicFramePr>
        <p:xfrm>
          <a:off x="258722" y="1651548"/>
          <a:ext cx="8679964" cy="2529750"/>
        </p:xfrm>
        <a:graphic>
          <a:graphicData uri="http://schemas.openxmlformats.org/drawingml/2006/table">
            <a:tbl>
              <a:tblPr>
                <a:noFill/>
                <a:tableStyleId>{BF4A3D39-4975-46BA-BE83-8B02B6239DEE}</a:tableStyleId>
              </a:tblPr>
              <a:tblGrid>
                <a:gridCol w="4063298">
                  <a:extLst>
                    <a:ext uri="{9D8B030D-6E8A-4147-A177-3AD203B41FA5}">
                      <a16:colId xmlns:a16="http://schemas.microsoft.com/office/drawing/2014/main" val="20000"/>
                    </a:ext>
                  </a:extLst>
                </a:gridCol>
                <a:gridCol w="4616666">
                  <a:extLst>
                    <a:ext uri="{9D8B030D-6E8A-4147-A177-3AD203B41FA5}">
                      <a16:colId xmlns:a16="http://schemas.microsoft.com/office/drawing/2014/main" val="20001"/>
                    </a:ext>
                  </a:extLst>
                </a:gridCol>
              </a:tblGrid>
              <a:tr h="424401">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a:t>
                      </a:r>
                      <a:r>
                        <a:rPr lang="ru-RU" sz="1100" b="1" dirty="0" smtClean="0">
                          <a:latin typeface="Oswald"/>
                          <a:ea typeface="Oswald"/>
                          <a:cs typeface="Oswald"/>
                          <a:sym typeface="Oswald"/>
                        </a:rPr>
                        <a:t/>
                      </a:r>
                      <a:br>
                        <a:rPr lang="ru-RU" sz="1100" b="1" dirty="0" smtClean="0">
                          <a:latin typeface="Oswald"/>
                          <a:ea typeface="Oswald"/>
                          <a:cs typeface="Oswald"/>
                          <a:sym typeface="Oswald"/>
                        </a:rPr>
                      </a:br>
                      <a:r>
                        <a:rPr lang="ru-RU" sz="1100" b="1" dirty="0" smtClean="0">
                          <a:latin typeface="Oswald"/>
                          <a:ea typeface="Oswald"/>
                          <a:cs typeface="Oswald"/>
                          <a:sym typeface="Oswald"/>
                        </a:rPr>
                        <a:t>(</a:t>
                      </a:r>
                      <a:r>
                        <a:rPr lang="ru-RU" sz="1100" b="1" dirty="0">
                          <a:latin typeface="Oswald"/>
                          <a:ea typeface="Oswald"/>
                          <a:cs typeface="Oswald"/>
                          <a:sym typeface="Oswald"/>
                        </a:rPr>
                        <a:t>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555996">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1924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1200" dirty="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a:t>
            </a:r>
            <a:r>
              <a:rPr lang="ru" sz="1000" dirty="0" smtClean="0">
                <a:solidFill>
                  <a:srgbClr val="000000"/>
                </a:solidFill>
                <a:latin typeface="Oswald"/>
                <a:ea typeface="Oswald"/>
                <a:cs typeface="Oswald"/>
                <a:sym typeface="Oswald"/>
              </a:rPr>
              <a:t>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3556776246"/>
              </p:ext>
            </p:extLst>
          </p:nvPr>
        </p:nvGraphicFramePr>
        <p:xfrm>
          <a:off x="258722" y="973368"/>
          <a:ext cx="8679964" cy="4046160"/>
        </p:xfrm>
        <a:graphic>
          <a:graphicData uri="http://schemas.openxmlformats.org/drawingml/2006/table">
            <a:tbl>
              <a:tblPr>
                <a:noFill/>
                <a:tableStyleId>{BF4A3D39-4975-46BA-BE83-8B02B6239DEE}</a:tableStyleId>
              </a:tblPr>
              <a:tblGrid>
                <a:gridCol w="4063298">
                  <a:extLst>
                    <a:ext uri="{9D8B030D-6E8A-4147-A177-3AD203B41FA5}">
                      <a16:colId xmlns:a16="http://schemas.microsoft.com/office/drawing/2014/main" val="20000"/>
                    </a:ext>
                  </a:extLst>
                </a:gridCol>
                <a:gridCol w="4616666">
                  <a:extLst>
                    <a:ext uri="{9D8B030D-6E8A-4147-A177-3AD203B41FA5}">
                      <a16:colId xmlns:a16="http://schemas.microsoft.com/office/drawing/2014/main" val="20001"/>
                    </a:ext>
                  </a:extLst>
                </a:gridCol>
              </a:tblGrid>
              <a:tr h="424401">
                <a:tc>
                  <a:txBody>
                    <a:bodyPr/>
                    <a:lstStyle/>
                    <a:p>
                      <a:pPr marL="0" lvl="0" indent="0" algn="l" rtl="0">
                        <a:spcBef>
                          <a:spcPts val="0"/>
                        </a:spcBef>
                        <a:spcAft>
                          <a:spcPts val="0"/>
                        </a:spcAft>
                        <a:buNone/>
                      </a:pPr>
                      <a:r>
                        <a:rPr lang="ru-RU" sz="1050" b="1" dirty="0">
                          <a:latin typeface="Oswald"/>
                          <a:ea typeface="Oswald"/>
                          <a:cs typeface="Oswald"/>
                          <a:sym typeface="Oswald"/>
                        </a:rPr>
                        <a:t>Категория получателей </a:t>
                      </a:r>
                      <a:r>
                        <a:rPr lang="ru-RU" sz="1050" b="1" dirty="0" smtClean="0">
                          <a:latin typeface="Oswald"/>
                          <a:ea typeface="Oswald"/>
                          <a:cs typeface="Oswald"/>
                          <a:sym typeface="Oswald"/>
                        </a:rPr>
                        <a:t/>
                      </a:r>
                      <a:br>
                        <a:rPr lang="ru-RU" sz="1050" b="1" dirty="0" smtClean="0">
                          <a:latin typeface="Oswald"/>
                          <a:ea typeface="Oswald"/>
                          <a:cs typeface="Oswald"/>
                          <a:sym typeface="Oswald"/>
                        </a:rPr>
                      </a:br>
                      <a:r>
                        <a:rPr lang="ru-RU" sz="1050" b="1" dirty="0" smtClean="0">
                          <a:latin typeface="Oswald"/>
                          <a:ea typeface="Oswald"/>
                          <a:cs typeface="Oswald"/>
                          <a:sym typeface="Oswald"/>
                        </a:rPr>
                        <a:t>(</a:t>
                      </a:r>
                      <a:r>
                        <a:rPr lang="ru-RU" sz="1050" b="1" dirty="0">
                          <a:latin typeface="Oswald"/>
                          <a:ea typeface="Oswald"/>
                          <a:cs typeface="Oswald"/>
                          <a:sym typeface="Oswald"/>
                        </a:rPr>
                        <a:t>в соответствии с НПА Свердловской области)</a:t>
                      </a:r>
                      <a:endParaRPr sz="105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050" b="1" dirty="0">
                          <a:latin typeface="Oswald"/>
                          <a:ea typeface="Oswald"/>
                          <a:cs typeface="Oswald"/>
                          <a:sym typeface="Oswald"/>
                        </a:rPr>
                        <a:t>Порядок получения</a:t>
                      </a:r>
                      <a:endParaRPr sz="105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670409">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a:t>
                      </a:r>
                      <a:r>
                        <a:rPr lang="ru-RU" sz="1050" baseline="0" dirty="0" smtClean="0">
                          <a:solidFill>
                            <a:schemeClr val="tx1"/>
                          </a:solidFill>
                          <a:latin typeface="Oswald"/>
                          <a:ea typeface="Oswald"/>
                          <a:cs typeface="Oswald"/>
                          <a:sym typeface="Oswald"/>
                        </a:rPr>
                        <a:t>порядке</a:t>
                      </a:r>
                      <a:endParaRPr lang="ru" sz="1050" baseline="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baseline="0" dirty="0" smtClean="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«Об объявлении частичной мобилизации в Российской Федерации»</a:t>
                      </a:r>
                      <a:endParaRPr lang="ru" sz="105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50" dirty="0" smtClean="0">
                          <a:solidFill>
                            <a:schemeClr val="tx1"/>
                          </a:solidFill>
                          <a:latin typeface="Oswald"/>
                          <a:ea typeface="Oswald"/>
                          <a:cs typeface="Oswald"/>
                          <a:sym typeface="Oswald"/>
                        </a:rPr>
                        <a:t>Дети </a:t>
                      </a:r>
                      <a:r>
                        <a:rPr lang="ru" sz="1050" dirty="0">
                          <a:solidFill>
                            <a:schemeClr val="tx1"/>
                          </a:solidFill>
                          <a:latin typeface="Oswald"/>
                          <a:ea typeface="Oswald"/>
                          <a:cs typeface="Oswald"/>
                          <a:sym typeface="Oswald"/>
                        </a:rPr>
                        <a:t>лиц, принимающих (принимавших) участие в специальной военной операции на территориях</a:t>
                      </a:r>
                      <a:r>
                        <a:rPr lang="ru" sz="1050" baseline="0" dirty="0">
                          <a:solidFill>
                            <a:schemeClr val="tx1"/>
                          </a:solidFill>
                          <a:latin typeface="Oswald"/>
                          <a:ea typeface="Oswald"/>
                          <a:cs typeface="Oswald"/>
                          <a:sym typeface="Oswald"/>
                        </a:rPr>
                        <a:t> </a:t>
                      </a:r>
                      <a:r>
                        <a:rPr lang="ru" sz="1050" dirty="0">
                          <a:solidFill>
                            <a:schemeClr val="tx1"/>
                          </a:solidFill>
                          <a:latin typeface="Oswald"/>
                          <a:ea typeface="Oswald"/>
                          <a:cs typeface="Oswald"/>
                          <a:sym typeface="Oswald"/>
                        </a:rPr>
                        <a:t>Украины, Донецкой Народной Республики и Луганской Народной Республики, </a:t>
                      </a:r>
                      <a:r>
                        <a:rPr lang="ru-RU" sz="1050" dirty="0">
                          <a:solidFill>
                            <a:schemeClr val="tx1"/>
                          </a:solidFill>
                          <a:latin typeface="Oswald"/>
                          <a:ea typeface="Oswald"/>
                          <a:cs typeface="Oswald"/>
                          <a:sym typeface="Oswald"/>
                        </a:rPr>
                        <a:t>Запорожской области и Херсонской </a:t>
                      </a:r>
                      <a:r>
                        <a:rPr lang="ru-RU" sz="1050" dirty="0" smtClean="0">
                          <a:solidFill>
                            <a:schemeClr val="tx1"/>
                          </a:solidFill>
                          <a:latin typeface="Oswald"/>
                          <a:ea typeface="Oswald"/>
                          <a:cs typeface="Oswald"/>
                          <a:sym typeface="Oswald"/>
                        </a:rPr>
                        <a:t>области</a:t>
                      </a:r>
                      <a:endParaRPr sz="105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105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1050" dirty="0">
                          <a:solidFill>
                            <a:schemeClr val="tx1"/>
                          </a:solidFill>
                          <a:latin typeface="Oswald"/>
                          <a:ea typeface="Oswald"/>
                          <a:cs typeface="Oswald"/>
                          <a:sym typeface="Oswald"/>
                        </a:rPr>
                        <a:t>Документ, подтверждающий статус гражданина </a:t>
                      </a:r>
                      <a:r>
                        <a:rPr lang="ru-RU" sz="105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1050" kern="1200" dirty="0">
                          <a:solidFill>
                            <a:srgbClr val="000000"/>
                          </a:solidFill>
                          <a:latin typeface="Oswald"/>
                          <a:ea typeface="Oswald"/>
                          <a:cs typeface="Oswald"/>
                          <a:sym typeface="Oswald"/>
                        </a:rPr>
                        <a:t>Граждане</a:t>
                      </a:r>
                      <a:r>
                        <a:rPr lang="ru-RU" sz="1050" kern="1200" baseline="0" dirty="0">
                          <a:solidFill>
                            <a:srgbClr val="000000"/>
                          </a:solidFill>
                          <a:latin typeface="Oswald"/>
                          <a:ea typeface="Oswald"/>
                          <a:cs typeface="Oswald"/>
                          <a:sym typeface="Oswald"/>
                        </a:rPr>
                        <a:t> или  р</a:t>
                      </a:r>
                      <a:r>
                        <a:rPr lang="ru-RU" sz="105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1050" kern="1200" dirty="0" smtClean="0">
                          <a:solidFill>
                            <a:srgbClr val="000000"/>
                          </a:solidFill>
                          <a:latin typeface="Oswald"/>
                          <a:ea typeface="Oswald"/>
                          <a:cs typeface="Oswald"/>
                          <a:sym typeface="Oswald"/>
                        </a:rPr>
                        <a:t>«Единый </a:t>
                      </a:r>
                      <a:r>
                        <a:rPr lang="ru-RU" sz="1050" kern="1200" dirty="0">
                          <a:solidFill>
                            <a:srgbClr val="000000"/>
                          </a:solidFill>
                          <a:latin typeface="Oswald"/>
                          <a:ea typeface="Oswald"/>
                          <a:cs typeface="Oswald"/>
                          <a:sym typeface="Oswald"/>
                        </a:rPr>
                        <a:t>портал государственных и  муниципальных услуг(функций</a:t>
                      </a:r>
                      <a:r>
                        <a:rPr lang="ru-RU" sz="1050" kern="1200" dirty="0" smtClean="0">
                          <a:solidFill>
                            <a:srgbClr val="000000"/>
                          </a:solidFill>
                          <a:latin typeface="Oswald"/>
                          <a:ea typeface="Oswald"/>
                          <a:cs typeface="Oswald"/>
                          <a:sym typeface="Oswald"/>
                        </a:rPr>
                        <a:t>)« </a:t>
                      </a:r>
                      <a:r>
                        <a:rPr lang="ru-RU" sz="1050" kern="1200" dirty="0">
                          <a:solidFill>
                            <a:srgbClr val="000000"/>
                          </a:solidFill>
                          <a:latin typeface="Oswald"/>
                          <a:ea typeface="Oswald"/>
                          <a:cs typeface="Oswald"/>
                          <a:sym typeface="Oswald"/>
                        </a:rPr>
                        <a:t>(портал </a:t>
                      </a:r>
                      <a:r>
                        <a:rPr lang="ru-RU" sz="1050" kern="1200" dirty="0" smtClean="0">
                          <a:solidFill>
                            <a:srgbClr val="000000"/>
                          </a:solidFill>
                          <a:latin typeface="Oswald"/>
                          <a:ea typeface="Oswald"/>
                          <a:cs typeface="Oswald"/>
                          <a:sym typeface="Oswald"/>
                        </a:rPr>
                        <a:t>«</a:t>
                      </a:r>
                      <a:r>
                        <a:rPr lang="ru-RU" sz="1050" kern="1200" dirty="0" err="1" smtClean="0">
                          <a:solidFill>
                            <a:srgbClr val="000000"/>
                          </a:solidFill>
                          <a:latin typeface="Oswald"/>
                          <a:ea typeface="Oswald"/>
                          <a:cs typeface="Oswald"/>
                          <a:sym typeface="Oswald"/>
                        </a:rPr>
                        <a:t>Госуслуги</a:t>
                      </a:r>
                      <a:r>
                        <a:rPr lang="ru-RU" sz="1050" kern="1200" dirty="0" smtClean="0">
                          <a:solidFill>
                            <a:srgbClr val="000000"/>
                          </a:solidFill>
                          <a:latin typeface="Oswald"/>
                          <a:ea typeface="Oswald"/>
                          <a:cs typeface="Oswald"/>
                          <a:sym typeface="Oswald"/>
                        </a:rPr>
                        <a:t>«), </a:t>
                      </a:r>
                      <a:r>
                        <a:rPr lang="ru-RU" sz="1050"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1050" kern="1200" dirty="0" smtClean="0">
                          <a:solidFill>
                            <a:srgbClr val="000000"/>
                          </a:solidFill>
                          <a:latin typeface="Oswald"/>
                          <a:ea typeface="Oswald"/>
                          <a:cs typeface="Oswald"/>
                          <a:sym typeface="Oswald"/>
                        </a:rPr>
                        <a:t>«О </a:t>
                      </a:r>
                      <a:r>
                        <a:rPr lang="ru-RU" sz="1050" kern="1200" dirty="0">
                          <a:solidFill>
                            <a:srgbClr val="000000"/>
                          </a:solidFill>
                          <a:latin typeface="Oswald"/>
                          <a:ea typeface="Oswald"/>
                          <a:cs typeface="Oswald"/>
                          <a:sym typeface="Oswald"/>
                        </a:rPr>
                        <a:t>документах –основаниях предоставления МСЗ в сфере </a:t>
                      </a:r>
                      <a:r>
                        <a:rPr lang="ru-RU" sz="1050" kern="1200" dirty="0" smtClean="0">
                          <a:solidFill>
                            <a:srgbClr val="000000"/>
                          </a:solidFill>
                          <a:latin typeface="Oswald"/>
                          <a:ea typeface="Oswald"/>
                          <a:cs typeface="Oswald"/>
                          <a:sym typeface="Oswald"/>
                        </a:rPr>
                        <a:t>образования«)</a:t>
                      </a:r>
                      <a:endParaRPr lang="ru-RU" sz="105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6"/>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a:t>
            </a:r>
            <a:r>
              <a:rPr lang="ru" sz="1000" dirty="0" smtClean="0">
                <a:solidFill>
                  <a:srgbClr val="000000"/>
                </a:solidFill>
                <a:latin typeface="Oswald"/>
                <a:ea typeface="Oswald"/>
                <a:cs typeface="Oswald"/>
                <a:sym typeface="Oswald"/>
              </a:rPr>
              <a:t>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extLst>
      <p:ext uri="{BB962C8B-B14F-4D97-AF65-F5344CB8AC3E}">
        <p14:creationId xmlns:p14="http://schemas.microsoft.com/office/powerpoint/2010/main" val="2026346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Google Shape;240;p35"/>
          <p:cNvSpPr/>
          <p:nvPr/>
        </p:nvSpPr>
        <p:spPr>
          <a:xfrm>
            <a:off x="388650" y="974595"/>
            <a:ext cx="8045400" cy="4039365"/>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100" b="1" dirty="0">
                <a:solidFill>
                  <a:schemeClr val="tx1"/>
                </a:solidFill>
                <a:latin typeface="Oswald"/>
                <a:ea typeface="Oswald"/>
                <a:cs typeface="Oswald"/>
                <a:sym typeface="Oswald"/>
              </a:rPr>
              <a:t>Нормативные основания</a:t>
            </a:r>
            <a:endParaRPr sz="1100" b="1" dirty="0">
              <a:solidFill>
                <a:schemeClr val="tx1"/>
              </a:solidFill>
              <a:latin typeface="Oswald" panose="020B0604020202020204" charset="-52"/>
              <a:ea typeface="Oswald"/>
              <a:cs typeface="Oswald"/>
              <a:sym typeface="Oswald"/>
            </a:endParaRPr>
          </a:p>
          <a:p>
            <a:pPr marL="0" marR="0" lvl="0" indent="0" algn="ctr" rtl="0">
              <a:spcBef>
                <a:spcPts val="0"/>
              </a:spcBef>
              <a:spcAft>
                <a:spcPts val="0"/>
              </a:spcAft>
              <a:buNone/>
            </a:pPr>
            <a:endParaRPr sz="1100" b="1" dirty="0">
              <a:solidFill>
                <a:schemeClr val="tx1"/>
              </a:solidFill>
              <a:latin typeface="Oswald" panose="020B0604020202020204" charset="-52"/>
              <a:ea typeface="Oswald"/>
              <a:cs typeface="Oswald"/>
              <a:sym typeface="Oswald"/>
            </a:endParaRPr>
          </a:p>
          <a:p>
            <a:pPr marL="457200" lvl="0" indent="-292100" algn="l" rtl="0">
              <a:lnSpc>
                <a:spcPct val="115000"/>
              </a:lnSpc>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Постановление Правительства Свердловской области от 09.04.2020 № 232-ПП </a:t>
            </a:r>
            <a:r>
              <a:rPr lang="ru" sz="1100" dirty="0" smtClean="0">
                <a:solidFill>
                  <a:schemeClr val="tx1"/>
                </a:solidFill>
                <a:latin typeface="Oswald"/>
                <a:ea typeface="Oswald"/>
                <a:cs typeface="Oswald"/>
                <a:sym typeface="Oswald"/>
              </a:rPr>
              <a:t>«Об </a:t>
            </a:r>
            <a:r>
              <a:rPr lang="ru" sz="1100" dirty="0">
                <a:solidFill>
                  <a:schemeClr val="tx1"/>
                </a:solidFill>
                <a:latin typeface="Oswald"/>
                <a:ea typeface="Oswald"/>
                <a:cs typeface="Oswald"/>
                <a:sym typeface="Oswald"/>
              </a:rPr>
              <a:t>установлении на территории Свердловской области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a:t>
            </a:r>
            <a:r>
              <a:rPr lang="ru" sz="1100" dirty="0" smtClean="0">
                <a:solidFill>
                  <a:schemeClr val="tx1"/>
                </a:solidFill>
                <a:latin typeface="Oswald"/>
                <a:ea typeface="Oswald"/>
                <a:cs typeface="Oswald"/>
                <a:sym typeface="Oswald"/>
              </a:rPr>
              <a:t>технологий»</a:t>
            </a:r>
            <a:endParaRPr sz="1100" dirty="0">
              <a:solidFill>
                <a:schemeClr val="tx1"/>
              </a:solidFill>
              <a:latin typeface="Oswald" panose="020B0604020202020204" charset="-52"/>
              <a:ea typeface="Oswald"/>
              <a:cs typeface="Oswald"/>
              <a:sym typeface="Oswald"/>
            </a:endParaRPr>
          </a:p>
          <a:p>
            <a:pPr marL="457200" marR="0" lvl="0" indent="-292100" algn="l" rtl="0">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10.04.2020 № 360-Д </a:t>
            </a:r>
            <a:r>
              <a:rPr lang="ru" sz="1100" dirty="0" smtClean="0">
                <a:solidFill>
                  <a:schemeClr val="tx1"/>
                </a:solidFill>
                <a:latin typeface="Oswald"/>
                <a:ea typeface="Oswald"/>
                <a:cs typeface="Oswald"/>
                <a:sym typeface="Oswald"/>
              </a:rPr>
              <a:t>«О </a:t>
            </a:r>
            <a:r>
              <a:rPr lang="ru" sz="1100" dirty="0">
                <a:solidFill>
                  <a:schemeClr val="tx1"/>
                </a:solidFill>
                <a:latin typeface="Oswald"/>
                <a:ea typeface="Oswald"/>
                <a:cs typeface="Oswald"/>
                <a:sym typeface="Oswald"/>
              </a:rPr>
              <a:t>назначении, выплате и определении размера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в государственных образовательных организациях Свердловской области и обособленных структурных подразделениях государственных образовательных организаций Свердловской области, в отношении которых функции и полномочия учредителя осуществляются Министерством образования и молодежной политики Свердловской области, муниципальных общеобразовательных организациях, расположенных на территории Свердловской области, частных общеобразовательных организациях Свердловской области по имеющим государственную аккредитацию основным общеобразовательным </a:t>
            </a:r>
            <a:r>
              <a:rPr lang="ru" sz="1100" dirty="0" smtClean="0">
                <a:solidFill>
                  <a:schemeClr val="tx1"/>
                </a:solidFill>
                <a:latin typeface="Oswald"/>
                <a:ea typeface="Oswald"/>
                <a:cs typeface="Oswald"/>
                <a:sym typeface="Oswald"/>
              </a:rPr>
              <a:t>программам»</a:t>
            </a:r>
            <a:endParaRPr sz="1100" dirty="0">
              <a:solidFill>
                <a:schemeClr val="tx1"/>
              </a:solidFill>
              <a:latin typeface="Oswald" panose="020B0604020202020204" charset="-52"/>
              <a:ea typeface="Oswald"/>
              <a:cs typeface="Oswald"/>
              <a:sym typeface="Oswald"/>
            </a:endParaRPr>
          </a:p>
          <a:p>
            <a:pPr marL="0" marR="0" lvl="0" indent="0" algn="ctr" rtl="0">
              <a:spcBef>
                <a:spcPts val="0"/>
              </a:spcBef>
              <a:spcAft>
                <a:spcPts val="0"/>
              </a:spcAft>
              <a:buNone/>
            </a:pPr>
            <a:endParaRPr sz="1100"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r>
              <a:rPr lang="ru" sz="1100" b="1" dirty="0">
                <a:solidFill>
                  <a:schemeClr val="tx1"/>
                </a:solidFill>
                <a:latin typeface="Oswald"/>
                <a:ea typeface="Oswald"/>
                <a:cs typeface="Oswald"/>
                <a:sym typeface="Oswald"/>
              </a:rPr>
              <a:t>Форма предоставления - денежная</a:t>
            </a:r>
            <a:endParaRPr sz="1100" b="1"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endParaRPr sz="1100" b="1" dirty="0">
              <a:solidFill>
                <a:schemeClr val="tx1"/>
              </a:solidFill>
              <a:latin typeface="Oswald" panose="020B0604020202020204" charset="-52"/>
              <a:ea typeface="Oswald"/>
              <a:cs typeface="Oswald"/>
              <a:sym typeface="Oswald"/>
            </a:endParaRPr>
          </a:p>
          <a:p>
            <a:pPr marL="457200" marR="0" lvl="0" indent="-292100" algn="just" rtl="0">
              <a:spcBef>
                <a:spcPts val="0"/>
              </a:spcBef>
              <a:spcAft>
                <a:spcPts val="0"/>
              </a:spcAft>
              <a:buClr>
                <a:srgbClr val="434343"/>
              </a:buClr>
              <a:buSzPts val="1000"/>
              <a:buFont typeface="Oswald"/>
              <a:buChar char="●"/>
            </a:pPr>
            <a:r>
              <a:rPr lang="ru" sz="1100" dirty="0">
                <a:solidFill>
                  <a:schemeClr val="tx1"/>
                </a:solidFill>
                <a:latin typeface="Oswald"/>
                <a:ea typeface="Oswald"/>
                <a:cs typeface="Oswald"/>
                <a:sym typeface="Oswald"/>
              </a:rPr>
              <a:t>Размер компенсации: для обучающихся, обеспечивающихся 2-х разовым бесплатным питанием,  - </a:t>
            </a:r>
            <a:r>
              <a:rPr lang="ru" sz="1100" dirty="0" smtClean="0">
                <a:solidFill>
                  <a:srgbClr val="FF0000"/>
                </a:solidFill>
                <a:latin typeface="Oswald"/>
                <a:ea typeface="Oswald"/>
                <a:cs typeface="Oswald"/>
                <a:sym typeface="Oswald"/>
              </a:rPr>
              <a:t>144,9 </a:t>
            </a:r>
            <a:r>
              <a:rPr lang="ru" sz="1100" dirty="0">
                <a:solidFill>
                  <a:srgbClr val="FF0000"/>
                </a:solidFill>
                <a:latin typeface="Oswald"/>
                <a:ea typeface="Oswald"/>
                <a:cs typeface="Oswald"/>
                <a:sym typeface="Oswald"/>
              </a:rPr>
              <a:t>руб.</a:t>
            </a:r>
            <a:endParaRPr sz="1100" dirty="0">
              <a:solidFill>
                <a:srgbClr val="FF0000"/>
              </a:solidFill>
              <a:ea typeface="Oswald"/>
              <a:cs typeface="Oswald"/>
              <a:sym typeface="Oswald"/>
            </a:endParaRPr>
          </a:p>
          <a:p>
            <a:pPr marL="457200" lvl="0" indent="-292100" algn="just" rtl="0">
              <a:spcBef>
                <a:spcPts val="0"/>
              </a:spcBef>
              <a:spcAft>
                <a:spcPts val="0"/>
              </a:spcAft>
              <a:buClr>
                <a:srgbClr val="434343"/>
              </a:buClr>
              <a:buSzPts val="1000"/>
              <a:buFont typeface="Oswald"/>
              <a:buChar char="●"/>
            </a:pPr>
            <a:r>
              <a:rPr lang="ru" sz="1100" dirty="0">
                <a:solidFill>
                  <a:schemeClr val="tx1"/>
                </a:solidFill>
                <a:latin typeface="Oswald"/>
                <a:ea typeface="Oswald"/>
                <a:cs typeface="Oswald"/>
                <a:sym typeface="Oswald"/>
              </a:rPr>
              <a:t>Размер компенсации: для обучающихся, обеспечивающихся одноразовым бесплатным питанием,  - </a:t>
            </a:r>
            <a:r>
              <a:rPr lang="ru" sz="1100" dirty="0" smtClean="0">
                <a:solidFill>
                  <a:srgbClr val="FF0000"/>
                </a:solidFill>
                <a:latin typeface="Oswald"/>
                <a:ea typeface="Oswald"/>
                <a:cs typeface="Oswald"/>
                <a:sym typeface="Oswald"/>
              </a:rPr>
              <a:t>73,5 </a:t>
            </a:r>
            <a:r>
              <a:rPr lang="ru" sz="1100" dirty="0">
                <a:solidFill>
                  <a:srgbClr val="FF0000"/>
                </a:solidFill>
                <a:latin typeface="Oswald"/>
                <a:ea typeface="Oswald"/>
                <a:cs typeface="Oswald"/>
                <a:sym typeface="Oswald"/>
              </a:rPr>
              <a:t>руб.</a:t>
            </a:r>
            <a:endParaRPr sz="1100" dirty="0">
              <a:solidFill>
                <a:srgbClr val="FF0000"/>
              </a:solidFill>
              <a:ea typeface="Oswald"/>
              <a:cs typeface="Oswald"/>
              <a:sym typeface="Oswald"/>
            </a:endParaRPr>
          </a:p>
          <a:p>
            <a:pPr marL="0" marR="0" lvl="0" indent="0" algn="ctr" rtl="0">
              <a:spcBef>
                <a:spcPts val="0"/>
              </a:spcBef>
              <a:spcAft>
                <a:spcPts val="0"/>
              </a:spcAft>
              <a:buNone/>
            </a:pPr>
            <a:endParaRPr sz="1100"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r>
              <a:rPr lang="ru" sz="1100" b="1" dirty="0">
                <a:solidFill>
                  <a:schemeClr val="tx1"/>
                </a:solidFill>
                <a:latin typeface="Oswald"/>
                <a:ea typeface="Oswald"/>
                <a:cs typeface="Oswald"/>
                <a:sym typeface="Oswald"/>
              </a:rPr>
              <a:t>Периодичность выплаты</a:t>
            </a:r>
            <a:endParaRPr sz="1100" b="1"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endParaRPr sz="1100" b="1" dirty="0">
              <a:solidFill>
                <a:schemeClr val="tx1"/>
              </a:solidFill>
              <a:latin typeface="Oswald" panose="020B0604020202020204"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Ежемесячно, в период освоения программ с применением электронного обучения и дистанционных образовательных </a:t>
            </a:r>
            <a:r>
              <a:rPr lang="ru" sz="1100" dirty="0" smtClean="0">
                <a:solidFill>
                  <a:schemeClr val="tx1"/>
                </a:solidFill>
                <a:latin typeface="Oswald"/>
                <a:ea typeface="Oswald"/>
                <a:cs typeface="Oswald"/>
                <a:sym typeface="Oswald"/>
              </a:rPr>
              <a:t>технологий</a:t>
            </a:r>
          </a:p>
          <a:p>
            <a:pPr marL="165100" lvl="0" algn="l" rtl="0">
              <a:spcBef>
                <a:spcPts val="0"/>
              </a:spcBef>
              <a:spcAft>
                <a:spcPts val="0"/>
              </a:spcAft>
              <a:buClr>
                <a:schemeClr val="dk2"/>
              </a:buClr>
              <a:buSzPts val="1000"/>
            </a:pPr>
            <a:endParaRPr sz="1100" dirty="0">
              <a:solidFill>
                <a:schemeClr val="tx1"/>
              </a:solidFill>
              <a:latin typeface="Oswald" panose="020B0604020202020204" charset="-52"/>
              <a:ea typeface="Oswald"/>
              <a:cs typeface="Oswald"/>
              <a:sym typeface="Oswald"/>
            </a:endParaRPr>
          </a:p>
        </p:txBody>
      </p:sp>
      <p:sp>
        <p:nvSpPr>
          <p:cNvPr id="6" name="Google Shape;248;p36"/>
          <p:cNvSpPr txBox="1"/>
          <p:nvPr/>
        </p:nvSpPr>
        <p:spPr>
          <a:xfrm>
            <a:off x="747150" y="26689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7" name="Google Shape;249;p36"/>
          <p:cNvSpPr txBox="1">
            <a:spLocks noGrp="1"/>
          </p:cNvSpPr>
          <p:nvPr>
            <p:ph type="ctrTitle"/>
          </p:nvPr>
        </p:nvSpPr>
        <p:spPr>
          <a:xfrm>
            <a:off x="2674050" y="26689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100" cap="all" dirty="0">
                <a:solidFill>
                  <a:srgbClr val="000000"/>
                </a:solidFill>
                <a:latin typeface="Oswald" panose="00000500000000000000" pitchFamily="2" charset="-52"/>
                <a:ea typeface="Oswald"/>
                <a:cs typeface="Oswald"/>
                <a:sym typeface="Oswald"/>
              </a:rPr>
              <a:t>Д</a:t>
            </a:r>
            <a:r>
              <a:rPr lang="ru-RU" sz="1100" cap="all" dirty="0" smtClean="0">
                <a:solidFill>
                  <a:srgbClr val="000000"/>
                </a:solidFill>
                <a:latin typeface="Oswald" panose="00000500000000000000" pitchFamily="2" charset="-52"/>
                <a:ea typeface="Oswald"/>
                <a:cs typeface="Oswald"/>
                <a:sym typeface="Oswald"/>
              </a:rPr>
              <a:t>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lang="ru-RU" sz="1100" cap="all" dirty="0">
              <a:solidFill>
                <a:srgbClr val="000000"/>
              </a:solidFill>
              <a:latin typeface="Oswald" panose="00000500000000000000" pitchFamily="2" charset="-52"/>
              <a:ea typeface="Oswald"/>
              <a:cs typeface="Oswald"/>
              <a:sym typeface="Oswa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graphicFrame>
        <p:nvGraphicFramePr>
          <p:cNvPr id="247" name="Google Shape;247;p36"/>
          <p:cNvGraphicFramePr/>
          <p:nvPr>
            <p:extLst>
              <p:ext uri="{D42A27DB-BD31-4B8C-83A1-F6EECF244321}">
                <p14:modId xmlns:p14="http://schemas.microsoft.com/office/powerpoint/2010/main" val="3303173511"/>
              </p:ext>
            </p:extLst>
          </p:nvPr>
        </p:nvGraphicFramePr>
        <p:xfrm>
          <a:off x="324888" y="974595"/>
          <a:ext cx="8494225" cy="3809940"/>
        </p:xfrm>
        <a:graphic>
          <a:graphicData uri="http://schemas.openxmlformats.org/drawingml/2006/table">
            <a:tbl>
              <a:tblPr>
                <a:noFill/>
                <a:tableStyleId>{BF4A3D39-4975-46BA-BE83-8B02B6239DEE}</a:tableStyleId>
              </a:tblPr>
              <a:tblGrid>
                <a:gridCol w="4805625">
                  <a:extLst>
                    <a:ext uri="{9D8B030D-6E8A-4147-A177-3AD203B41FA5}">
                      <a16:colId xmlns:a16="http://schemas.microsoft.com/office/drawing/2014/main" val="20000"/>
                    </a:ext>
                  </a:extLst>
                </a:gridCol>
                <a:gridCol w="3688600">
                  <a:extLst>
                    <a:ext uri="{9D8B030D-6E8A-4147-A177-3AD203B41FA5}">
                      <a16:colId xmlns:a16="http://schemas.microsoft.com/office/drawing/2014/main" val="20001"/>
                    </a:ext>
                  </a:extLst>
                </a:gridCol>
              </a:tblGrid>
              <a:tr h="4039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p>
                      <a:pPr marL="0" lvl="0" indent="0" algn="l" rtl="0">
                        <a:spcBef>
                          <a:spcPts val="0"/>
                        </a:spcBef>
                        <a:spcAft>
                          <a:spcPts val="0"/>
                        </a:spcAft>
                        <a:buNone/>
                      </a:pP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highlight>
                          <a:srgbClr val="FF0000"/>
                        </a:highlight>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104025">
                <a:tc>
                  <a:txBody>
                    <a:bodyPr/>
                    <a:lstStyle/>
                    <a:p>
                      <a:pPr marL="457200" lvl="0" indent="0" algn="l" rtl="0">
                        <a:spcBef>
                          <a:spcPts val="0"/>
                        </a:spcBef>
                        <a:spcAft>
                          <a:spcPts val="0"/>
                        </a:spcAft>
                        <a:buNone/>
                      </a:pPr>
                      <a:r>
                        <a:rPr lang="ru" sz="1100" b="1" dirty="0">
                          <a:latin typeface="Oswald"/>
                          <a:ea typeface="Oswald"/>
                          <a:cs typeface="Oswald"/>
                          <a:sym typeface="Oswald"/>
                        </a:rPr>
                        <a:t>Обучающиеся, обеспечиваемые  2-х разовым бесплатным питанием:</a:t>
                      </a:r>
                      <a:endParaRPr sz="1100" b="1"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Ребенок-инвалид, лица в возрасте до 18 лет, которым установлена категория </a:t>
                      </a:r>
                      <a:r>
                        <a:rPr lang="ru" sz="1000" dirty="0" smtClean="0">
                          <a:latin typeface="Oswald"/>
                          <a:ea typeface="Oswald"/>
                          <a:cs typeface="Oswald"/>
                          <a:sym typeface="Oswald"/>
                        </a:rPr>
                        <a:t>«ребенок-инвалид</a:t>
                      </a:r>
                      <a:r>
                        <a:rPr lang="ru-RU" sz="1000" dirty="0" smtClean="0"/>
                        <a:t>»</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Семья, имеющая ребенка-инвалида</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Обучающиеся с ограниченными возможностями здоровья</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Родитель (законный представитель) ребенка с ограниченными возможностями </a:t>
                      </a:r>
                      <a:r>
                        <a:rPr lang="ru" sz="1000" dirty="0" smtClean="0">
                          <a:latin typeface="Oswald"/>
                          <a:ea typeface="Oswald"/>
                          <a:cs typeface="Oswald"/>
                          <a:sym typeface="Oswald"/>
                        </a:rPr>
                        <a:t>здоровья</a:t>
                      </a:r>
                    </a:p>
                    <a:p>
                      <a:pPr marL="179999" lvl="0" indent="-149899" algn="l" rtl="0">
                        <a:spcBef>
                          <a:spcPts val="0"/>
                        </a:spcBef>
                        <a:spcAft>
                          <a:spcPts val="0"/>
                        </a:spcAft>
                        <a:buSzPts val="1000"/>
                        <a:buFont typeface="Oswald"/>
                        <a:buChar char="●"/>
                      </a:pPr>
                      <a:endParaRPr sz="1000" dirty="0">
                        <a:latin typeface="Oswald"/>
                        <a:ea typeface="Oswald"/>
                        <a:cs typeface="Oswald"/>
                        <a:sym typeface="Oswald"/>
                      </a:endParaRPr>
                    </a:p>
                    <a:p>
                      <a:pPr marL="457200" lvl="0" indent="0" algn="l" rtl="0">
                        <a:spcBef>
                          <a:spcPts val="0"/>
                        </a:spcBef>
                        <a:spcAft>
                          <a:spcPts val="0"/>
                        </a:spcAft>
                        <a:buNone/>
                      </a:pPr>
                      <a:r>
                        <a:rPr lang="ru" sz="1100" b="1" dirty="0">
                          <a:latin typeface="Oswald"/>
                          <a:ea typeface="Oswald"/>
                          <a:cs typeface="Oswald"/>
                          <a:sym typeface="Oswald"/>
                        </a:rPr>
                        <a:t>Обучающиеся, </a:t>
                      </a:r>
                      <a:r>
                        <a:rPr lang="ru" sz="1000" b="1" dirty="0">
                          <a:latin typeface="Oswald"/>
                          <a:ea typeface="Oswald"/>
                          <a:cs typeface="Oswald"/>
                          <a:sym typeface="Oswald"/>
                        </a:rPr>
                        <a:t>обеспечиваемые одноразовым бесплатным питанием:</a:t>
                      </a:r>
                      <a:endParaRPr sz="1100" b="1"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Семьи, имеющие и воспитывающие троих и более детей в возрасте до 18 лет, в том числе детей, принятых под опеку (попечительство) (детей до 23 лет, обучающихся в общеобразовательных организациях, профессиональных образовательных организациях по очной форме обучения)</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Дети-сироты</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Дети, оставшиеся без попечения родителей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Лица из числа детей-сирот и детей, оставшихся без попечения родителей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Дети из числа многодетных семей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Законные представители детей-сирот, детей, оставшихся без попечения родителей</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Малоимущие семьи (семьи со среднедушевым доходом ниже величины прожиточного минимума, установленного в Свердловской области)</a:t>
                      </a:r>
                      <a:endParaRPr sz="10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dirty="0">
                          <a:latin typeface="Oswald"/>
                          <a:ea typeface="Oswald"/>
                          <a:cs typeface="Oswald"/>
                          <a:sym typeface="Oswald"/>
                        </a:rPr>
                        <a:t>Отдельные категории граждан, проживающих в малоимущих семьях</a:t>
                      </a:r>
                      <a:endParaRPr sz="1000" dirty="0">
                        <a:latin typeface="Oswald"/>
                        <a:ea typeface="Oswald"/>
                        <a:cs typeface="Oswald"/>
                        <a:sym typeface="Oswald"/>
                      </a:endParaRPr>
                    </a:p>
                  </a:txBody>
                  <a:tcPr marL="91425" marR="91425" marT="91425" marB="91425"/>
                </a:tc>
                <a:tc>
                  <a:txBody>
                    <a:bodyPr/>
                    <a:lstStyle/>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Копия паспорта или иной документ, удостоверяющего личность заявителя</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или паспорт ребенка заявителя (при отсутствии в образовательной организации), в отношении которого назначается денежная компенсация</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Российской Федерации на имя заявителя</a:t>
                      </a:r>
                      <a:endParaRPr sz="1100" dirty="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обучающегося из числа отдельных категорий и (или) обучающегося с ОВЗ в соответствии с законодательством Российской Федерации</a:t>
                      </a:r>
                      <a:endParaRPr sz="1100" dirty="0">
                        <a:latin typeface="Oswald"/>
                        <a:ea typeface="Oswald"/>
                        <a:cs typeface="Oswald"/>
                        <a:sym typeface="Oswald"/>
                      </a:endParaRPr>
                    </a:p>
                    <a:p>
                      <a:pPr marL="0" lvl="0" indent="0" algn="l" rtl="0">
                        <a:spcBef>
                          <a:spcPts val="0"/>
                        </a:spcBef>
                        <a:spcAft>
                          <a:spcPts val="0"/>
                        </a:spcAft>
                        <a:buNone/>
                      </a:pP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7" name="Google Shape;248;p36"/>
          <p:cNvSpPr txBox="1"/>
          <p:nvPr/>
        </p:nvSpPr>
        <p:spPr>
          <a:xfrm>
            <a:off x="747150" y="26689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8" name="Google Shape;249;p36"/>
          <p:cNvSpPr txBox="1">
            <a:spLocks/>
          </p:cNvSpPr>
          <p:nvPr/>
        </p:nvSpPr>
        <p:spPr>
          <a:xfrm>
            <a:off x="2674050" y="26689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smtClean="0">
                <a:solidFill>
                  <a:srgbClr val="000000"/>
                </a:solidFill>
                <a:latin typeface="Oswald" panose="00000500000000000000" pitchFamily="2" charset="-52"/>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lang="ru-RU" sz="1100" cap="all" dirty="0">
              <a:solidFill>
                <a:srgbClr val="000000"/>
              </a:solidFill>
              <a:latin typeface="Oswald" panose="00000500000000000000" pitchFamily="2" charset="-52"/>
              <a:ea typeface="Oswald"/>
              <a:cs typeface="Oswald"/>
              <a:sym typeface="Oswa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3"/>
          <p:cNvSpPr/>
          <p:nvPr/>
        </p:nvSpPr>
        <p:spPr>
          <a:xfrm>
            <a:off x="380550" y="925369"/>
            <a:ext cx="8053500" cy="37959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300" b="1" dirty="0" smtClean="0">
                <a:solidFill>
                  <a:schemeClr val="tx1"/>
                </a:solidFill>
                <a:latin typeface="Oswald" panose="00000500000000000000" pitchFamily="2" charset="-52"/>
                <a:ea typeface="Oswald"/>
                <a:cs typeface="Oswald"/>
                <a:sym typeface="Oswald"/>
              </a:rPr>
              <a:t>Нормативные основания</a:t>
            </a:r>
          </a:p>
          <a:p>
            <a:pPr marL="0" marR="0" lvl="0" indent="0" algn="ctr" rtl="0">
              <a:spcBef>
                <a:spcPts val="0"/>
              </a:spcBef>
              <a:spcAft>
                <a:spcPts val="0"/>
              </a:spcAft>
              <a:buNone/>
            </a:pPr>
            <a:endParaRPr sz="1300" b="1" dirty="0">
              <a:solidFill>
                <a:schemeClr val="tx1"/>
              </a:solidFill>
              <a:latin typeface="Oswald" panose="00000500000000000000" pitchFamily="2" charset="-52"/>
              <a:ea typeface="Oswald"/>
              <a:cs typeface="Oswald"/>
              <a:sym typeface="Oswald"/>
            </a:endParaRPr>
          </a:p>
          <a:p>
            <a:pPr marL="460800" marR="0" lvl="0" indent="-2939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05.07.2017 № 476-ПП </a:t>
            </a:r>
            <a:r>
              <a:rPr lang="ru" sz="1200" dirty="0" smtClean="0">
                <a:solidFill>
                  <a:schemeClr val="tx1"/>
                </a:solidFill>
                <a:latin typeface="Oswald" panose="00000500000000000000" pitchFamily="2" charset="-52"/>
                <a:ea typeface="Oswald"/>
                <a:cs typeface="Oswald"/>
                <a:sym typeface="Oswald"/>
              </a:rPr>
              <a:t>«Об </a:t>
            </a:r>
            <a:r>
              <a:rPr lang="ru" sz="1200" dirty="0">
                <a:solidFill>
                  <a:schemeClr val="tx1"/>
                </a:solidFill>
                <a:latin typeface="Oswald" panose="00000500000000000000" pitchFamily="2" charset="-52"/>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a:t>
            </a:r>
            <a:r>
              <a:rPr lang="ru" sz="1200" dirty="0" smtClean="0">
                <a:solidFill>
                  <a:schemeClr val="tx1"/>
                </a:solidFill>
                <a:latin typeface="Oswald" panose="00000500000000000000" pitchFamily="2" charset="-52"/>
                <a:ea typeface="Oswald"/>
                <a:cs typeface="Oswald"/>
                <a:sym typeface="Oswald"/>
              </a:rPr>
              <a:t>выпускникам»</a:t>
            </a:r>
            <a:endParaRPr lang="ru" sz="1200" dirty="0">
              <a:solidFill>
                <a:schemeClr val="tx1"/>
              </a:solidFill>
              <a:latin typeface="Oswald" panose="00000500000000000000" pitchFamily="2" charset="-52"/>
              <a:ea typeface="Oswald"/>
              <a:cs typeface="Oswald"/>
              <a:sym typeface="Oswald"/>
            </a:endParaRPr>
          </a:p>
          <a:p>
            <a:pPr marL="460800" lvl="0" indent="-293900" algn="just">
              <a:buClr>
                <a:schemeClr val="dk2"/>
              </a:buClr>
              <a:buSzPts val="1000"/>
              <a:buFont typeface="Oswald"/>
              <a:buChar char="●"/>
            </a:pPr>
            <a:r>
              <a:rPr lang="ru-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panose="00000500000000000000" pitchFamily="2" charset="-52"/>
                <a:ea typeface="Oswald"/>
                <a:cs typeface="Oswald"/>
                <a:sym typeface="Oswald"/>
              </a:rPr>
              <a:t>«О </a:t>
            </a:r>
            <a:r>
              <a:rPr lang="ru-RU" sz="1200" dirty="0">
                <a:solidFill>
                  <a:schemeClr val="tx1"/>
                </a:solidFill>
                <a:latin typeface="Oswald" panose="00000500000000000000" pitchFamily="2" charset="-52"/>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panose="00000500000000000000" pitchFamily="2" charset="-52"/>
                <a:ea typeface="Oswald"/>
                <a:cs typeface="Oswald"/>
                <a:sym typeface="Oswald"/>
              </a:rPr>
              <a:t>«Об </a:t>
            </a:r>
            <a:r>
              <a:rPr lang="ru-RU" sz="1200" dirty="0">
                <a:solidFill>
                  <a:schemeClr val="tx1"/>
                </a:solidFill>
                <a:latin typeface="Oswald" panose="00000500000000000000" pitchFamily="2" charset="-52"/>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panose="00000500000000000000" pitchFamily="2" charset="-52"/>
                <a:ea typeface="Oswald"/>
                <a:cs typeface="Oswald"/>
                <a:sym typeface="Oswald"/>
              </a:rPr>
              <a:t>выпускникам»</a:t>
            </a:r>
            <a:endParaRPr lang="ru-RU" sz="1200" dirty="0">
              <a:solidFill>
                <a:schemeClr val="tx1"/>
              </a:solidFill>
              <a:latin typeface="Oswald" panose="00000500000000000000" pitchFamily="2" charset="-52"/>
              <a:ea typeface="Oswald"/>
              <a:cs typeface="Oswald"/>
              <a:sym typeface="Oswald"/>
            </a:endParaRPr>
          </a:p>
          <a:p>
            <a:pPr marL="460800" marR="0" lvl="0" indent="-293900" algn="just" rtl="0">
              <a:spcBef>
                <a:spcPts val="0"/>
              </a:spcBef>
              <a:spcAft>
                <a:spcPts val="0"/>
              </a:spcAft>
              <a:buClr>
                <a:schemeClr val="dk2"/>
              </a:buClr>
              <a:buSzPts val="1000"/>
              <a:buFont typeface="Oswald"/>
              <a:buChar char="●"/>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Форма предоставления </a:t>
            </a:r>
            <a:r>
              <a:rPr lang="ru" sz="1300" b="1" dirty="0" smtClean="0">
                <a:solidFill>
                  <a:schemeClr val="tx1"/>
                </a:solidFill>
                <a:latin typeface="Oswald" panose="00000500000000000000" pitchFamily="2" charset="-52"/>
                <a:ea typeface="Oswald"/>
                <a:cs typeface="Oswald"/>
                <a:sym typeface="Oswald"/>
              </a:rPr>
              <a:t>– денежная</a:t>
            </a:r>
          </a:p>
          <a:p>
            <a:pPr marL="0" lvl="0" indent="0" algn="ctr" rtl="0">
              <a:spcBef>
                <a:spcPts val="0"/>
              </a:spcBef>
              <a:spcAft>
                <a:spcPts val="0"/>
              </a:spcAft>
              <a:buNone/>
            </a:pPr>
            <a:endParaRPr sz="13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Обучающиеся, находящиеся на полном государственном обеспечении</a:t>
            </a:r>
            <a:r>
              <a:rPr lang="ru" sz="1300" b="1" dirty="0" smtClean="0">
                <a:solidFill>
                  <a:schemeClr val="tx1"/>
                </a:solidFill>
                <a:latin typeface="Oswald" panose="00000500000000000000" pitchFamily="2" charset="-52"/>
                <a:ea typeface="Oswald"/>
                <a:cs typeface="Oswald"/>
                <a:sym typeface="Oswald"/>
              </a:rPr>
              <a:t>:</a:t>
            </a:r>
            <a:endParaRPr sz="1300" b="1"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rgbClr val="FF0000"/>
                </a:solidFill>
                <a:latin typeface="Oswald" panose="00000500000000000000" pitchFamily="2" charset="-52"/>
                <a:ea typeface="Oswald"/>
                <a:cs typeface="Oswald"/>
                <a:sym typeface="Oswald"/>
              </a:rPr>
              <a:t>Размер компенсации: </a:t>
            </a:r>
            <a:r>
              <a:rPr lang="ru" sz="1200" dirty="0" smtClean="0">
                <a:solidFill>
                  <a:srgbClr val="FF0000"/>
                </a:solidFill>
                <a:latin typeface="Oswald" panose="00000500000000000000" pitchFamily="2" charset="-52"/>
                <a:ea typeface="Oswald"/>
                <a:cs typeface="Oswald"/>
                <a:sym typeface="Oswald"/>
              </a:rPr>
              <a:t>273,5 </a:t>
            </a:r>
            <a:r>
              <a:rPr lang="ru" sz="1200" dirty="0">
                <a:solidFill>
                  <a:srgbClr val="FF0000"/>
                </a:solidFill>
                <a:latin typeface="Oswald" panose="00000500000000000000" pitchFamily="2" charset="-52"/>
                <a:ea typeface="Oswald"/>
                <a:cs typeface="Oswald"/>
                <a:sym typeface="Oswald"/>
              </a:rPr>
              <a:t>руб. (в учебные дни, по состоянию на </a:t>
            </a:r>
            <a:r>
              <a:rPr lang="ru" sz="1200" dirty="0" smtClean="0">
                <a:solidFill>
                  <a:srgbClr val="FF0000"/>
                </a:solidFill>
                <a:latin typeface="Oswald" panose="00000500000000000000" pitchFamily="2" charset="-52"/>
                <a:ea typeface="Oswald"/>
                <a:cs typeface="Oswald"/>
                <a:sym typeface="Oswald"/>
              </a:rPr>
              <a:t>01.01.2025)</a:t>
            </a:r>
            <a:endParaRPr sz="1200" dirty="0">
              <a:solidFill>
                <a:srgbClr val="FF0000"/>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rgbClr val="FF0000"/>
                </a:solidFill>
                <a:latin typeface="Oswald" panose="00000500000000000000" pitchFamily="2" charset="-52"/>
                <a:ea typeface="Oswald"/>
                <a:cs typeface="Oswald"/>
                <a:sym typeface="Oswald"/>
              </a:rPr>
              <a:t>Размер компенсации: </a:t>
            </a:r>
            <a:r>
              <a:rPr lang="ru" sz="1200" dirty="0" smtClean="0">
                <a:solidFill>
                  <a:srgbClr val="FF0000"/>
                </a:solidFill>
                <a:latin typeface="Oswald" panose="00000500000000000000" pitchFamily="2" charset="-52"/>
                <a:ea typeface="Oswald"/>
                <a:cs typeface="Oswald"/>
                <a:sym typeface="Oswald"/>
              </a:rPr>
              <a:t>300,9 </a:t>
            </a:r>
            <a:r>
              <a:rPr lang="ru" sz="1200" dirty="0">
                <a:solidFill>
                  <a:srgbClr val="FF0000"/>
                </a:solidFill>
                <a:latin typeface="Oswald" panose="00000500000000000000" pitchFamily="2" charset="-52"/>
                <a:ea typeface="Oswald"/>
                <a:cs typeface="Oswald"/>
                <a:sym typeface="Oswald"/>
              </a:rPr>
              <a:t>руб. (в выходные, праздничные, каникулярные дни, по состоянию на </a:t>
            </a:r>
            <a:r>
              <a:rPr lang="ru" sz="1200" dirty="0" smtClean="0">
                <a:solidFill>
                  <a:srgbClr val="FF0000"/>
                </a:solidFill>
                <a:latin typeface="Oswald" panose="00000500000000000000" pitchFamily="2" charset="-52"/>
                <a:ea typeface="Oswald"/>
                <a:cs typeface="Oswald"/>
                <a:sym typeface="Oswald"/>
              </a:rPr>
              <a:t>01.01.2025)</a:t>
            </a:r>
            <a:endParaRPr sz="1200" dirty="0">
              <a:solidFill>
                <a:srgbClr val="FF0000"/>
              </a:solidFill>
              <a:latin typeface="Oswald" panose="00000500000000000000" pitchFamily="2" charset="-52"/>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panose="00000500000000000000" pitchFamily="2" charset="-52"/>
                <a:ea typeface="Oswald"/>
                <a:cs typeface="Oswald"/>
                <a:sym typeface="Oswald"/>
              </a:rPr>
              <a:t>Периодичность </a:t>
            </a:r>
            <a:r>
              <a:rPr lang="ru" sz="1300" b="1" dirty="0" smtClean="0">
                <a:solidFill>
                  <a:schemeClr val="tx1"/>
                </a:solidFill>
                <a:highlight>
                  <a:schemeClr val="lt2"/>
                </a:highlight>
                <a:latin typeface="Oswald" panose="00000500000000000000" pitchFamily="2" charset="-52"/>
                <a:ea typeface="Oswald"/>
                <a:cs typeface="Oswald"/>
                <a:sym typeface="Oswald"/>
              </a:rPr>
              <a:t>выплаты</a:t>
            </a:r>
          </a:p>
          <a:p>
            <a:pPr marL="0" lvl="0" indent="0" algn="ctr" rtl="0">
              <a:spcBef>
                <a:spcPts val="0"/>
              </a:spcBef>
              <a:spcAft>
                <a:spcPts val="0"/>
              </a:spcAft>
              <a:buNone/>
            </a:pPr>
            <a:endParaRPr sz="1300" b="1" dirty="0">
              <a:solidFill>
                <a:schemeClr val="tx1"/>
              </a:solidFill>
              <a:highlight>
                <a:schemeClr val="lt2"/>
              </a:highlight>
              <a:latin typeface="Oswald" panose="00000500000000000000" pitchFamily="2"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Ежемесячно</a:t>
            </a:r>
            <a:endParaRPr sz="1200" b="1"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227"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6"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rgbClr val="000000"/>
                </a:solidFill>
                <a:latin typeface="Oswald" panose="00000500000000000000" pitchFamily="2" charset="-52"/>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p>
        </p:txBody>
      </p:sp>
    </p:spTree>
    <p:extLst>
      <p:ext uri="{BB962C8B-B14F-4D97-AF65-F5344CB8AC3E}">
        <p14:creationId xmlns:p14="http://schemas.microsoft.com/office/powerpoint/2010/main" val="434058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804167423"/>
              </p:ext>
            </p:extLst>
          </p:nvPr>
        </p:nvGraphicFramePr>
        <p:xfrm>
          <a:off x="634608" y="1527802"/>
          <a:ext cx="7799442" cy="2895510"/>
        </p:xfrm>
        <a:graphic>
          <a:graphicData uri="http://schemas.openxmlformats.org/drawingml/2006/table">
            <a:tbl>
              <a:tblPr>
                <a:noFill/>
                <a:tableStyleId>{BF4A3D39-4975-46BA-BE83-8B02B6239DEE}</a:tableStyleId>
              </a:tblPr>
              <a:tblGrid>
                <a:gridCol w="3230256">
                  <a:extLst>
                    <a:ext uri="{9D8B030D-6E8A-4147-A177-3AD203B41FA5}">
                      <a16:colId xmlns:a16="http://schemas.microsoft.com/office/drawing/2014/main" val="20000"/>
                    </a:ext>
                  </a:extLst>
                </a:gridCol>
                <a:gridCol w="4569186">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032548">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400" dirty="0">
                          <a:solidFill>
                            <a:schemeClr val="tx1"/>
                          </a:solidFill>
                          <a:latin typeface="Oswald"/>
                          <a:ea typeface="Oswald"/>
                          <a:cs typeface="Oswald"/>
                          <a:sym typeface="Oswald"/>
                        </a:rPr>
                        <a:t>Лица, потерявшие в период обучения обоих родителей или единственного родителя</a:t>
                      </a:r>
                      <a:endParaRPr sz="1400" dirty="0">
                        <a:solidFill>
                          <a:schemeClr val="tx1"/>
                        </a:solidFill>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RU" sz="1400" dirty="0">
                          <a:latin typeface="Oswald"/>
                          <a:ea typeface="Oswald"/>
                          <a:cs typeface="Oswald"/>
                          <a:sym typeface="Oswald"/>
                        </a:rPr>
                        <a:t>Подача заявления руководителю образовательной организации</a:t>
                      </a:r>
                    </a:p>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400" dirty="0">
                          <a:solidFill>
                            <a:schemeClr val="tx1"/>
                          </a:solidFill>
                          <a:latin typeface="Oswald"/>
                          <a:ea typeface="Oswald"/>
                          <a:cs typeface="Oswald"/>
                          <a:sym typeface="Oswald"/>
                        </a:rPr>
                        <a:t>Свидетельство о смерти обоих родителей или единственного </a:t>
                      </a:r>
                      <a:r>
                        <a:rPr lang="ru-RU" sz="1400" dirty="0" smtClean="0">
                          <a:solidFill>
                            <a:schemeClr val="tx1"/>
                          </a:solidFill>
                          <a:latin typeface="Oswald"/>
                          <a:ea typeface="Oswald"/>
                          <a:cs typeface="Oswald"/>
                          <a:sym typeface="Oswald"/>
                        </a:rPr>
                        <a:t>родителя</a:t>
                      </a:r>
                      <a:endParaRPr sz="14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90775">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400" dirty="0" smtClean="0">
                          <a:latin typeface="Oswald"/>
                          <a:ea typeface="Oswald"/>
                          <a:cs typeface="Oswald"/>
                          <a:sym typeface="Oswald"/>
                        </a:rPr>
                        <a:t>лица из числа детей-сирот и детей, оставшихся без попечения родителей</a:t>
                      </a:r>
                    </a:p>
                    <a:p>
                      <a:pPr marL="179999" lvl="0" indent="-156249" algn="l" rtl="0">
                        <a:spcBef>
                          <a:spcPts val="0"/>
                        </a:spcBef>
                        <a:spcAft>
                          <a:spcPts val="0"/>
                        </a:spcAft>
                        <a:buSzPts val="1100"/>
                        <a:buFont typeface="Oswald"/>
                        <a:buChar char="●"/>
                      </a:pPr>
                      <a:endParaRPr sz="1400" dirty="0">
                        <a:latin typeface="Oswald"/>
                        <a:ea typeface="Oswald"/>
                        <a:cs typeface="Oswald"/>
                        <a:sym typeface="Oswald"/>
                      </a:endParaRPr>
                    </a:p>
                  </a:txBody>
                  <a:tcPr marL="91425" marR="91425" marT="91425" marB="91425"/>
                </a:tc>
                <a:tc>
                  <a:txBody>
                    <a:bodyPr/>
                    <a:lstStyle/>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400" dirty="0" smtClean="0">
                          <a:latin typeface="Oswald"/>
                          <a:ea typeface="Oswald"/>
                          <a:cs typeface="Oswald"/>
                          <a:sym typeface="Oswald"/>
                        </a:rPr>
                        <a:t>Подача заявления руководителю образовательной организации</a:t>
                      </a:r>
                    </a:p>
                    <a:p>
                      <a:pPr marL="179999" lvl="0" indent="-155575" algn="l" rtl="0">
                        <a:spcBef>
                          <a:spcPts val="0"/>
                        </a:spcBef>
                        <a:spcAft>
                          <a:spcPts val="0"/>
                        </a:spcAft>
                        <a:buSzPts val="1100"/>
                        <a:buFont typeface="Oswald"/>
                        <a:buChar char="●"/>
                      </a:pPr>
                      <a:r>
                        <a:rPr lang="ru-RU" sz="1400" dirty="0" smtClean="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24424" lvl="0" indent="0" algn="l" rtl="0">
                        <a:spcBef>
                          <a:spcPts val="0"/>
                        </a:spcBef>
                        <a:spcAft>
                          <a:spcPts val="0"/>
                        </a:spcAft>
                        <a:buSzPts val="1100"/>
                        <a:buFont typeface="Oswald"/>
                        <a:buNone/>
                      </a:pPr>
                      <a:endParaRPr sz="1400" dirty="0">
                        <a:latin typeface="Oswald"/>
                        <a:ea typeface="Oswald"/>
                        <a:cs typeface="Oswald"/>
                        <a:sym typeface="Oswald"/>
                      </a:endParaRPr>
                    </a:p>
                  </a:txBody>
                  <a:tcPr marL="91425" marR="91425" marT="91425" marB="91425"/>
                </a:tc>
                <a:extLst>
                  <a:ext uri="{0D108BD9-81ED-4DB2-BD59-A6C34878D82A}">
                    <a16:rowId xmlns:a16="http://schemas.microsoft.com/office/drawing/2014/main" val="2303644925"/>
                  </a:ext>
                </a:extLst>
              </a:tr>
            </a:tbl>
          </a:graphicData>
        </a:graphic>
      </p:graphicFrame>
      <p:sp>
        <p:nvSpPr>
          <p:cNvPr id="6"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
        <p:nvSpPr>
          <p:cNvPr id="7"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rgbClr val="000000"/>
                </a:solidFill>
                <a:latin typeface="Oswald" panose="00000500000000000000" pitchFamily="2" charset="-52"/>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p>
        </p:txBody>
      </p:sp>
    </p:spTree>
    <p:extLst>
      <p:ext uri="{BB962C8B-B14F-4D97-AF65-F5344CB8AC3E}">
        <p14:creationId xmlns:p14="http://schemas.microsoft.com/office/powerpoint/2010/main" val="3674104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3"/>
          <p:cNvSpPr/>
          <p:nvPr/>
        </p:nvSpPr>
        <p:spPr>
          <a:xfrm>
            <a:off x="380550" y="1293111"/>
            <a:ext cx="8053500" cy="3425193"/>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smtClean="0">
                <a:solidFill>
                  <a:schemeClr val="tx1"/>
                </a:solidFill>
                <a:latin typeface="Oswald" panose="00000500000000000000" pitchFamily="2" charset="-52"/>
                <a:ea typeface="Oswald"/>
                <a:cs typeface="Oswald"/>
                <a:sym typeface="Oswald"/>
              </a:rPr>
              <a:t>Нормативные основания</a:t>
            </a:r>
            <a:endParaRPr sz="1300" b="1" dirty="0">
              <a:solidFill>
                <a:schemeClr val="tx1"/>
              </a:solidFill>
              <a:latin typeface="Oswald" panose="00000500000000000000" pitchFamily="2" charset="-52"/>
              <a:ea typeface="Oswald"/>
              <a:cs typeface="Oswald"/>
              <a:sym typeface="Oswald"/>
            </a:endParaRPr>
          </a:p>
          <a:p>
            <a:pPr marL="460800" indent="-293900" algn="just">
              <a:buClr>
                <a:schemeClr val="dk2"/>
              </a:buClr>
              <a:buSzPts val="1000"/>
              <a:buFont typeface="Oswald"/>
              <a:buChar char="●"/>
            </a:pPr>
            <a:r>
              <a:rPr lang="ru-RU" sz="1300" dirty="0">
                <a:solidFill>
                  <a:schemeClr val="tx1"/>
                </a:solidFill>
                <a:latin typeface="Oswald" panose="00000500000000000000" pitchFamily="2" charset="-52"/>
                <a:ea typeface="Oswald"/>
                <a:cs typeface="Oswald"/>
                <a:sym typeface="Oswald"/>
              </a:rPr>
              <a:t>Закон Свердловской области от 15 июля 2013 года № 78-ОЗ </a:t>
            </a:r>
            <a:r>
              <a:rPr lang="ru-RU" sz="1300" dirty="0" smtClean="0">
                <a:solidFill>
                  <a:schemeClr val="tx1"/>
                </a:solidFill>
                <a:latin typeface="Oswald" panose="00000500000000000000" pitchFamily="2" charset="-52"/>
                <a:ea typeface="Oswald"/>
                <a:cs typeface="Oswald"/>
                <a:sym typeface="Oswald"/>
              </a:rPr>
              <a:t>«Об </a:t>
            </a:r>
            <a:r>
              <a:rPr lang="ru-RU" sz="1300" dirty="0">
                <a:solidFill>
                  <a:schemeClr val="tx1"/>
                </a:solidFill>
                <a:latin typeface="Oswald" panose="00000500000000000000" pitchFamily="2" charset="-52"/>
                <a:ea typeface="Oswald"/>
                <a:cs typeface="Oswald"/>
                <a:sym typeface="Oswald"/>
              </a:rPr>
              <a:t>образовании в Свердловской </a:t>
            </a:r>
            <a:r>
              <a:rPr lang="ru-RU" sz="1300" dirty="0" smtClean="0">
                <a:solidFill>
                  <a:schemeClr val="tx1"/>
                </a:solidFill>
                <a:latin typeface="Oswald" panose="00000500000000000000" pitchFamily="2" charset="-52"/>
                <a:ea typeface="Oswald"/>
                <a:cs typeface="Oswald"/>
                <a:sym typeface="Oswald"/>
              </a:rPr>
              <a:t>области»;</a:t>
            </a:r>
            <a:endParaRPr lang="ru-RU" sz="1300" dirty="0">
              <a:solidFill>
                <a:schemeClr val="tx1"/>
              </a:solidFill>
              <a:latin typeface="Oswald" panose="00000500000000000000" pitchFamily="2" charset="-52"/>
              <a:ea typeface="Oswald"/>
              <a:cs typeface="Oswald"/>
              <a:sym typeface="Oswald"/>
            </a:endParaRPr>
          </a:p>
          <a:p>
            <a:pPr marL="460800" lvl="0" indent="-293900" algn="just">
              <a:buClr>
                <a:schemeClr val="dk2"/>
              </a:buClr>
              <a:buSzPts val="1000"/>
              <a:buFont typeface="Oswald"/>
              <a:buChar char="●"/>
            </a:pPr>
            <a:r>
              <a:rPr lang="ru-RU" sz="1300" dirty="0" smtClean="0">
                <a:solidFill>
                  <a:schemeClr val="tx1"/>
                </a:solidFill>
                <a:latin typeface="Oswald" panose="00000500000000000000" pitchFamily="2" charset="-52"/>
                <a:ea typeface="Oswald"/>
                <a:cs typeface="Oswald"/>
                <a:sym typeface="Oswald"/>
              </a:rPr>
              <a:t>Закон </a:t>
            </a:r>
            <a:r>
              <a:rPr lang="ru-RU" sz="1300" dirty="0">
                <a:solidFill>
                  <a:schemeClr val="tx1"/>
                </a:solidFill>
                <a:latin typeface="Oswald" panose="00000500000000000000" pitchFamily="2" charset="-52"/>
                <a:ea typeface="Oswald"/>
                <a:cs typeface="Oswald"/>
                <a:sym typeface="Oswald"/>
              </a:rPr>
              <a:t>Свердловской области от 26.04.2024 № 38-ОЗ </a:t>
            </a:r>
            <a:r>
              <a:rPr lang="ru-RU" sz="1300" dirty="0" smtClean="0">
                <a:solidFill>
                  <a:schemeClr val="tx1"/>
                </a:solidFill>
                <a:latin typeface="Oswald" panose="00000500000000000000" pitchFamily="2" charset="-52"/>
                <a:ea typeface="Oswald"/>
                <a:cs typeface="Oswald"/>
                <a:sym typeface="Oswald"/>
              </a:rPr>
              <a:t>«О </a:t>
            </a:r>
            <a:r>
              <a:rPr lang="ru-RU" sz="1300" dirty="0">
                <a:solidFill>
                  <a:schemeClr val="tx1"/>
                </a:solidFill>
                <a:latin typeface="Oswald" panose="00000500000000000000" pitchFamily="2" charset="-52"/>
                <a:ea typeface="Oswald"/>
                <a:cs typeface="Oswald"/>
                <a:sym typeface="Oswald"/>
              </a:rPr>
              <a:t>внесении изменений в отдельные законы Свердловской области, регулирующие отношения, связанные с предоставлением мер социальной поддержки многодетным </a:t>
            </a:r>
            <a:r>
              <a:rPr lang="ru-RU" sz="1300" dirty="0" smtClean="0">
                <a:solidFill>
                  <a:schemeClr val="tx1"/>
                </a:solidFill>
                <a:latin typeface="Oswald" panose="00000500000000000000" pitchFamily="2" charset="-52"/>
                <a:ea typeface="Oswald"/>
                <a:cs typeface="Oswald"/>
                <a:sym typeface="Oswald"/>
              </a:rPr>
              <a:t>семьям»;</a:t>
            </a:r>
          </a:p>
          <a:p>
            <a:pPr marL="460800" lvl="0" indent="-293900" algn="just">
              <a:buClr>
                <a:schemeClr val="dk2"/>
              </a:buClr>
              <a:buSzPts val="1000"/>
              <a:buFont typeface="Oswald"/>
              <a:buChar char="●"/>
            </a:pPr>
            <a:r>
              <a:rPr lang="ru-RU" sz="1300" dirty="0">
                <a:solidFill>
                  <a:schemeClr val="tx1"/>
                </a:solidFill>
                <a:latin typeface="Oswald" panose="00000500000000000000" pitchFamily="2" charset="-52"/>
                <a:ea typeface="Oswald"/>
                <a:cs typeface="Oswald"/>
                <a:sym typeface="Oswald"/>
              </a:rPr>
              <a:t>Указ Президента Российской Федерации от 23.01.2024 № </a:t>
            </a:r>
            <a:r>
              <a:rPr lang="ru-RU" sz="1300" dirty="0" smtClean="0">
                <a:solidFill>
                  <a:schemeClr val="tx1"/>
                </a:solidFill>
                <a:latin typeface="Oswald" panose="00000500000000000000" pitchFamily="2" charset="-52"/>
                <a:ea typeface="Oswald"/>
                <a:cs typeface="Oswald"/>
                <a:sym typeface="Oswald"/>
              </a:rPr>
              <a:t>63 "О </a:t>
            </a:r>
            <a:r>
              <a:rPr lang="ru-RU" sz="1300" dirty="0">
                <a:solidFill>
                  <a:schemeClr val="tx1"/>
                </a:solidFill>
                <a:latin typeface="Oswald" panose="00000500000000000000" pitchFamily="2" charset="-52"/>
                <a:ea typeface="Oswald"/>
                <a:cs typeface="Oswald"/>
                <a:sym typeface="Oswald"/>
              </a:rPr>
              <a:t>мерах социальной поддержки многодетных </a:t>
            </a:r>
            <a:r>
              <a:rPr lang="ru-RU" sz="1300" dirty="0" smtClean="0">
                <a:solidFill>
                  <a:schemeClr val="tx1"/>
                </a:solidFill>
                <a:latin typeface="Oswald" panose="00000500000000000000" pitchFamily="2" charset="-52"/>
                <a:ea typeface="Oswald"/>
                <a:cs typeface="Oswald"/>
                <a:sym typeface="Oswald"/>
              </a:rPr>
              <a:t>семей«</a:t>
            </a:r>
          </a:p>
          <a:p>
            <a:pPr marL="460800" lvl="0" indent="-293900" algn="just">
              <a:buClr>
                <a:schemeClr val="dk2"/>
              </a:buClr>
              <a:buSzPts val="1000"/>
              <a:buFont typeface="Oswald"/>
              <a:buChar char="●"/>
            </a:pPr>
            <a:r>
              <a:rPr lang="ru-RU" dirty="0"/>
              <a:t>Приказ Министерства труда и социальной защиты Российской Федерации от 02.04.2024 № 164н</a:t>
            </a:r>
            <a:r>
              <a:rPr lang="ru-RU" sz="1200" dirty="0"/>
              <a:t/>
            </a:r>
            <a:br>
              <a:rPr lang="ru-RU" sz="1200" dirty="0"/>
            </a:br>
            <a:r>
              <a:rPr lang="ru-RU" dirty="0"/>
              <a:t>"Об утверждении официальных разъяснений по вопросам применения Указа Президента Российской Федерации от 23 января 2024 г. № 63 "О мерах социальной поддержки многодетных семей"</a:t>
            </a:r>
            <a:endParaRPr lang="ru-RU" sz="1300" dirty="0" smtClean="0">
              <a:solidFill>
                <a:schemeClr val="tx1"/>
              </a:solidFill>
              <a:latin typeface="Oswald" panose="00000500000000000000" pitchFamily="2" charset="-52"/>
              <a:ea typeface="Oswald"/>
              <a:cs typeface="Oswald"/>
              <a:sym typeface="Oswald"/>
            </a:endParaRPr>
          </a:p>
          <a:p>
            <a:pPr marL="460800" lvl="0" indent="-293900" algn="just">
              <a:buClr>
                <a:schemeClr val="dk2"/>
              </a:buClr>
              <a:buSzPts val="1000"/>
              <a:buFont typeface="Oswald"/>
              <a:buChar char="●"/>
            </a:pPr>
            <a:r>
              <a:rPr lang="ru-RU" sz="13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01 августа 2024 года № 500-ПП «Об утверждении Порядка предоставления денежной компенсации на обеспечение бесплатным питанием (завтрак или обед) детям из многодетных семей, обучающимся по очной форме обучения в государственных профессиональных образовательных организациях Свердловской области по образовательным программам среднего профессионального образования</a:t>
            </a:r>
          </a:p>
          <a:p>
            <a:pPr marL="166900" marR="0" lvl="0" algn="just" rtl="0">
              <a:spcBef>
                <a:spcPts val="0"/>
              </a:spcBef>
              <a:spcAft>
                <a:spcPts val="0"/>
              </a:spcAft>
              <a:buClr>
                <a:schemeClr val="dk2"/>
              </a:buClr>
              <a:buSzPts val="1000"/>
            </a:pPr>
            <a:endParaRPr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Форма предоставления - денежная</a:t>
            </a:r>
            <a:endParaRPr b="1"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endParaRPr lang="ru" sz="1200" dirty="0" smtClean="0">
              <a:solidFill>
                <a:schemeClr val="tx1"/>
              </a:solidFill>
              <a:latin typeface="Oswald" panose="00000500000000000000" pitchFamily="2" charset="-52"/>
              <a:ea typeface="Oswald"/>
              <a:cs typeface="Oswald"/>
              <a:sym typeface="Oswald"/>
            </a:endParaRPr>
          </a:p>
          <a:p>
            <a:pPr marL="457200" lvl="0" indent="-292100" algn="just">
              <a:buClr>
                <a:schemeClr val="dk2"/>
              </a:buClr>
              <a:buSzPts val="1000"/>
              <a:buFont typeface="Oswald"/>
              <a:buChar char="●"/>
            </a:pPr>
            <a:r>
              <a:rPr lang="ru-RU" sz="1300" dirty="0" smtClean="0">
                <a:solidFill>
                  <a:srgbClr val="FF0000"/>
                </a:solidFill>
                <a:latin typeface="Oswald" panose="00000500000000000000" pitchFamily="2" charset="-52"/>
                <a:ea typeface="Oswald"/>
                <a:cs typeface="Oswald"/>
                <a:sym typeface="Oswald"/>
              </a:rPr>
              <a:t>Размер </a:t>
            </a:r>
            <a:r>
              <a:rPr lang="ru-RU" sz="1300" dirty="0">
                <a:solidFill>
                  <a:srgbClr val="FF0000"/>
                </a:solidFill>
                <a:latin typeface="Oswald" panose="00000500000000000000" pitchFamily="2" charset="-52"/>
                <a:ea typeface="Oswald"/>
                <a:cs typeface="Oswald"/>
                <a:sym typeface="Oswald"/>
              </a:rPr>
              <a:t>компенсации: </a:t>
            </a:r>
            <a:r>
              <a:rPr lang="ru-RU" sz="1300" dirty="0" smtClean="0">
                <a:solidFill>
                  <a:srgbClr val="FF0000"/>
                </a:solidFill>
                <a:latin typeface="Oswald" panose="00000500000000000000" pitchFamily="2" charset="-52"/>
                <a:ea typeface="Oswald"/>
                <a:cs typeface="Oswald"/>
                <a:sym typeface="Oswald"/>
              </a:rPr>
              <a:t>91,96 </a:t>
            </a:r>
            <a:r>
              <a:rPr lang="ru-RU" sz="1300" dirty="0">
                <a:solidFill>
                  <a:srgbClr val="FF0000"/>
                </a:solidFill>
                <a:latin typeface="Oswald" panose="00000500000000000000" pitchFamily="2" charset="-52"/>
                <a:ea typeface="Oswald"/>
                <a:cs typeface="Oswald"/>
                <a:sym typeface="Oswald"/>
              </a:rPr>
              <a:t>руб.  (один учебный </a:t>
            </a:r>
            <a:r>
              <a:rPr lang="ru-RU" sz="1300" dirty="0" smtClean="0">
                <a:solidFill>
                  <a:srgbClr val="FF0000"/>
                </a:solidFill>
                <a:latin typeface="Oswald" panose="00000500000000000000" pitchFamily="2" charset="-52"/>
                <a:ea typeface="Oswald"/>
                <a:cs typeface="Oswald"/>
                <a:sym typeface="Oswald"/>
              </a:rPr>
              <a:t>день</a:t>
            </a:r>
            <a:r>
              <a:rPr lang="en-US" sz="1300" smtClean="0">
                <a:solidFill>
                  <a:srgbClr val="FF0000"/>
                </a:solidFill>
                <a:latin typeface="Oswald" panose="00000500000000000000" pitchFamily="2" charset="-52"/>
                <a:ea typeface="Oswald"/>
                <a:cs typeface="Oswald"/>
                <a:sym typeface="Oswald"/>
              </a:rPr>
              <a:t>,</a:t>
            </a:r>
            <a:r>
              <a:rPr lang="ru-RU" sz="1300" smtClean="0">
                <a:solidFill>
                  <a:srgbClr val="FF0000"/>
                </a:solidFill>
                <a:latin typeface="Oswald" panose="00000500000000000000" pitchFamily="2" charset="-52"/>
                <a:ea typeface="Oswald"/>
                <a:cs typeface="Oswald"/>
                <a:sym typeface="Oswald"/>
              </a:rPr>
              <a:t> </a:t>
            </a:r>
            <a:r>
              <a:rPr lang="ru-RU" sz="1300" dirty="0">
                <a:solidFill>
                  <a:srgbClr val="FF0000"/>
                </a:solidFill>
                <a:latin typeface="Oswald" panose="00000500000000000000" pitchFamily="2" charset="-52"/>
                <a:ea typeface="Oswald"/>
                <a:cs typeface="Oswald"/>
                <a:sym typeface="Oswald"/>
              </a:rPr>
              <a:t>по состоянию на </a:t>
            </a:r>
            <a:r>
              <a:rPr lang="ru-RU" sz="1300" dirty="0" smtClean="0">
                <a:solidFill>
                  <a:srgbClr val="FF0000"/>
                </a:solidFill>
                <a:latin typeface="Oswald" panose="00000500000000000000" pitchFamily="2" charset="-52"/>
                <a:ea typeface="Oswald"/>
                <a:cs typeface="Oswald"/>
                <a:sym typeface="Oswald"/>
              </a:rPr>
              <a:t>01.01.2025)</a:t>
            </a:r>
            <a:endParaRPr sz="1300" dirty="0" smtClean="0">
              <a:solidFill>
                <a:srgbClr val="FF0000"/>
              </a:solidFill>
              <a:latin typeface="Oswald" panose="00000500000000000000" pitchFamily="2" charset="-52"/>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panose="00000500000000000000" pitchFamily="2" charset="-52"/>
                <a:ea typeface="Oswald"/>
                <a:cs typeface="Oswald"/>
                <a:sym typeface="Oswald"/>
              </a:rPr>
              <a:t>Периодичность выплаты</a:t>
            </a:r>
            <a:endParaRPr b="1" dirty="0">
              <a:solidFill>
                <a:schemeClr val="tx1"/>
              </a:solidFill>
              <a:highlight>
                <a:schemeClr val="lt2"/>
              </a:highlight>
              <a:latin typeface="Oswald" panose="00000500000000000000" pitchFamily="2"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300" dirty="0">
                <a:solidFill>
                  <a:schemeClr val="tx1"/>
                </a:solidFill>
                <a:latin typeface="Oswald" panose="00000500000000000000" pitchFamily="2" charset="-52"/>
                <a:ea typeface="Oswald"/>
                <a:cs typeface="Oswald"/>
                <a:sym typeface="Oswald"/>
              </a:rPr>
              <a:t>Ежемесячно</a:t>
            </a:r>
            <a:endParaRPr sz="1300" b="1"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6" name="Google Shape;227;p33"/>
          <p:cNvSpPr txBox="1"/>
          <p:nvPr/>
        </p:nvSpPr>
        <p:spPr>
          <a:xfrm>
            <a:off x="747150" y="3180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panose="00000500000000000000" pitchFamily="2" charset="-52"/>
                <a:ea typeface="Oswald"/>
                <a:cs typeface="Oswald"/>
                <a:sym typeface="Oswald"/>
              </a:rPr>
              <a:t>КОД МЕРЫ 0583</a:t>
            </a:r>
            <a:endParaRPr sz="1500" b="1" dirty="0">
              <a:solidFill>
                <a:schemeClr val="tx1"/>
              </a:solidFill>
              <a:latin typeface="Oswald" panose="00000500000000000000" pitchFamily="2" charset="-52"/>
              <a:ea typeface="Oswald"/>
              <a:cs typeface="Oswald"/>
              <a:sym typeface="Oswald"/>
            </a:endParaRPr>
          </a:p>
        </p:txBody>
      </p:sp>
      <p:sp>
        <p:nvSpPr>
          <p:cNvPr id="7" name="Google Shape;249;p36"/>
          <p:cNvSpPr txBox="1">
            <a:spLocks/>
          </p:cNvSpPr>
          <p:nvPr/>
        </p:nvSpPr>
        <p:spPr>
          <a:xfrm>
            <a:off x="2674050" y="3180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chemeClr val="tx1"/>
                </a:solidFill>
                <a:latin typeface="Oswald" panose="00000500000000000000" pitchFamily="2" charset="-52"/>
                <a:ea typeface="Oswald"/>
                <a:cs typeface="Oswald"/>
                <a:sym typeface="Oswald"/>
              </a:rPr>
              <a:t>Денежная компенсация на обеспечение бесплатным питанием (завтрак или обед) детям из многодетных семей, обучающихся по очной форме обучения в государственной профессиональной образовательной организации Свердловской области по образовательной программе среднего профессионального образования</a:t>
            </a:r>
          </a:p>
        </p:txBody>
      </p:sp>
    </p:spTree>
    <p:extLst>
      <p:ext uri="{BB962C8B-B14F-4D97-AF65-F5344CB8AC3E}">
        <p14:creationId xmlns:p14="http://schemas.microsoft.com/office/powerpoint/2010/main" val="2050938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315483696"/>
              </p:ext>
            </p:extLst>
          </p:nvPr>
        </p:nvGraphicFramePr>
        <p:xfrm>
          <a:off x="324888" y="1271770"/>
          <a:ext cx="8494225" cy="3307909"/>
        </p:xfrm>
        <a:graphic>
          <a:graphicData uri="http://schemas.openxmlformats.org/drawingml/2006/table">
            <a:tbl>
              <a:tblPr>
                <a:noFill/>
                <a:tableStyleId>{BF4A3D39-4975-46BA-BE83-8B02B6239DEE}</a:tableStyleId>
              </a:tblPr>
              <a:tblGrid>
                <a:gridCol w="2223240">
                  <a:extLst>
                    <a:ext uri="{9D8B030D-6E8A-4147-A177-3AD203B41FA5}">
                      <a16:colId xmlns:a16="http://schemas.microsoft.com/office/drawing/2014/main" val="20000"/>
                    </a:ext>
                  </a:extLst>
                </a:gridCol>
                <a:gridCol w="627098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a:t>
                      </a:r>
                      <a:r>
                        <a:rPr lang="ru-RU" sz="1400" b="1" dirty="0" smtClean="0">
                          <a:latin typeface="Oswald"/>
                          <a:ea typeface="Oswald"/>
                          <a:cs typeface="Oswald"/>
                          <a:sym typeface="Oswald"/>
                        </a:rPr>
                        <a:t/>
                      </a:r>
                      <a:br>
                        <a:rPr lang="ru-RU" sz="1400" b="1" dirty="0" smtClean="0">
                          <a:latin typeface="Oswald"/>
                          <a:ea typeface="Oswald"/>
                          <a:cs typeface="Oswald"/>
                          <a:sym typeface="Oswald"/>
                        </a:rPr>
                      </a:br>
                      <a:r>
                        <a:rPr lang="ru-RU" sz="1400" b="1" dirty="0" smtClean="0">
                          <a:latin typeface="Oswald"/>
                          <a:ea typeface="Oswald"/>
                          <a:cs typeface="Oswald"/>
                          <a:sym typeface="Oswald"/>
                        </a:rPr>
                        <a:t>(</a:t>
                      </a:r>
                      <a:r>
                        <a:rPr lang="ru-RU" sz="1400" b="1" dirty="0">
                          <a:latin typeface="Oswald"/>
                          <a:ea typeface="Oswald"/>
                          <a:cs typeface="Oswald"/>
                          <a:sym typeface="Oswald"/>
                        </a:rPr>
                        <a:t>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484979">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200" dirty="0" smtClean="0">
                          <a:solidFill>
                            <a:schemeClr val="tx1"/>
                          </a:solidFill>
                          <a:latin typeface="Oswald"/>
                          <a:ea typeface="Oswald"/>
                          <a:cs typeface="Oswald"/>
                          <a:sym typeface="Oswald"/>
                        </a:rPr>
                        <a:t>Дети из числа многодетных</a:t>
                      </a:r>
                      <a:r>
                        <a:rPr lang="ru-RU" sz="1200" baseline="0" dirty="0" smtClean="0">
                          <a:solidFill>
                            <a:schemeClr val="tx1"/>
                          </a:solidFill>
                          <a:latin typeface="Oswald"/>
                          <a:ea typeface="Oswald"/>
                          <a:cs typeface="Oswald"/>
                          <a:sym typeface="Oswald"/>
                        </a:rPr>
                        <a:t> семей</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Подача заявления руководителю образовательной организации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Копия паспорта или иного документа, удостоверяющего личность заявителя (в случае отсутствия копии паспорта или иного документа, удостоверяющего личность заявителя, в образовательной организации);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Копия свидетельства о рождении несовершеннолетнего обучающегося (в случае отсутствия свидетельства о рождении несовершеннолетнего обучающегося в образовательной организации);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Копия удостоверения, подтверждающего статус многодетной семьи в Российской Федерации;</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Сведения о банковских реквизитах и номере лицевого счета обучающегося, открытого в российской кредитной организации на имя обучающегося;</a:t>
                      </a:r>
                    </a:p>
                    <a:p>
                      <a:pPr marL="179999" lvl="0" indent="-155575" algn="l" rtl="0">
                        <a:spcBef>
                          <a:spcPts val="0"/>
                        </a:spcBef>
                        <a:spcAft>
                          <a:spcPts val="0"/>
                        </a:spcAft>
                        <a:buSzPts val="1100"/>
                        <a:buFont typeface="Oswald"/>
                        <a:buChar char="●"/>
                      </a:pPr>
                      <a:r>
                        <a:rPr lang="ru-RU" sz="1200" dirty="0" smtClean="0">
                          <a:solidFill>
                            <a:schemeClr val="tx1"/>
                          </a:solidFill>
                          <a:latin typeface="Oswald"/>
                          <a:ea typeface="Oswald"/>
                          <a:cs typeface="Oswald"/>
                          <a:sym typeface="Oswald"/>
                        </a:rPr>
                        <a:t>Заявление о согласии на обработку персональных данных заявителя в соответствии с законодательством Российской Федерации (в случае отсутствия заявления в образовательной организации).</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227;p33"/>
          <p:cNvSpPr txBox="1"/>
          <p:nvPr/>
        </p:nvSpPr>
        <p:spPr>
          <a:xfrm>
            <a:off x="747150" y="3180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panose="00000500000000000000" pitchFamily="2" charset="-52"/>
                <a:ea typeface="Oswald"/>
                <a:cs typeface="Oswald"/>
                <a:sym typeface="Oswald"/>
              </a:rPr>
              <a:t>КОД МЕРЫ 0583</a:t>
            </a:r>
            <a:endParaRPr sz="1500" b="1" dirty="0">
              <a:solidFill>
                <a:schemeClr val="tx1"/>
              </a:solidFill>
              <a:latin typeface="Oswald" panose="00000500000000000000" pitchFamily="2" charset="-52"/>
              <a:ea typeface="Oswald"/>
              <a:cs typeface="Oswald"/>
              <a:sym typeface="Oswald"/>
            </a:endParaRPr>
          </a:p>
        </p:txBody>
      </p:sp>
      <p:sp>
        <p:nvSpPr>
          <p:cNvPr id="7" name="Google Shape;249;p36"/>
          <p:cNvSpPr txBox="1">
            <a:spLocks/>
          </p:cNvSpPr>
          <p:nvPr/>
        </p:nvSpPr>
        <p:spPr>
          <a:xfrm>
            <a:off x="2674050" y="3180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100" cap="all" dirty="0">
                <a:solidFill>
                  <a:schemeClr val="tx1"/>
                </a:solidFill>
                <a:latin typeface="Oswald" panose="00000500000000000000" pitchFamily="2" charset="-52"/>
                <a:ea typeface="Oswald"/>
                <a:cs typeface="Oswald"/>
                <a:sym typeface="Oswald"/>
              </a:rPr>
              <a:t>Денежная компенсация на обеспечение бесплатным питанием (завтрак или обед) детям из многодетных семей, обучающихся по очной форме обучения в государственной профессиональной образовательной организации Свердловской области по образовательной программе среднего профессионального образования</a:t>
            </a:r>
          </a:p>
        </p:txBody>
      </p:sp>
    </p:spTree>
    <p:extLst>
      <p:ext uri="{BB962C8B-B14F-4D97-AF65-F5344CB8AC3E}">
        <p14:creationId xmlns:p14="http://schemas.microsoft.com/office/powerpoint/2010/main" val="275753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buClr>
                <a:schemeClr val="dk1"/>
              </a:buClr>
              <a:buSzPts val="1100"/>
            </a:pPr>
            <a:r>
              <a:rPr lang="ru-RU" sz="1300" cap="all" dirty="0">
                <a:solidFill>
                  <a:srgbClr val="000000"/>
                </a:solidFill>
                <a:latin typeface="Oswald" panose="020B0604020202020204" charset="-52"/>
                <a:ea typeface="Oswald"/>
                <a:cs typeface="Oswald"/>
                <a:sym typeface="Oswald"/>
              </a:rPr>
              <a:t>Выплата материальной помощи студентам и слушателям, осваивающим программы профессионального обучения</a:t>
            </a:r>
          </a:p>
        </p:txBody>
      </p:sp>
      <p:sp>
        <p:nvSpPr>
          <p:cNvPr id="100" name="Google Shape;100;p1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10.12.2014 № 1128-ПП </a:t>
            </a:r>
            <a:r>
              <a:rPr lang="ru" sz="1300" dirty="0" smtClean="0">
                <a:solidFill>
                  <a:schemeClr val="tx1"/>
                </a:solidFill>
                <a:latin typeface="Oswald"/>
                <a:ea typeface="Oswald"/>
                <a:cs typeface="Oswald"/>
                <a:sym typeface="Oswald"/>
              </a:rPr>
              <a:t>«О </a:t>
            </a:r>
            <a:r>
              <a:rPr lang="ru" sz="1300" dirty="0">
                <a:solidFill>
                  <a:schemeClr val="tx1"/>
                </a:solidFill>
                <a:latin typeface="Oswald"/>
                <a:ea typeface="Oswald"/>
                <a:cs typeface="Oswald"/>
                <a:sym typeface="Oswald"/>
              </a:rPr>
              <a:t>материальной поддержке обучающихся в государственных профессиональных образовательных организациях Свердловской </a:t>
            </a:r>
            <a:r>
              <a:rPr lang="ru" sz="1300" dirty="0" smtClean="0">
                <a:solidFill>
                  <a:schemeClr val="tx1"/>
                </a:solidFill>
                <a:latin typeface="Oswald"/>
                <a:ea typeface="Oswald"/>
                <a:cs typeface="Oswald"/>
                <a:sym typeface="Oswald"/>
              </a:rPr>
              <a:t>области»</a:t>
            </a:r>
          </a:p>
          <a:p>
            <a:pPr marL="457200" indent="-311150" algn="just">
              <a:buClr>
                <a:schemeClr val="dk2"/>
              </a:buClr>
              <a:buSzPts val="1300"/>
              <a:buFont typeface="Oswald"/>
              <a:buChar char="●"/>
            </a:pPr>
            <a:r>
              <a:rPr lang="ru-RU" sz="1300" dirty="0" smtClean="0">
                <a:solidFill>
                  <a:schemeClr val="tx1"/>
                </a:solidFill>
                <a:latin typeface="Oswald"/>
                <a:ea typeface="Oswald"/>
                <a:cs typeface="Oswald"/>
                <a:sym typeface="Oswald"/>
              </a:rPr>
              <a:t>Постановление </a:t>
            </a:r>
            <a:r>
              <a:rPr lang="ru-RU" sz="1300" dirty="0">
                <a:solidFill>
                  <a:schemeClr val="tx1"/>
                </a:solidFill>
                <a:latin typeface="Oswald"/>
                <a:ea typeface="Oswald"/>
                <a:cs typeface="Oswald"/>
                <a:sym typeface="Oswald"/>
              </a:rPr>
              <a:t>Правительства Свердловской области от 07.03.2024 № </a:t>
            </a:r>
            <a:r>
              <a:rPr lang="ru-RU" sz="1300" dirty="0" smtClean="0">
                <a:solidFill>
                  <a:schemeClr val="tx1"/>
                </a:solidFill>
                <a:latin typeface="Oswald"/>
                <a:ea typeface="Oswald"/>
                <a:cs typeface="Oswald"/>
                <a:sym typeface="Oswald"/>
              </a:rPr>
              <a:t>151-ПП «О </a:t>
            </a:r>
            <a:r>
              <a:rPr lang="ru-RU" sz="1300" dirty="0">
                <a:solidFill>
                  <a:schemeClr val="tx1"/>
                </a:solidFill>
                <a:latin typeface="Oswald"/>
                <a:ea typeface="Oswald"/>
                <a:cs typeface="Oswald"/>
                <a:sym typeface="Oswald"/>
              </a:rPr>
              <a:t>внесении изменений в Порядок предоставления материальной помощи обучающимся в государственных профессиональных образовательных организациях Свердловской области, утвержденный постановлением Правительства Свердловской области от 10.12.2014 № </a:t>
            </a:r>
            <a:r>
              <a:rPr lang="ru-RU" sz="1300" dirty="0" smtClean="0">
                <a:solidFill>
                  <a:schemeClr val="tx1"/>
                </a:solidFill>
                <a:latin typeface="Oswald"/>
                <a:ea typeface="Oswald"/>
                <a:cs typeface="Oswald"/>
                <a:sym typeface="Oswald"/>
              </a:rPr>
              <a:t>1128-ПП»</a:t>
            </a:r>
            <a:endParaRPr lang="ru-RU"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latin typeface="Oswald"/>
                <a:ea typeface="Oswald"/>
                <a:cs typeface="Oswald"/>
                <a:sym typeface="Oswald"/>
              </a:rPr>
              <a:t>Форма </a:t>
            </a:r>
            <a:r>
              <a:rPr lang="ru" b="1" dirty="0">
                <a:solidFill>
                  <a:schemeClr val="tx1"/>
                </a:solidFill>
                <a:latin typeface="Oswald"/>
                <a:ea typeface="Oswald"/>
                <a:cs typeface="Oswald"/>
                <a:sym typeface="Oswald"/>
              </a:rPr>
              <a:t>предоставления - денежная</a:t>
            </a: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RU" sz="1300" dirty="0">
                <a:solidFill>
                  <a:schemeClr val="tx1"/>
                </a:solidFill>
                <a:latin typeface="Oswald"/>
                <a:ea typeface="Oswald"/>
                <a:cs typeface="Oswald"/>
              </a:rPr>
              <a:t>Минимальный 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sz="1300" dirty="0">
              <a:solidFill>
                <a:schemeClr val="tx1"/>
              </a:solidFill>
              <a:latin typeface="Oswald"/>
              <a:ea typeface="Oswald"/>
              <a:cs typeface="Oswald"/>
              <a:sym typeface="Oswald"/>
            </a:endParaRPr>
          </a:p>
          <a:p>
            <a:pPr algn="ctr"/>
            <a:r>
              <a:rPr lang="ru" b="1" dirty="0">
                <a:solidFill>
                  <a:schemeClr val="tx1"/>
                </a:solidFill>
                <a:latin typeface="Oswald"/>
                <a:ea typeface="Oswald"/>
                <a:cs typeface="Oswald"/>
                <a:sym typeface="Oswald"/>
              </a:rPr>
              <a:t>Периодичность выплаты</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dirty="0">
                <a:solidFill>
                  <a:schemeClr val="tx1"/>
                </a:solidFill>
                <a:latin typeface="Oswald"/>
                <a:ea typeface="Oswald"/>
                <a:cs typeface="Oswald"/>
                <a:sym typeface="Oswald"/>
              </a:rPr>
            </a:br>
            <a:r>
              <a:rPr lang="ru" sz="1300" dirty="0">
                <a:solidFill>
                  <a:schemeClr val="tx1"/>
                </a:solidFill>
                <a:latin typeface="Oswald"/>
                <a:ea typeface="Oswald"/>
                <a:cs typeface="Oswald"/>
                <a:sym typeface="Oswald"/>
              </a:rPr>
              <a:t>не чаще 1 раза в 3 месяца</a:t>
            </a:r>
            <a:endParaRPr sz="1100" dirty="0">
              <a:solidFill>
                <a:schemeClr val="tx1"/>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0428</a:t>
            </a:r>
            <a:endParaRPr sz="1500" b="1" dirty="0">
              <a:latin typeface="Oswald"/>
              <a:ea typeface="Oswald"/>
              <a:cs typeface="Oswald"/>
              <a:sym typeface="Oswa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225779"/>
            <a:ext cx="5760000" cy="5080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Oswald" panose="020B0604020202020204" charset="-52"/>
              <a:buNone/>
            </a:pPr>
            <a:r>
              <a:rPr lang="ru-RU" sz="1300" cap="all" dirty="0">
                <a:solidFill>
                  <a:srgbClr val="000000"/>
                </a:solidFill>
                <a:latin typeface="Oswald" panose="020B0604020202020204" charset="-52"/>
                <a:ea typeface="Oswald"/>
                <a:cs typeface="Oswald"/>
                <a:sym typeface="Oswald"/>
              </a:rPr>
              <a:t>Д</a:t>
            </a:r>
            <a:r>
              <a:rPr lang="ru-RU" sz="1300" cap="all" dirty="0" smtClean="0">
                <a:solidFill>
                  <a:srgbClr val="000000"/>
                </a:solidFill>
                <a:latin typeface="Oswald" panose="020B0604020202020204" charset="-52"/>
                <a:ea typeface="Oswald"/>
                <a:cs typeface="Oswald"/>
                <a:sym typeface="Oswald"/>
              </a:rPr>
              <a:t>енежная компенсация на приобретение комплекта одежды, обуви, мягкого инвентаря</a:t>
            </a:r>
            <a:endParaRPr lang="ru-RU" sz="2600" cap="all" dirty="0">
              <a:solidFill>
                <a:srgbClr val="000000"/>
              </a:solidFill>
              <a:latin typeface="Oswald" panose="020B0604020202020204" charset="-52"/>
              <a:ea typeface="Oswald"/>
              <a:cs typeface="Oswald"/>
              <a:sym typeface="Oswald"/>
            </a:endParaRPr>
          </a:p>
        </p:txBody>
      </p:sp>
      <p:sp>
        <p:nvSpPr>
          <p:cNvPr id="255" name="Google Shape;255;p37"/>
          <p:cNvSpPr/>
          <p:nvPr/>
        </p:nvSpPr>
        <p:spPr>
          <a:xfrm>
            <a:off x="380550" y="736038"/>
            <a:ext cx="8053500" cy="4436364"/>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200" b="1" dirty="0">
                <a:solidFill>
                  <a:schemeClr val="tx1"/>
                </a:solidFill>
                <a:latin typeface="Oswald"/>
                <a:ea typeface="Oswald"/>
                <a:cs typeface="Oswald"/>
                <a:sym typeface="Oswald"/>
              </a:rPr>
              <a:t>Нормативные </a:t>
            </a:r>
            <a:r>
              <a:rPr lang="ru" sz="1200" b="1" dirty="0" smtClean="0">
                <a:solidFill>
                  <a:schemeClr val="tx1"/>
                </a:solidFill>
                <a:latin typeface="Oswald"/>
                <a:ea typeface="Oswald"/>
                <a:cs typeface="Oswald"/>
                <a:sym typeface="Oswald"/>
              </a:rPr>
              <a:t>основания</a:t>
            </a:r>
            <a:r>
              <a:rPr lang="en-US" sz="1200" b="1" dirty="0" smtClean="0">
                <a:solidFill>
                  <a:schemeClr val="tx1"/>
                </a:solidFill>
                <a:latin typeface="Oswald"/>
                <a:ea typeface="Oswald"/>
                <a:cs typeface="Oswald"/>
                <a:sym typeface="Oswald"/>
              </a:rPr>
              <a:t/>
            </a:r>
            <a:br>
              <a:rPr lang="en-US" sz="1200" b="1" dirty="0" smtClean="0">
                <a:solidFill>
                  <a:schemeClr val="tx1"/>
                </a:solidFill>
                <a:latin typeface="Oswald"/>
                <a:ea typeface="Oswald"/>
                <a:cs typeface="Oswald"/>
                <a:sym typeface="Oswald"/>
              </a:rPr>
            </a:br>
            <a:endParaRPr sz="500" b="1" dirty="0">
              <a:solidFill>
                <a:schemeClr val="tx1"/>
              </a:solidFill>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100" dirty="0">
                <a:solidFill>
                  <a:schemeClr val="tx1"/>
                </a:solidFill>
                <a:latin typeface="Oswald"/>
                <a:ea typeface="Oswald"/>
                <a:cs typeface="Oswald"/>
                <a:sym typeface="Oswald"/>
              </a:rPr>
              <a:t>Закон Свердловской области от 26.07.2022 № 95-ОЗ </a:t>
            </a:r>
            <a:r>
              <a:rPr lang="ru" sz="1100" dirty="0" smtClean="0">
                <a:solidFill>
                  <a:schemeClr val="tx1"/>
                </a:solidFill>
                <a:latin typeface="Oswald"/>
                <a:ea typeface="Oswald"/>
                <a:cs typeface="Oswald"/>
                <a:sym typeface="Oswald"/>
              </a:rPr>
              <a:t>«О </a:t>
            </a:r>
            <a:r>
              <a:rPr lang="ru" sz="1100" dirty="0">
                <a:solidFill>
                  <a:schemeClr val="tx1"/>
                </a:solidFill>
                <a:latin typeface="Oswald"/>
                <a:ea typeface="Oswald"/>
                <a:cs typeface="Oswald"/>
                <a:sym typeface="Oswald"/>
              </a:rPr>
              <a:t>внесении изменения в Закон Свердловской </a:t>
            </a:r>
            <a:r>
              <a:rPr lang="ru" sz="1100" dirty="0" smtClean="0">
                <a:solidFill>
                  <a:schemeClr val="tx1"/>
                </a:solidFill>
                <a:latin typeface="Oswald"/>
                <a:ea typeface="Oswald"/>
                <a:cs typeface="Oswald"/>
                <a:sym typeface="Oswald"/>
              </a:rPr>
              <a:t>области</a:t>
            </a:r>
            <a:r>
              <a:rPr lang="en-US" sz="1100" dirty="0" smtClean="0">
                <a:solidFill>
                  <a:schemeClr val="tx1"/>
                </a:solidFill>
                <a:latin typeface="Oswald"/>
                <a:ea typeface="Oswald"/>
                <a:cs typeface="Oswald"/>
                <a:sym typeface="Oswald"/>
              </a:rPr>
              <a:t/>
            </a:r>
            <a:br>
              <a:rPr lang="en-US" sz="1100" dirty="0" smtClean="0">
                <a:solidFill>
                  <a:schemeClr val="tx1"/>
                </a:solidFill>
                <a:latin typeface="Oswald"/>
                <a:ea typeface="Oswald"/>
                <a:cs typeface="Oswald"/>
                <a:sym typeface="Oswald"/>
              </a:rPr>
            </a:br>
            <a:r>
              <a:rPr lang="ru" sz="1100" dirty="0" smtClean="0">
                <a:solidFill>
                  <a:schemeClr val="tx1"/>
                </a:solidFill>
                <a:latin typeface="Oswald"/>
                <a:ea typeface="Oswald"/>
                <a:cs typeface="Oswald"/>
                <a:sym typeface="Oswald"/>
              </a:rPr>
              <a:t> «Об </a:t>
            </a:r>
            <a:r>
              <a:rPr lang="ru" sz="1100" dirty="0">
                <a:solidFill>
                  <a:schemeClr val="tx1"/>
                </a:solidFill>
                <a:latin typeface="Oswald"/>
                <a:ea typeface="Oswald"/>
                <a:cs typeface="Oswald"/>
                <a:sym typeface="Oswald"/>
              </a:rPr>
              <a:t>образовании в Свердловской </a:t>
            </a:r>
            <a:r>
              <a:rPr lang="ru" sz="1100" dirty="0" smtClean="0">
                <a:solidFill>
                  <a:schemeClr val="tx1"/>
                </a:solidFill>
                <a:latin typeface="Oswald"/>
                <a:ea typeface="Oswald"/>
                <a:cs typeface="Oswald"/>
                <a:sym typeface="Oswald"/>
              </a:rPr>
              <a:t>области»</a:t>
            </a:r>
            <a:endParaRPr lang="ru" sz="1100" dirty="0">
              <a:solidFill>
                <a:schemeClr val="tx1"/>
              </a:solidFill>
              <a:latin typeface="Oswald"/>
              <a:ea typeface="Oswald"/>
              <a:cs typeface="Oswald"/>
              <a:sym typeface="Oswald"/>
            </a:endParaRPr>
          </a:p>
          <a:p>
            <a:pPr marL="457200" indent="-317500" algn="just">
              <a:buClr>
                <a:schemeClr val="dk2"/>
              </a:buClr>
              <a:buSzPts val="1400"/>
              <a:buFont typeface="Oswald"/>
              <a:buChar char="●"/>
            </a:pPr>
            <a:r>
              <a:rPr lang="ru" sz="1100" dirty="0">
                <a:solidFill>
                  <a:schemeClr val="tx1"/>
                </a:solidFill>
                <a:latin typeface="Oswald"/>
                <a:ea typeface="Oswald"/>
                <a:cs typeface="Oswald"/>
                <a:sym typeface="Oswald"/>
              </a:rPr>
              <a:t>Закон Свердловской области от 26.07.2022 № 96-ОЗ </a:t>
            </a:r>
            <a:r>
              <a:rPr lang="ru" sz="1100" dirty="0" smtClean="0">
                <a:solidFill>
                  <a:schemeClr val="tx1"/>
                </a:solidFill>
                <a:latin typeface="Oswald"/>
                <a:ea typeface="Oswald"/>
                <a:cs typeface="Oswald"/>
                <a:sym typeface="Oswald"/>
              </a:rPr>
              <a:t>«О </a:t>
            </a:r>
            <a:r>
              <a:rPr lang="ru" sz="1100" dirty="0">
                <a:solidFill>
                  <a:schemeClr val="tx1"/>
                </a:solidFill>
                <a:latin typeface="Oswald"/>
                <a:ea typeface="Oswald"/>
                <a:cs typeface="Oswald"/>
                <a:sym typeface="Oswald"/>
              </a:rPr>
              <a:t>внесении изменений в отдельные законы Свердловской </a:t>
            </a:r>
            <a:r>
              <a:rPr lang="ru" sz="1100" dirty="0" smtClean="0">
                <a:solidFill>
                  <a:schemeClr val="tx1"/>
                </a:solidFill>
                <a:latin typeface="Oswald"/>
                <a:ea typeface="Oswald"/>
                <a:cs typeface="Oswald"/>
                <a:sym typeface="Oswald"/>
              </a:rPr>
              <a:t>области»</a:t>
            </a:r>
            <a:endParaRPr lang="ru" sz="1100"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RU" sz="1100" dirty="0">
                <a:solidFill>
                  <a:schemeClr val="tx1"/>
                </a:solidFill>
                <a:ea typeface="Oswald"/>
                <a:cs typeface="Oswald"/>
                <a:sym typeface="Oswald"/>
              </a:rPr>
              <a:t>Закон Свердловской области от </a:t>
            </a:r>
            <a:r>
              <a:rPr lang="ru-RU" sz="1100" dirty="0">
                <a:solidFill>
                  <a:schemeClr val="tx1"/>
                </a:solidFill>
              </a:rPr>
              <a:t>03.11.2022 № 114-ОЗ </a:t>
            </a:r>
            <a:r>
              <a:rPr lang="en-US" sz="1100" dirty="0">
                <a:solidFill>
                  <a:schemeClr val="tx1"/>
                </a:solidFill>
              </a:rPr>
              <a:t>«</a:t>
            </a:r>
            <a:r>
              <a:rPr lang="ru-RU" sz="1100" dirty="0">
                <a:solidFill>
                  <a:schemeClr val="tx1"/>
                </a:solidFill>
              </a:rPr>
              <a:t>О внесении изменений в статью 33-1 Закона Свердловской </a:t>
            </a:r>
            <a:r>
              <a:rPr lang="ru-RU" sz="1100" dirty="0" smtClean="0">
                <a:solidFill>
                  <a:schemeClr val="tx1"/>
                </a:solidFill>
              </a:rPr>
              <a:t>области</a:t>
            </a:r>
            <a:r>
              <a:rPr lang="en-US" sz="1100" dirty="0" smtClean="0">
                <a:solidFill>
                  <a:schemeClr val="tx1"/>
                </a:solidFill>
              </a:rPr>
              <a:t/>
            </a:r>
            <a:br>
              <a:rPr lang="en-US" sz="1100" dirty="0" smtClean="0">
                <a:solidFill>
                  <a:schemeClr val="tx1"/>
                </a:solidFill>
              </a:rPr>
            </a:br>
            <a:r>
              <a:rPr lang="ru-RU" sz="1100" dirty="0" smtClean="0">
                <a:solidFill>
                  <a:schemeClr val="tx1"/>
                </a:solidFill>
              </a:rPr>
              <a:t> «Об </a:t>
            </a:r>
            <a:r>
              <a:rPr lang="ru-RU" sz="1100" dirty="0">
                <a:solidFill>
                  <a:schemeClr val="tx1"/>
                </a:solidFill>
              </a:rPr>
              <a:t>образовании в Свердловской </a:t>
            </a:r>
            <a:r>
              <a:rPr lang="ru-RU" sz="1100" dirty="0" smtClean="0">
                <a:solidFill>
                  <a:schemeClr val="tx1"/>
                </a:solidFill>
              </a:rPr>
              <a:t>области»</a:t>
            </a:r>
            <a:endParaRPr lang="ru-RU" sz="1100" dirty="0">
              <a:solidFill>
                <a:schemeClr val="tx1"/>
              </a:solidFill>
            </a:endParaRPr>
          </a:p>
          <a:p>
            <a:pPr marL="457200" indent="-317500" algn="just">
              <a:buClr>
                <a:schemeClr val="dk2"/>
              </a:buClr>
              <a:buSzPts val="1400"/>
              <a:buFont typeface="Oswald"/>
              <a:buChar char="●"/>
            </a:pPr>
            <a:r>
              <a:rPr lang="ru-RU" sz="1100" dirty="0">
                <a:solidFill>
                  <a:schemeClr val="tx1"/>
                </a:solidFill>
                <a:ea typeface="Oswald"/>
                <a:cs typeface="Oswald"/>
                <a:sym typeface="Oswald"/>
              </a:rPr>
              <a:t>Закон Свердловской области от </a:t>
            </a:r>
            <a:r>
              <a:rPr lang="ru-RU" sz="1100" dirty="0">
                <a:solidFill>
                  <a:schemeClr val="tx1"/>
                </a:solidFill>
              </a:rPr>
              <a:t>07.06.2023 № 57-ОЗ </a:t>
            </a:r>
            <a:r>
              <a:rPr lang="en-US" sz="1100" dirty="0">
                <a:solidFill>
                  <a:schemeClr val="tx1"/>
                </a:solidFill>
              </a:rPr>
              <a:t>«</a:t>
            </a:r>
            <a:r>
              <a:rPr lang="ru-RU" sz="1100" dirty="0">
                <a:solidFill>
                  <a:schemeClr val="tx1"/>
                </a:solidFill>
              </a:rPr>
              <a:t>О внесении изменений в статью 33-1 Закона Свердловской </a:t>
            </a:r>
            <a:r>
              <a:rPr lang="ru-RU" sz="1100" dirty="0" smtClean="0">
                <a:solidFill>
                  <a:schemeClr val="tx1"/>
                </a:solidFill>
              </a:rPr>
              <a:t>области</a:t>
            </a:r>
            <a:r>
              <a:rPr lang="en-US" sz="1100" dirty="0" smtClean="0">
                <a:solidFill>
                  <a:schemeClr val="tx1"/>
                </a:solidFill>
              </a:rPr>
              <a:t/>
            </a:r>
            <a:br>
              <a:rPr lang="en-US" sz="1100" dirty="0" smtClean="0">
                <a:solidFill>
                  <a:schemeClr val="tx1"/>
                </a:solidFill>
              </a:rPr>
            </a:br>
            <a:r>
              <a:rPr lang="ru-RU" sz="1100" dirty="0" smtClean="0">
                <a:solidFill>
                  <a:schemeClr val="tx1"/>
                </a:solidFill>
              </a:rPr>
              <a:t> «Об </a:t>
            </a:r>
            <a:r>
              <a:rPr lang="ru-RU" sz="1100" dirty="0">
                <a:solidFill>
                  <a:schemeClr val="tx1"/>
                </a:solidFill>
              </a:rPr>
              <a:t>образовании в Свердловской </a:t>
            </a:r>
            <a:r>
              <a:rPr lang="ru-RU" sz="1100" dirty="0" smtClean="0">
                <a:solidFill>
                  <a:schemeClr val="tx1"/>
                </a:solidFill>
              </a:rPr>
              <a:t>области»</a:t>
            </a:r>
          </a:p>
          <a:p>
            <a:pPr marL="457200" indent="-317500" algn="just">
              <a:buClr>
                <a:schemeClr val="dk2"/>
              </a:buClr>
              <a:buSzPts val="1400"/>
              <a:buFont typeface="Oswald"/>
              <a:buChar char="●"/>
            </a:pPr>
            <a:r>
              <a:rPr lang="ru-RU" sz="1100" dirty="0">
                <a:solidFill>
                  <a:schemeClr val="tx1"/>
                </a:solidFill>
                <a:latin typeface="Oswald" panose="00000500000000000000" pitchFamily="2" charset="-52"/>
              </a:rPr>
              <a:t>Закон Свердловской области от 26.03.2024 № 30-ОЗ </a:t>
            </a:r>
            <a:r>
              <a:rPr lang="ru-RU" sz="1100" dirty="0" smtClean="0">
                <a:solidFill>
                  <a:schemeClr val="tx1"/>
                </a:solidFill>
                <a:latin typeface="Oswald" panose="00000500000000000000" pitchFamily="2" charset="-52"/>
              </a:rPr>
              <a:t>«О </a:t>
            </a:r>
            <a:r>
              <a:rPr lang="ru-RU" sz="1100" dirty="0">
                <a:solidFill>
                  <a:schemeClr val="tx1"/>
                </a:solidFill>
                <a:latin typeface="Oswald" panose="00000500000000000000" pitchFamily="2" charset="-52"/>
              </a:rPr>
              <a:t>внесении изменений в Закон Свердловской </a:t>
            </a:r>
            <a:r>
              <a:rPr lang="ru-RU" sz="1100" dirty="0" smtClean="0">
                <a:solidFill>
                  <a:schemeClr val="tx1"/>
                </a:solidFill>
                <a:latin typeface="Oswald" panose="00000500000000000000" pitchFamily="2" charset="-52"/>
              </a:rPr>
              <a:t>области</a:t>
            </a:r>
            <a:r>
              <a:rPr lang="en-US" sz="1100" dirty="0" smtClean="0">
                <a:solidFill>
                  <a:schemeClr val="tx1"/>
                </a:solidFill>
                <a:latin typeface="Oswald" panose="00000500000000000000" pitchFamily="2" charset="-52"/>
              </a:rPr>
              <a:t/>
            </a:r>
            <a:br>
              <a:rPr lang="en-US" sz="1100" dirty="0" smtClean="0">
                <a:solidFill>
                  <a:schemeClr val="tx1"/>
                </a:solidFill>
                <a:latin typeface="Oswald" panose="00000500000000000000" pitchFamily="2" charset="-52"/>
              </a:rPr>
            </a:br>
            <a:r>
              <a:rPr lang="ru-RU" sz="1100" dirty="0" smtClean="0">
                <a:solidFill>
                  <a:schemeClr val="tx1"/>
                </a:solidFill>
                <a:latin typeface="Oswald" panose="00000500000000000000" pitchFamily="2" charset="-52"/>
              </a:rPr>
              <a:t> «Об </a:t>
            </a:r>
            <a:r>
              <a:rPr lang="ru-RU" sz="1100" dirty="0">
                <a:solidFill>
                  <a:schemeClr val="tx1"/>
                </a:solidFill>
                <a:latin typeface="Oswald" panose="00000500000000000000" pitchFamily="2" charset="-52"/>
              </a:rPr>
              <a:t>образовании в Свердловской </a:t>
            </a:r>
            <a:r>
              <a:rPr lang="ru-RU" sz="1100" dirty="0" smtClean="0">
                <a:solidFill>
                  <a:schemeClr val="tx1"/>
                </a:solidFill>
                <a:latin typeface="Oswald" panose="00000500000000000000" pitchFamily="2" charset="-52"/>
              </a:rPr>
              <a:t>области»</a:t>
            </a:r>
            <a:endParaRPr lang="ru-RU" sz="1100" dirty="0">
              <a:solidFill>
                <a:schemeClr val="tx1"/>
              </a:solidFill>
              <a:latin typeface="Oswald" panose="00000500000000000000" pitchFamily="2" charset="-52"/>
            </a:endParaRPr>
          </a:p>
          <a:p>
            <a:pPr marL="457200" marR="0" lvl="0" indent="-317500" algn="just" rtl="0">
              <a:spcBef>
                <a:spcPts val="0"/>
              </a:spcBef>
              <a:spcAft>
                <a:spcPts val="0"/>
              </a:spcAft>
              <a:buClr>
                <a:schemeClr val="dk2"/>
              </a:buClr>
              <a:buSzPts val="1400"/>
              <a:buFont typeface="Oswald"/>
              <a:buChar char="●"/>
            </a:pPr>
            <a:r>
              <a:rPr lang="ru" sz="1100" dirty="0" smtClean="0">
                <a:solidFill>
                  <a:schemeClr val="tx1"/>
                </a:solidFill>
                <a:latin typeface="Oswald"/>
                <a:ea typeface="Oswald"/>
                <a:cs typeface="Oswald"/>
                <a:sym typeface="Oswald"/>
              </a:rPr>
              <a:t>Постановление </a:t>
            </a:r>
            <a:r>
              <a:rPr lang="ru" sz="1100" dirty="0">
                <a:solidFill>
                  <a:schemeClr val="tx1"/>
                </a:solidFill>
                <a:latin typeface="Oswald"/>
                <a:ea typeface="Oswald"/>
                <a:cs typeface="Oswald"/>
                <a:sym typeface="Oswald"/>
              </a:rPr>
              <a:t>Правительства Свердловской области от 05.07.2017 № 476-ПП </a:t>
            </a:r>
            <a:r>
              <a:rPr lang="ru" sz="1100" dirty="0" smtClean="0">
                <a:solidFill>
                  <a:schemeClr val="tx1"/>
                </a:solidFill>
                <a:latin typeface="Oswald"/>
                <a:ea typeface="Oswald"/>
                <a:cs typeface="Oswald"/>
                <a:sym typeface="Oswald"/>
              </a:rPr>
              <a:t>«Об </a:t>
            </a:r>
            <a:r>
              <a:rPr lang="ru" sz="11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 sz="1100" dirty="0" smtClean="0">
                <a:solidFill>
                  <a:schemeClr val="tx1"/>
                </a:solidFill>
                <a:latin typeface="Oswald"/>
                <a:ea typeface="Oswald"/>
                <a:cs typeface="Oswald"/>
                <a:sym typeface="Oswald"/>
              </a:rPr>
              <a:t>выпускникам»</a:t>
            </a:r>
            <a:endParaRPr lang="ru" sz="1100"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RU" sz="11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100" dirty="0" smtClean="0">
                <a:solidFill>
                  <a:schemeClr val="tx1"/>
                </a:solidFill>
                <a:latin typeface="Oswald"/>
                <a:ea typeface="Oswald"/>
                <a:cs typeface="Oswald"/>
                <a:sym typeface="Oswald"/>
              </a:rPr>
              <a:t>«О </a:t>
            </a:r>
            <a:r>
              <a:rPr lang="ru-RU" sz="11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a:t>
            </a:r>
            <a:r>
              <a:rPr lang="en-US" sz="1100" dirty="0" smtClean="0">
                <a:solidFill>
                  <a:schemeClr val="tx1"/>
                </a:solidFill>
                <a:latin typeface="Oswald"/>
                <a:ea typeface="Oswald"/>
                <a:cs typeface="Oswald"/>
                <a:sym typeface="Oswald"/>
              </a:rPr>
              <a:t/>
            </a:r>
            <a:br>
              <a:rPr lang="en-US" sz="1100" dirty="0" smtClean="0">
                <a:solidFill>
                  <a:schemeClr val="tx1"/>
                </a:solidFill>
                <a:latin typeface="Oswald"/>
                <a:ea typeface="Oswald"/>
                <a:cs typeface="Oswald"/>
                <a:sym typeface="Oswald"/>
              </a:rPr>
            </a:br>
            <a:r>
              <a:rPr lang="ru-RU" sz="1100" dirty="0" smtClean="0">
                <a:solidFill>
                  <a:schemeClr val="tx1"/>
                </a:solidFill>
                <a:latin typeface="Oswald"/>
                <a:ea typeface="Oswald"/>
                <a:cs typeface="Oswald"/>
                <a:sym typeface="Oswald"/>
              </a:rPr>
              <a:t>или </a:t>
            </a:r>
            <a:r>
              <a:rPr lang="ru-RU" sz="1100" dirty="0">
                <a:solidFill>
                  <a:schemeClr val="tx1"/>
                </a:solidFill>
                <a:latin typeface="Oswald"/>
                <a:ea typeface="Oswald"/>
                <a:cs typeface="Oswald"/>
                <a:sym typeface="Oswald"/>
              </a:rPr>
              <a:t>бюджетов муниципальных образований, расположенных на территории Свердловской области, размеров денежных компенсаций, </a:t>
            </a:r>
            <a:r>
              <a:rPr lang="en-US" sz="1100" dirty="0" smtClean="0">
                <a:solidFill>
                  <a:schemeClr val="tx1"/>
                </a:solidFill>
                <a:latin typeface="Oswald"/>
                <a:ea typeface="Oswald"/>
                <a:cs typeface="Oswald"/>
                <a:sym typeface="Oswald"/>
              </a:rPr>
              <a:t/>
            </a:r>
            <a:br>
              <a:rPr lang="en-US" sz="1100" dirty="0" smtClean="0">
                <a:solidFill>
                  <a:schemeClr val="tx1"/>
                </a:solidFill>
                <a:latin typeface="Oswald"/>
                <a:ea typeface="Oswald"/>
                <a:cs typeface="Oswald"/>
                <a:sym typeface="Oswald"/>
              </a:rPr>
            </a:br>
            <a:r>
              <a:rPr lang="ru-RU" sz="1100" dirty="0" smtClean="0">
                <a:solidFill>
                  <a:schemeClr val="tx1"/>
                </a:solidFill>
                <a:latin typeface="Oswald"/>
                <a:ea typeface="Oswald"/>
                <a:cs typeface="Oswald"/>
                <a:sym typeface="Oswald"/>
              </a:rPr>
              <a:t>а </a:t>
            </a:r>
            <a:r>
              <a:rPr lang="ru-RU" sz="1100" dirty="0">
                <a:solidFill>
                  <a:schemeClr val="tx1"/>
                </a:solidFill>
                <a:latin typeface="Oswald"/>
                <a:ea typeface="Oswald"/>
                <a:cs typeface="Oswald"/>
                <a:sym typeface="Oswald"/>
              </a:rPr>
              <a:t>также единовременного пособия </a:t>
            </a:r>
            <a:r>
              <a:rPr lang="ru-RU" sz="1100" dirty="0" smtClean="0">
                <a:solidFill>
                  <a:schemeClr val="tx1"/>
                </a:solidFill>
                <a:latin typeface="Oswald"/>
                <a:ea typeface="Oswald"/>
                <a:cs typeface="Oswald"/>
                <a:sym typeface="Oswald"/>
              </a:rPr>
              <a:t>выпускникам»</a:t>
            </a:r>
            <a:endParaRPr lang="en-US" sz="1100" dirty="0" smtClean="0">
              <a:solidFill>
                <a:schemeClr val="tx1"/>
              </a:solidFill>
              <a:latin typeface="Oswald"/>
              <a:ea typeface="Oswald"/>
              <a:cs typeface="Oswald"/>
              <a:sym typeface="Oswald"/>
            </a:endParaRPr>
          </a:p>
          <a:p>
            <a:pPr marL="457200" lvl="0" indent="-317500" algn="just">
              <a:buClr>
                <a:schemeClr val="dk2"/>
              </a:buClr>
              <a:buSzPts val="1400"/>
              <a:buFont typeface="Oswald"/>
              <a:buChar char="●"/>
            </a:pPr>
            <a:endParaRPr sz="500" dirty="0">
              <a:solidFill>
                <a:schemeClr val="tx1"/>
              </a:solidFill>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a:t>
            </a:r>
            <a:r>
              <a:rPr lang="ru" sz="1200" b="1" dirty="0" smtClean="0">
                <a:solidFill>
                  <a:schemeClr val="tx1"/>
                </a:solidFill>
                <a:latin typeface="Oswald"/>
                <a:ea typeface="Oswald"/>
                <a:cs typeface="Oswald"/>
                <a:sym typeface="Oswald"/>
              </a:rPr>
              <a:t>– денежная</a:t>
            </a:r>
            <a:endParaRPr lang="en-US" sz="1200" b="1" dirty="0" smtClean="0">
              <a:solidFill>
                <a:schemeClr val="tx1"/>
              </a:solidFill>
              <a:latin typeface="Oswald"/>
              <a:ea typeface="Oswald"/>
              <a:cs typeface="Oswald"/>
              <a:sym typeface="Oswald"/>
            </a:endParaRPr>
          </a:p>
          <a:p>
            <a:pPr marL="0" lvl="0" indent="0" algn="ctr" rtl="0">
              <a:spcBef>
                <a:spcPts val="0"/>
              </a:spcBef>
              <a:spcAft>
                <a:spcPts val="0"/>
              </a:spcAft>
              <a:buNone/>
            </a:pPr>
            <a:endParaRPr sz="500" b="1" dirty="0">
              <a:solidFill>
                <a:schemeClr val="tx1"/>
              </a:solidFill>
              <a:latin typeface="Oswald" panose="020B0604020202020204" charset="-52"/>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100" dirty="0">
                <a:solidFill>
                  <a:srgbClr val="FF0000"/>
                </a:solidFill>
                <a:latin typeface="Oswald"/>
                <a:ea typeface="Oswald"/>
                <a:cs typeface="Oswald"/>
                <a:sym typeface="Oswald"/>
              </a:rPr>
              <a:t>Размер компенсации: </a:t>
            </a:r>
            <a:r>
              <a:rPr lang="ru" sz="1100" dirty="0" smtClean="0">
                <a:solidFill>
                  <a:srgbClr val="FF0000"/>
                </a:solidFill>
                <a:latin typeface="Oswald"/>
                <a:ea typeface="Oswald"/>
                <a:cs typeface="Oswald"/>
                <a:sym typeface="Oswald"/>
              </a:rPr>
              <a:t>48 864,8 </a:t>
            </a:r>
            <a:r>
              <a:rPr lang="ru" sz="1100" dirty="0">
                <a:solidFill>
                  <a:srgbClr val="FF0000"/>
                </a:solidFill>
                <a:latin typeface="Oswald"/>
                <a:ea typeface="Oswald"/>
                <a:cs typeface="Oswald"/>
                <a:sym typeface="Oswald"/>
              </a:rPr>
              <a:t>руб. ( в календарный </a:t>
            </a:r>
            <a:r>
              <a:rPr lang="ru" sz="1100" dirty="0" smtClean="0">
                <a:solidFill>
                  <a:srgbClr val="FF0000"/>
                </a:solidFill>
                <a:latin typeface="Oswald"/>
                <a:ea typeface="Oswald"/>
                <a:cs typeface="Oswald"/>
                <a:sym typeface="Oswald"/>
              </a:rPr>
              <a:t>год или 4072 в месяц </a:t>
            </a:r>
            <a:r>
              <a:rPr lang="ru" sz="1100" dirty="0">
                <a:solidFill>
                  <a:srgbClr val="FF0000"/>
                </a:solidFill>
                <a:latin typeface="Oswald"/>
                <a:ea typeface="Oswald"/>
                <a:cs typeface="Oswald"/>
                <a:sym typeface="Oswald"/>
              </a:rPr>
              <a:t>по состоянию на </a:t>
            </a:r>
            <a:r>
              <a:rPr lang="ru" sz="1100" dirty="0" smtClean="0">
                <a:solidFill>
                  <a:srgbClr val="FF0000"/>
                </a:solidFill>
                <a:latin typeface="Oswald"/>
                <a:ea typeface="Oswald"/>
                <a:cs typeface="Oswald"/>
                <a:sym typeface="Oswald"/>
              </a:rPr>
              <a:t>01.01.2025)</a:t>
            </a:r>
            <a:endParaRPr lang="en-US" sz="1100" dirty="0" smtClean="0">
              <a:solidFill>
                <a:srgbClr val="FF0000"/>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endParaRPr sz="500" dirty="0">
              <a:solidFill>
                <a:schemeClr val="tx1"/>
              </a:solidFill>
              <a:ea typeface="Oswald"/>
              <a:cs typeface="Oswald"/>
              <a:sym typeface="Oswald"/>
            </a:endParaRPr>
          </a:p>
          <a:p>
            <a:pPr marL="0" marR="0" lvl="0" indent="0" algn="ctr" rtl="0">
              <a:spcBef>
                <a:spcPts val="0"/>
              </a:spcBef>
              <a:spcAft>
                <a:spcPts val="0"/>
              </a:spcAft>
              <a:buNone/>
            </a:pPr>
            <a:r>
              <a:rPr lang="ru" sz="1200" b="1" dirty="0" smtClean="0">
                <a:solidFill>
                  <a:schemeClr val="tx1"/>
                </a:solidFill>
                <a:latin typeface="Oswald"/>
                <a:ea typeface="Oswald"/>
                <a:cs typeface="Oswald"/>
                <a:sym typeface="Oswald"/>
              </a:rPr>
              <a:t>Периодичность</a:t>
            </a:r>
            <a:endParaRPr lang="en-US" sz="1200" b="1" dirty="0" smtClean="0">
              <a:solidFill>
                <a:schemeClr val="tx1"/>
              </a:solidFill>
              <a:latin typeface="Oswald"/>
              <a:ea typeface="Oswald"/>
              <a:cs typeface="Oswald"/>
              <a:sym typeface="Oswald"/>
            </a:endParaRPr>
          </a:p>
          <a:p>
            <a:pPr marL="0" marR="0" lvl="0" indent="0" algn="ctr" rtl="0">
              <a:spcBef>
                <a:spcPts val="0"/>
              </a:spcBef>
              <a:spcAft>
                <a:spcPts val="0"/>
              </a:spcAft>
              <a:buNone/>
            </a:pPr>
            <a:endParaRPr sz="500" b="1" dirty="0">
              <a:solidFill>
                <a:schemeClr val="tx1"/>
              </a:solidFill>
              <a:latin typeface="Oswald" panose="020B0604020202020204" charset="-52"/>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sz="1100" dirty="0">
                <a:solidFill>
                  <a:schemeClr val="tx1"/>
                </a:solidFill>
                <a:latin typeface="Oswald"/>
                <a:ea typeface="Oswald"/>
                <a:cs typeface="Oswald"/>
                <a:sym typeface="Oswald"/>
              </a:rPr>
              <a:t>Ежегодно</a:t>
            </a:r>
            <a:endParaRPr sz="1100" dirty="0">
              <a:solidFill>
                <a:schemeClr val="tx1"/>
              </a:solidFill>
              <a:ea typeface="Oswald"/>
              <a:cs typeface="Oswald"/>
              <a:sym typeface="Oswald"/>
            </a:endParaRPr>
          </a:p>
        </p:txBody>
      </p:sp>
      <p:sp>
        <p:nvSpPr>
          <p:cNvPr id="256"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panose="020B0604020202020204" charset="-52"/>
              <a:ea typeface="Oswald"/>
              <a:cs typeface="Oswald"/>
              <a:sym typeface="Oswa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aphicFrame>
        <p:nvGraphicFramePr>
          <p:cNvPr id="262" name="Google Shape;262;p38"/>
          <p:cNvGraphicFramePr/>
          <p:nvPr>
            <p:extLst>
              <p:ext uri="{D42A27DB-BD31-4B8C-83A1-F6EECF244321}">
                <p14:modId xmlns:p14="http://schemas.microsoft.com/office/powerpoint/2010/main" val="3236140359"/>
              </p:ext>
            </p:extLst>
          </p:nvPr>
        </p:nvGraphicFramePr>
        <p:xfrm>
          <a:off x="277447" y="1191889"/>
          <a:ext cx="8494225" cy="2994570"/>
        </p:xfrm>
        <a:graphic>
          <a:graphicData uri="http://schemas.openxmlformats.org/drawingml/2006/table">
            <a:tbl>
              <a:tblPr>
                <a:noFill/>
                <a:tableStyleId>{BF4A3D39-4975-46BA-BE83-8B02B6239DEE}</a:tableStyleId>
              </a:tblPr>
              <a:tblGrid>
                <a:gridCol w="3995849">
                  <a:extLst>
                    <a:ext uri="{9D8B030D-6E8A-4147-A177-3AD203B41FA5}">
                      <a16:colId xmlns:a16="http://schemas.microsoft.com/office/drawing/2014/main" val="20000"/>
                    </a:ext>
                  </a:extLst>
                </a:gridCol>
                <a:gridCol w="4498376">
                  <a:extLst>
                    <a:ext uri="{9D8B030D-6E8A-4147-A177-3AD203B41FA5}">
                      <a16:colId xmlns:a16="http://schemas.microsoft.com/office/drawing/2014/main" val="20001"/>
                    </a:ext>
                  </a:extLst>
                </a:gridCol>
              </a:tblGrid>
              <a:tr h="39135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42843">
                <a:tc>
                  <a:txBody>
                    <a:bodyPr/>
                    <a:lstStyle/>
                    <a:p>
                      <a:pPr marL="179999" lvl="0" indent="-149899"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Лица, потерявшие в период их обучения обоих родителей или единственного родителя:</a:t>
                      </a:r>
                    </a:p>
                    <a:p>
                      <a:pPr marL="179999" lvl="0" indent="-149899"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обучающиеся по очной форме, по основным образовательным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lvl="0" indent="-149899" algn="l" defTabSz="342900" rtl="0" eaLnBrk="1" latinLnBrk="0" hangingPunct="1">
                        <a:spcBef>
                          <a:spcPts val="0"/>
                        </a:spcBef>
                        <a:spcAft>
                          <a:spcPts val="0"/>
                        </a:spcAft>
                        <a:buSzPts val="1000"/>
                        <a:buFont typeface="Oswald"/>
                        <a:buChar char="●"/>
                      </a:pPr>
                      <a:r>
                        <a:rPr lang="ru-RU" sz="1050" kern="1200" dirty="0">
                          <a:solidFill>
                            <a:srgbClr val="000000"/>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a:t>
                      </a:r>
                      <a:endParaRPr sz="1050" kern="1200" dirty="0">
                        <a:solidFill>
                          <a:srgbClr val="000000"/>
                        </a:solidFill>
                        <a:latin typeface="Oswald"/>
                        <a:ea typeface="Oswald"/>
                        <a:cs typeface="Oswald"/>
                        <a:sym typeface="Oswald"/>
                      </a:endParaRPr>
                    </a:p>
                  </a:txBody>
                  <a:tcPr marL="91425" marR="91425" marT="91425" marB="91425"/>
                </a:tc>
                <a:tc>
                  <a:txBody>
                    <a:bodyPr/>
                    <a:lstStyle/>
                    <a:p>
                      <a:pPr marL="179999" lvl="0" indent="-149899" algn="l" rtl="0">
                        <a:spcBef>
                          <a:spcPts val="0"/>
                        </a:spcBef>
                        <a:spcAft>
                          <a:spcPts val="0"/>
                        </a:spcAft>
                        <a:buSzPts val="1000"/>
                        <a:buFont typeface="Oswald"/>
                        <a:buChar char="●"/>
                      </a:pPr>
                      <a:r>
                        <a:rPr lang="ru" sz="1050" dirty="0">
                          <a:latin typeface="Oswald"/>
                          <a:ea typeface="Oswald"/>
                          <a:cs typeface="Oswald"/>
                          <a:sym typeface="Oswald"/>
                        </a:rPr>
                        <a:t>Подача заявления руководителю образовательной организации</a:t>
                      </a:r>
                      <a:endParaRPr sz="1050" dirty="0">
                        <a:solidFill>
                          <a:srgbClr val="FF0000"/>
                        </a:solidFill>
                        <a:latin typeface="Oswald"/>
                        <a:ea typeface="Oswald"/>
                        <a:cs typeface="Oswald"/>
                        <a:sym typeface="Oswald"/>
                      </a:endParaRPr>
                    </a:p>
                    <a:p>
                      <a:pPr marL="179999" lvl="0" indent="-149899" algn="l" rtl="0">
                        <a:spcBef>
                          <a:spcPts val="0"/>
                        </a:spcBef>
                        <a:spcAft>
                          <a:spcPts val="0"/>
                        </a:spcAft>
                        <a:buSzPts val="1000"/>
                        <a:buFont typeface="Oswald"/>
                        <a:buChar char="●"/>
                      </a:pPr>
                      <a:r>
                        <a:rPr lang="ru" sz="1050" dirty="0">
                          <a:latin typeface="Oswald"/>
                          <a:ea typeface="Oswald"/>
                          <a:cs typeface="Oswald"/>
                          <a:sym typeface="Oswald"/>
                        </a:rPr>
                        <a:t>Свидетельство о смерти обоих родителей или единственного родителя</a:t>
                      </a:r>
                      <a:endParaRPr sz="10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326120">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50" kern="1200" dirty="0">
                          <a:solidFill>
                            <a:srgbClr val="000000"/>
                          </a:solidFill>
                          <a:latin typeface="Oswald"/>
                          <a:ea typeface="Oswald"/>
                          <a:cs typeface="Oswald"/>
                          <a:sym typeface="Oswald"/>
                        </a:rPr>
                        <a:t>Дети-сироты</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kern="1200" dirty="0">
                          <a:solidFill>
                            <a:srgbClr val="000000"/>
                          </a:solidFill>
                          <a:latin typeface="Oswald"/>
                          <a:ea typeface="Oswald"/>
                          <a:cs typeface="Oswald"/>
                          <a:sym typeface="Oswald"/>
                        </a:rPr>
                        <a:t>Дети, оставшиеся без попечения родителей</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50" kern="1200" dirty="0">
                          <a:solidFill>
                            <a:srgbClr val="000000"/>
                          </a:solidFill>
                          <a:latin typeface="Oswald"/>
                          <a:ea typeface="Oswald"/>
                          <a:cs typeface="Oswald"/>
                          <a:sym typeface="Oswald"/>
                        </a:rPr>
                        <a:t>Лица из числа детей-сирот и детей, оставшихся без попечения родителей</a:t>
                      </a:r>
                      <a:endParaRPr sz="1050" kern="1200" dirty="0">
                        <a:solidFill>
                          <a:srgbClr val="000000"/>
                        </a:solidFill>
                        <a:latin typeface="Oswald"/>
                        <a:ea typeface="Oswald"/>
                        <a:cs typeface="Oswald"/>
                        <a:sym typeface="Oswald"/>
                      </a:endParaRPr>
                    </a:p>
                  </a:txBody>
                  <a:tcPr marL="91425" marR="91425" marT="91425" marB="91425"/>
                </a:tc>
                <a:tc>
                  <a:txBody>
                    <a:bodyPr/>
                    <a:lstStyle/>
                    <a:p>
                      <a:pPr marL="179999" lvl="0" indent="-149899" algn="l" defTabSz="342900" rtl="0" eaLnBrk="1" latinLnBrk="0" hangingPunct="1">
                        <a:spcBef>
                          <a:spcPts val="0"/>
                        </a:spcBef>
                        <a:spcAft>
                          <a:spcPts val="0"/>
                        </a:spcAft>
                        <a:buSzPts val="1000"/>
                        <a:buFont typeface="Oswald"/>
                        <a:buChar char="●"/>
                      </a:pPr>
                      <a:r>
                        <a:rPr lang="ru" sz="1050" kern="1200" dirty="0">
                          <a:solidFill>
                            <a:srgbClr val="000000"/>
                          </a:solidFill>
                          <a:latin typeface="Oswald"/>
                          <a:ea typeface="Oswald"/>
                          <a:cs typeface="Oswald"/>
                          <a:sym typeface="Oswald"/>
                        </a:rPr>
                        <a:t>Подача заявления руководителю образовательной организации</a:t>
                      </a:r>
                      <a:endParaRPr sz="1050" kern="1200" dirty="0">
                        <a:solidFill>
                          <a:srgbClr val="000000"/>
                        </a:solidFill>
                        <a:latin typeface="Oswald"/>
                        <a:ea typeface="Oswald"/>
                        <a:cs typeface="Oswald"/>
                        <a:sym typeface="Oswald"/>
                      </a:endParaRPr>
                    </a:p>
                    <a:p>
                      <a:pPr marL="179999" lvl="0" indent="-149899" algn="l" defTabSz="342900" rtl="0" eaLnBrk="1" latinLnBrk="0" hangingPunct="1">
                        <a:spcBef>
                          <a:spcPts val="0"/>
                        </a:spcBef>
                        <a:spcAft>
                          <a:spcPts val="0"/>
                        </a:spcAft>
                        <a:buSzPts val="1000"/>
                        <a:buFont typeface="Oswald"/>
                        <a:buChar char="●"/>
                      </a:pPr>
                      <a:r>
                        <a:rPr lang="ru" sz="1050" kern="1200" dirty="0">
                          <a:solidFill>
                            <a:srgbClr val="000000"/>
                          </a:solidFill>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05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6" name="Google Shape;254;p37"/>
          <p:cNvSpPr txBox="1">
            <a:spLocks/>
          </p:cNvSpPr>
          <p:nvPr/>
        </p:nvSpPr>
        <p:spPr>
          <a:xfrm>
            <a:off x="2674050" y="225779"/>
            <a:ext cx="5760000" cy="5080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 typeface="Oswald" panose="020B0604020202020204" charset="-52"/>
              <a:buNone/>
            </a:pPr>
            <a:r>
              <a:rPr lang="ru-RU" sz="1300" smtClean="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a:t>
            </a:r>
            <a:endParaRPr lang="ru-RU" sz="2600" dirty="0">
              <a:solidFill>
                <a:srgbClr val="000000"/>
              </a:solidFill>
              <a:latin typeface="Oswald" panose="020B0604020202020204" charset="-52"/>
              <a:ea typeface="Oswald"/>
              <a:cs typeface="Oswald"/>
              <a:sym typeface="Oswald"/>
            </a:endParaRPr>
          </a:p>
        </p:txBody>
      </p:sp>
      <p:sp>
        <p:nvSpPr>
          <p:cNvPr id="7"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panose="020B0604020202020204" charset="-52"/>
              <a:ea typeface="Oswald"/>
              <a:cs typeface="Oswald"/>
              <a:sym typeface="Oswa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aphicFrame>
        <p:nvGraphicFramePr>
          <p:cNvPr id="262" name="Google Shape;262;p38"/>
          <p:cNvGraphicFramePr/>
          <p:nvPr>
            <p:extLst>
              <p:ext uri="{D42A27DB-BD31-4B8C-83A1-F6EECF244321}">
                <p14:modId xmlns:p14="http://schemas.microsoft.com/office/powerpoint/2010/main" val="2273444442"/>
              </p:ext>
            </p:extLst>
          </p:nvPr>
        </p:nvGraphicFramePr>
        <p:xfrm>
          <a:off x="289639" y="733779"/>
          <a:ext cx="8494225" cy="3886140"/>
        </p:xfrm>
        <a:graphic>
          <a:graphicData uri="http://schemas.openxmlformats.org/drawingml/2006/table">
            <a:tbl>
              <a:tblPr>
                <a:noFill/>
                <a:tableStyleId>{BF4A3D39-4975-46BA-BE83-8B02B6239DEE}</a:tableStyleId>
              </a:tblPr>
              <a:tblGrid>
                <a:gridCol w="3995849">
                  <a:extLst>
                    <a:ext uri="{9D8B030D-6E8A-4147-A177-3AD203B41FA5}">
                      <a16:colId xmlns:a16="http://schemas.microsoft.com/office/drawing/2014/main" val="20000"/>
                    </a:ext>
                  </a:extLst>
                </a:gridCol>
                <a:gridCol w="4498376">
                  <a:extLst>
                    <a:ext uri="{9D8B030D-6E8A-4147-A177-3AD203B41FA5}">
                      <a16:colId xmlns:a16="http://schemas.microsoft.com/office/drawing/2014/main" val="20001"/>
                    </a:ext>
                  </a:extLst>
                </a:gridCol>
              </a:tblGrid>
              <a:tr h="39135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500266">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900" strike="noStrike"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900" strike="noStrike" baseline="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900" strike="noStrike" baseline="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a:t>
                      </a:r>
                      <a:r>
                        <a:rPr lang="ru-RU" sz="900" strike="noStrike" baseline="0" dirty="0" smtClean="0">
                          <a:solidFill>
                            <a:schemeClr val="tx1"/>
                          </a:solidFill>
                          <a:latin typeface="Oswald"/>
                          <a:ea typeface="Oswald"/>
                          <a:cs typeface="Oswald"/>
                          <a:sym typeface="Oswald"/>
                        </a:rPr>
                        <a:t>«Об </a:t>
                      </a:r>
                      <a:r>
                        <a:rPr lang="ru-RU" sz="900" strike="noStrike" baseline="0" dirty="0">
                          <a:solidFill>
                            <a:schemeClr val="tx1"/>
                          </a:solidFill>
                          <a:latin typeface="Oswald"/>
                          <a:ea typeface="Oswald"/>
                          <a:cs typeface="Oswald"/>
                          <a:sym typeface="Oswald"/>
                        </a:rPr>
                        <a:t>объявлении частичной мобилизации в Российской </a:t>
                      </a:r>
                      <a:r>
                        <a:rPr lang="ru-RU" sz="900" strike="noStrike" baseline="0" dirty="0" smtClean="0">
                          <a:solidFill>
                            <a:schemeClr val="tx1"/>
                          </a:solidFill>
                          <a:latin typeface="Oswald"/>
                          <a:ea typeface="Oswald"/>
                          <a:cs typeface="Oswald"/>
                          <a:sym typeface="Oswald"/>
                        </a:rPr>
                        <a:t>Федерации«,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lang="ru" sz="900" strike="noStrike" baseline="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900" strike="noStrike"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900" strike="noStrike" baseline="0" dirty="0">
                          <a:solidFill>
                            <a:schemeClr val="tx1"/>
                          </a:solidFill>
                          <a:latin typeface="Oswald"/>
                          <a:ea typeface="Oswald"/>
                          <a:cs typeface="Oswald"/>
                          <a:sym typeface="Oswald"/>
                        </a:rPr>
                        <a:t> </a:t>
                      </a:r>
                      <a:r>
                        <a:rPr lang="ru" sz="900" strike="noStrike" dirty="0">
                          <a:solidFill>
                            <a:schemeClr val="tx1"/>
                          </a:solidFill>
                          <a:latin typeface="Oswald"/>
                          <a:ea typeface="Oswald"/>
                          <a:cs typeface="Oswald"/>
                          <a:sym typeface="Oswald"/>
                        </a:rPr>
                        <a:t>Украины, Донецкой Народной Республики и Луганской Народной Республики,</a:t>
                      </a:r>
                      <a:r>
                        <a:rPr lang="ru-RU" sz="900" strike="noStrike" dirty="0">
                          <a:solidFill>
                            <a:schemeClr val="tx1"/>
                          </a:solidFill>
                          <a:latin typeface="Oswald"/>
                          <a:ea typeface="Oswald"/>
                          <a:cs typeface="Oswald"/>
                          <a:sym typeface="Oswald"/>
                        </a:rPr>
                        <a:t> Запорожской области и Херсонской области </a:t>
                      </a:r>
                      <a:r>
                        <a:rPr lang="ru" sz="900" strike="noStrike" dirty="0">
                          <a:solidFill>
                            <a:schemeClr val="tx1"/>
                          </a:solidFill>
                          <a:latin typeface="Oswald"/>
                          <a:ea typeface="Oswald"/>
                          <a:cs typeface="Oswald"/>
                          <a:sym typeface="Oswald"/>
                        </a:rPr>
                        <a:t> обучающиеся по очной форме за счет средств областного бюджета или бюджетов муниципальных образований,</a:t>
                      </a:r>
                      <a:r>
                        <a:rPr lang="ru" sz="900" strike="noStrike" baseline="0" dirty="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900" b="1" strike="noStrike"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900" strike="noStrike"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900" strike="noStrike" dirty="0">
                          <a:solidFill>
                            <a:schemeClr val="tx1"/>
                          </a:solidFill>
                          <a:latin typeface="Oswald"/>
                          <a:ea typeface="Oswald"/>
                          <a:cs typeface="Oswald"/>
                          <a:sym typeface="Oswald"/>
                        </a:rPr>
                        <a:t>Документ, подтверждающий статус гражданина </a:t>
                      </a:r>
                      <a:r>
                        <a:rPr lang="ru-RU" sz="900" strike="noStrike"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900" strike="noStrike" kern="1200" dirty="0">
                          <a:solidFill>
                            <a:srgbClr val="000000"/>
                          </a:solidFill>
                          <a:latin typeface="Oswald"/>
                          <a:ea typeface="Oswald"/>
                          <a:cs typeface="Oswald"/>
                          <a:sym typeface="Oswald"/>
                        </a:rPr>
                        <a:t>Граждане</a:t>
                      </a:r>
                      <a:r>
                        <a:rPr lang="ru-RU" sz="900" strike="noStrike" kern="1200" baseline="0" dirty="0">
                          <a:solidFill>
                            <a:srgbClr val="000000"/>
                          </a:solidFill>
                          <a:latin typeface="Oswald"/>
                          <a:ea typeface="Oswald"/>
                          <a:cs typeface="Oswald"/>
                          <a:sym typeface="Oswald"/>
                        </a:rPr>
                        <a:t> или  р</a:t>
                      </a:r>
                      <a:r>
                        <a:rPr lang="ru-RU" sz="900" strike="noStrike"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900" strike="noStrike"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900" strike="noStrike" kern="1200" dirty="0" smtClean="0">
                          <a:solidFill>
                            <a:srgbClr val="000000"/>
                          </a:solidFill>
                          <a:latin typeface="Oswald"/>
                          <a:ea typeface="Oswald"/>
                          <a:cs typeface="Oswald"/>
                          <a:sym typeface="Oswald"/>
                        </a:rPr>
                        <a:t>«Единый </a:t>
                      </a:r>
                      <a:r>
                        <a:rPr lang="ru-RU" sz="900" strike="noStrike" kern="1200" dirty="0">
                          <a:solidFill>
                            <a:srgbClr val="000000"/>
                          </a:solidFill>
                          <a:latin typeface="Oswald"/>
                          <a:ea typeface="Oswald"/>
                          <a:cs typeface="Oswald"/>
                          <a:sym typeface="Oswald"/>
                        </a:rPr>
                        <a:t>портал государственных и  муниципальных услуг(функций</a:t>
                      </a:r>
                      <a:r>
                        <a:rPr lang="ru-RU" sz="900" strike="noStrike" kern="1200" dirty="0" smtClean="0">
                          <a:solidFill>
                            <a:srgbClr val="000000"/>
                          </a:solidFill>
                          <a:latin typeface="Oswald"/>
                          <a:ea typeface="Oswald"/>
                          <a:cs typeface="Oswald"/>
                          <a:sym typeface="Oswald"/>
                        </a:rPr>
                        <a:t>)« </a:t>
                      </a:r>
                      <a:r>
                        <a:rPr lang="ru-RU" sz="900" strike="noStrike" kern="1200" dirty="0">
                          <a:solidFill>
                            <a:srgbClr val="000000"/>
                          </a:solidFill>
                          <a:latin typeface="Oswald"/>
                          <a:ea typeface="Oswald"/>
                          <a:cs typeface="Oswald"/>
                          <a:sym typeface="Oswald"/>
                        </a:rPr>
                        <a:t>(портал </a:t>
                      </a:r>
                      <a:r>
                        <a:rPr lang="ru-RU" sz="900" strike="noStrike" kern="1200" dirty="0" smtClean="0">
                          <a:solidFill>
                            <a:srgbClr val="000000"/>
                          </a:solidFill>
                          <a:latin typeface="Oswald"/>
                          <a:ea typeface="Oswald"/>
                          <a:cs typeface="Oswald"/>
                          <a:sym typeface="Oswald"/>
                        </a:rPr>
                        <a:t>«</a:t>
                      </a:r>
                      <a:r>
                        <a:rPr lang="ru-RU" sz="900" strike="noStrike" kern="1200" dirty="0" err="1" smtClean="0">
                          <a:solidFill>
                            <a:srgbClr val="000000"/>
                          </a:solidFill>
                          <a:latin typeface="Oswald"/>
                          <a:ea typeface="Oswald"/>
                          <a:cs typeface="Oswald"/>
                          <a:sym typeface="Oswald"/>
                        </a:rPr>
                        <a:t>Госуслуги</a:t>
                      </a:r>
                      <a:r>
                        <a:rPr lang="ru-RU" sz="900" strike="noStrike" kern="1200" dirty="0" smtClean="0">
                          <a:solidFill>
                            <a:srgbClr val="000000"/>
                          </a:solidFill>
                          <a:latin typeface="Oswald"/>
                          <a:ea typeface="Oswald"/>
                          <a:cs typeface="Oswald"/>
                          <a:sym typeface="Oswald"/>
                        </a:rPr>
                        <a:t>«), </a:t>
                      </a:r>
                      <a:r>
                        <a:rPr lang="ru-RU" sz="900" strike="noStrike"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900" strike="noStrike" kern="1200" dirty="0" smtClean="0">
                          <a:solidFill>
                            <a:srgbClr val="000000"/>
                          </a:solidFill>
                          <a:latin typeface="Oswald"/>
                          <a:ea typeface="Oswald"/>
                          <a:cs typeface="Oswald"/>
                          <a:sym typeface="Oswald"/>
                        </a:rPr>
                        <a:t>«О </a:t>
                      </a:r>
                      <a:r>
                        <a:rPr lang="ru-RU" sz="900" strike="noStrike" kern="1200" dirty="0">
                          <a:solidFill>
                            <a:srgbClr val="000000"/>
                          </a:solidFill>
                          <a:latin typeface="Oswald"/>
                          <a:ea typeface="Oswald"/>
                          <a:cs typeface="Oswald"/>
                          <a:sym typeface="Oswald"/>
                        </a:rPr>
                        <a:t>документах –основаниях предоставления МСЗ в сфере </a:t>
                      </a:r>
                      <a:r>
                        <a:rPr lang="ru-RU" sz="900" strike="noStrike" kern="1200" dirty="0" smtClean="0">
                          <a:solidFill>
                            <a:srgbClr val="000000"/>
                          </a:solidFill>
                          <a:latin typeface="Oswald"/>
                          <a:ea typeface="Oswald"/>
                          <a:cs typeface="Oswald"/>
                          <a:sym typeface="Oswald"/>
                        </a:rPr>
                        <a:t>образования«)</a:t>
                      </a:r>
                      <a:endParaRPr lang="ru-RU" sz="900" strike="noStrike"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5"/>
                  </a:ext>
                </a:extLst>
              </a:tr>
            </a:tbl>
          </a:graphicData>
        </a:graphic>
      </p:graphicFrame>
      <p:sp>
        <p:nvSpPr>
          <p:cNvPr id="6" name="Google Shape;254;p37"/>
          <p:cNvSpPr txBox="1">
            <a:spLocks/>
          </p:cNvSpPr>
          <p:nvPr/>
        </p:nvSpPr>
        <p:spPr>
          <a:xfrm>
            <a:off x="2674050" y="225779"/>
            <a:ext cx="5760000" cy="5080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 typeface="Oswald" panose="020B0604020202020204" charset="-52"/>
              <a:buNone/>
            </a:pPr>
            <a:r>
              <a:rPr lang="ru-RU" sz="1300" dirty="0" smtClean="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a:t>
            </a:r>
            <a:endParaRPr lang="ru-RU" sz="2600" dirty="0">
              <a:solidFill>
                <a:srgbClr val="000000"/>
              </a:solidFill>
              <a:latin typeface="Oswald" panose="020B0604020202020204" charset="-52"/>
              <a:ea typeface="Oswald"/>
              <a:cs typeface="Oswald"/>
              <a:sym typeface="Oswald"/>
            </a:endParaRPr>
          </a:p>
        </p:txBody>
      </p:sp>
      <p:sp>
        <p:nvSpPr>
          <p:cNvPr id="7"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panose="020B0604020202020204" charset="-52"/>
              <a:ea typeface="Oswald"/>
              <a:cs typeface="Oswald"/>
              <a:sym typeface="Oswald"/>
            </a:endParaRPr>
          </a:p>
        </p:txBody>
      </p:sp>
    </p:spTree>
    <p:extLst>
      <p:ext uri="{BB962C8B-B14F-4D97-AF65-F5344CB8AC3E}">
        <p14:creationId xmlns:p14="http://schemas.microsoft.com/office/powerpoint/2010/main" val="2294403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4" name="Google Shape;114;p17"/>
          <p:cNvSpPr/>
          <p:nvPr/>
        </p:nvSpPr>
        <p:spPr>
          <a:xfrm>
            <a:off x="380550" y="891662"/>
            <a:ext cx="8053500" cy="4107057"/>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200" b="1" dirty="0">
                <a:solidFill>
                  <a:schemeClr val="tx1"/>
                </a:solidFill>
                <a:latin typeface="Oswald"/>
                <a:ea typeface="Oswald"/>
                <a:cs typeface="Oswald"/>
                <a:sym typeface="Oswald"/>
              </a:rPr>
              <a:t>Нормативные </a:t>
            </a:r>
            <a:r>
              <a:rPr lang="ru" sz="1200" b="1" dirty="0" smtClean="0">
                <a:solidFill>
                  <a:schemeClr val="tx1"/>
                </a:solidFill>
                <a:latin typeface="Oswald"/>
                <a:ea typeface="Oswald"/>
                <a:cs typeface="Oswald"/>
                <a:sym typeface="Oswald"/>
              </a:rPr>
              <a:t>основания</a:t>
            </a:r>
            <a:endParaRPr lang="en-US" sz="1200" b="1" dirty="0" smtClean="0">
              <a:solidFill>
                <a:schemeClr val="tx1"/>
              </a:solidFill>
              <a:latin typeface="Oswald"/>
              <a:ea typeface="Oswald"/>
              <a:cs typeface="Oswald"/>
              <a:sym typeface="Oswald"/>
            </a:endParaRPr>
          </a:p>
          <a:p>
            <a:pPr marL="0" marR="0" lvl="0" indent="0" algn="ctr" rtl="0">
              <a:spcBef>
                <a:spcPts val="0"/>
              </a:spcBef>
              <a:spcAft>
                <a:spcPts val="0"/>
              </a:spcAft>
              <a:buNone/>
            </a:pPr>
            <a:endParaRPr sz="5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18.05.2017 № 346-ПП </a:t>
            </a:r>
            <a:r>
              <a:rPr lang="ru" sz="1200" dirty="0" smtClean="0">
                <a:solidFill>
                  <a:schemeClr val="tx1"/>
                </a:solidFill>
                <a:latin typeface="Oswald"/>
                <a:ea typeface="Oswald"/>
                <a:cs typeface="Oswald"/>
                <a:sym typeface="Oswald"/>
              </a:rPr>
              <a:t>«Об </a:t>
            </a:r>
            <a:r>
              <a:rPr lang="ru" sz="1200" dirty="0">
                <a:solidFill>
                  <a:schemeClr val="tx1"/>
                </a:solidFill>
                <a:latin typeface="Oswald"/>
                <a:ea typeface="Oswald"/>
                <a:cs typeface="Oswald"/>
                <a:sym typeface="Oswald"/>
              </a:rPr>
              <a:t>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a:t>
            </a:r>
            <a:r>
              <a:rPr lang="ru" sz="1200" dirty="0" smtClean="0">
                <a:solidFill>
                  <a:schemeClr val="tx1"/>
                </a:solidFill>
                <a:latin typeface="Oswald"/>
                <a:ea typeface="Oswald"/>
                <a:cs typeface="Oswald"/>
                <a:sym typeface="Oswald"/>
              </a:rPr>
              <a:t>области»</a:t>
            </a:r>
          </a:p>
          <a:p>
            <a:pPr marL="460800" lvl="0" indent="-312950" algn="just">
              <a:buClr>
                <a:schemeClr val="dk2"/>
              </a:buClr>
              <a:buSzPts val="13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14 декабря 2023 года N 937-ПП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18.05.2017 N 346-ПП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a:t>
            </a:r>
            <a:r>
              <a:rPr lang="ru-RU" sz="1200" dirty="0" smtClean="0">
                <a:solidFill>
                  <a:schemeClr val="tx1"/>
                </a:solidFill>
                <a:latin typeface="Oswald"/>
                <a:ea typeface="Oswald"/>
                <a:cs typeface="Oswald"/>
                <a:sym typeface="Oswald"/>
              </a:rPr>
              <a:t>области»</a:t>
            </a:r>
            <a:endParaRPr lang="en-US" sz="1200" dirty="0" smtClean="0">
              <a:solidFill>
                <a:schemeClr val="tx1"/>
              </a:solidFill>
              <a:latin typeface="Oswald"/>
              <a:ea typeface="Oswald"/>
              <a:cs typeface="Oswald"/>
              <a:sym typeface="Oswald"/>
            </a:endParaRPr>
          </a:p>
          <a:p>
            <a:pPr marL="460800" lvl="0" indent="-312950" algn="just">
              <a:buClr>
                <a:schemeClr val="dk2"/>
              </a:buClr>
              <a:buSzPts val="1300"/>
              <a:buFont typeface="Oswald"/>
              <a:buChar char="●"/>
            </a:pPr>
            <a:endParaRPr sz="500" dirty="0">
              <a:solidFill>
                <a:srgbClr val="7030A0"/>
              </a:solidFill>
              <a:latin typeface="Oswald"/>
              <a:ea typeface="Oswald"/>
              <a:cs typeface="Oswald"/>
              <a:sym typeface="Oswald"/>
            </a:endParaRPr>
          </a:p>
          <a:p>
            <a:pPr marL="0" lvl="0" indent="0" algn="ctr" rtl="0">
              <a:spcBef>
                <a:spcPts val="0"/>
              </a:spcBef>
              <a:spcAft>
                <a:spcPts val="0"/>
              </a:spcAft>
              <a:buNone/>
            </a:pPr>
            <a:r>
              <a:rPr lang="ru" sz="1200" b="1" dirty="0" smtClean="0">
                <a:solidFill>
                  <a:schemeClr val="tx1"/>
                </a:solidFill>
                <a:latin typeface="Oswald"/>
                <a:ea typeface="Oswald"/>
                <a:cs typeface="Oswald"/>
                <a:sym typeface="Oswald"/>
              </a:rPr>
              <a:t>Форма </a:t>
            </a:r>
            <a:r>
              <a:rPr lang="ru" sz="1200" b="1" dirty="0">
                <a:solidFill>
                  <a:schemeClr val="tx1"/>
                </a:solidFill>
                <a:latin typeface="Oswald"/>
                <a:ea typeface="Oswald"/>
                <a:cs typeface="Oswald"/>
                <a:sym typeface="Oswald"/>
              </a:rPr>
              <a:t>предоставления - денежная</a:t>
            </a:r>
            <a:endParaRPr sz="1200" b="1" dirty="0">
              <a:solidFill>
                <a:schemeClr val="tx1"/>
              </a:solidFill>
              <a:latin typeface="Oswald"/>
              <a:ea typeface="Oswald"/>
              <a:cs typeface="Oswald"/>
              <a:sym typeface="Oswald"/>
            </a:endParaRPr>
          </a:p>
          <a:p>
            <a:pPr marL="0" lvl="0" indent="0" algn="ctr" rtl="0">
              <a:spcBef>
                <a:spcPts val="0"/>
              </a:spcBef>
              <a:spcAft>
                <a:spcPts val="0"/>
              </a:spcAft>
              <a:buNone/>
            </a:pPr>
            <a:endParaRPr sz="500" b="1" dirty="0" smtClean="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Размер выплаты: трехмесячная государственная социальная стипендия без учета районного коэффициента</a:t>
            </a:r>
            <a:endParaRPr lang="en-US" sz="1200"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endParaRPr sz="500" b="1" dirty="0">
              <a:solidFill>
                <a:schemeClr val="tx1"/>
              </a:solidFill>
              <a:highlight>
                <a:schemeClr val="lt2"/>
              </a:highlight>
              <a:latin typeface="Oswald"/>
              <a:ea typeface="Oswald"/>
              <a:cs typeface="Oswald"/>
              <a:sym typeface="Oswald"/>
            </a:endParaRPr>
          </a:p>
          <a:p>
            <a:pPr algn="ctr"/>
            <a:r>
              <a:rPr lang="ru" sz="1200" b="1" dirty="0">
                <a:solidFill>
                  <a:schemeClr val="tx1"/>
                </a:solidFill>
                <a:latin typeface="Oswald"/>
                <a:ea typeface="Oswald"/>
                <a:cs typeface="Oswald"/>
                <a:sym typeface="Oswald"/>
              </a:rPr>
              <a:t>Периодичность выплаты</a:t>
            </a:r>
            <a:endParaRPr lang="en-US" sz="1200" b="1" dirty="0">
              <a:solidFill>
                <a:schemeClr val="tx1"/>
              </a:solidFill>
              <a:latin typeface="Oswald"/>
              <a:ea typeface="Oswald"/>
              <a:cs typeface="Oswald"/>
              <a:sym typeface="Oswald"/>
            </a:endParaRPr>
          </a:p>
          <a:p>
            <a:pPr marL="0" lvl="0" indent="0" algn="ctr" rtl="0">
              <a:spcBef>
                <a:spcPts val="0"/>
              </a:spcBef>
              <a:spcAft>
                <a:spcPts val="0"/>
              </a:spcAft>
              <a:buNone/>
            </a:pPr>
            <a:endParaRPr sz="500"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Ежегодно</a:t>
            </a:r>
            <a:endParaRPr sz="1200"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Не позднее 30 дней с начала учебного года </a:t>
            </a:r>
            <a:endParaRPr sz="1200" dirty="0">
              <a:solidFill>
                <a:schemeClr val="tx1"/>
              </a:solidFill>
              <a:latin typeface="Oswald"/>
              <a:ea typeface="Oswald"/>
              <a:cs typeface="Oswald"/>
              <a:sym typeface="Oswald"/>
            </a:endParaRPr>
          </a:p>
        </p:txBody>
      </p:sp>
      <p:sp>
        <p:nvSpPr>
          <p:cNvPr id="5"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panose="00000500000000000000" pitchFamily="2" charset="-52"/>
                <a:ea typeface="Oswald"/>
                <a:cs typeface="Oswald"/>
                <a:sym typeface="Oswald"/>
              </a:rPr>
              <a:t>КОД МЕРЫ </a:t>
            </a:r>
            <a:r>
              <a:rPr lang="en-US" sz="1500" b="1" dirty="0" smtClean="0">
                <a:solidFill>
                  <a:schemeClr val="tx1"/>
                </a:solidFill>
                <a:latin typeface="Oswald" panose="00000500000000000000" pitchFamily="2" charset="-52"/>
                <a:ea typeface="Oswald"/>
                <a:cs typeface="Oswald"/>
                <a:sym typeface="Oswald"/>
              </a:rPr>
              <a:t>4459</a:t>
            </a:r>
            <a:endParaRPr sz="1500" b="1" dirty="0">
              <a:solidFill>
                <a:schemeClr val="tx1"/>
              </a:solidFill>
              <a:latin typeface="Oswald" panose="00000500000000000000" pitchFamily="2" charset="-52"/>
              <a:ea typeface="Oswald"/>
              <a:cs typeface="Oswald"/>
              <a:sym typeface="Oswald"/>
            </a:endParaRPr>
          </a:p>
        </p:txBody>
      </p:sp>
      <p:sp>
        <p:nvSpPr>
          <p:cNvPr id="6"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a:solidFill>
                  <a:schemeClr val="tx1"/>
                </a:solidFill>
                <a:latin typeface="Oswald" panose="00000500000000000000" pitchFamily="2" charset="-52"/>
                <a:ea typeface="Oswald"/>
                <a:cs typeface="Oswald"/>
                <a:sym typeface="Oswald"/>
              </a:rPr>
              <a:t>Ежегодное пособие на приобретение учебной литературы и письменных принадлежностей</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2" name="Google Shape;122;p18"/>
          <p:cNvGraphicFramePr/>
          <p:nvPr>
            <p:extLst>
              <p:ext uri="{D42A27DB-BD31-4B8C-83A1-F6EECF244321}">
                <p14:modId xmlns:p14="http://schemas.microsoft.com/office/powerpoint/2010/main" val="2690426620"/>
              </p:ext>
            </p:extLst>
          </p:nvPr>
        </p:nvGraphicFramePr>
        <p:xfrm>
          <a:off x="337080" y="891663"/>
          <a:ext cx="8494225" cy="4046327"/>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000" b="1" dirty="0">
                          <a:latin typeface="Oswald"/>
                          <a:ea typeface="Oswald"/>
                          <a:cs typeface="Oswald"/>
                          <a:sym typeface="Oswald"/>
                        </a:rPr>
                        <a:t>Категория получателей (в соответствии с НПА Свердловской области)</a:t>
                      </a:r>
                      <a:endParaRPr sz="10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000" b="1" dirty="0">
                          <a:latin typeface="Oswald"/>
                          <a:ea typeface="Oswald"/>
                          <a:cs typeface="Oswald"/>
                          <a:sym typeface="Oswald"/>
                        </a:rPr>
                        <a:t>Порядок получения</a:t>
                      </a:r>
                      <a:endParaRPr sz="10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579290">
                <a:tc>
                  <a:txBody>
                    <a:bodyPr/>
                    <a:lstStyle/>
                    <a:p>
                      <a:pPr marL="179999" lvl="0" indent="-162599" algn="l" rtl="0">
                        <a:spcBef>
                          <a:spcPts val="0"/>
                        </a:spcBef>
                        <a:spcAft>
                          <a:spcPts val="0"/>
                        </a:spcAft>
                        <a:buClr>
                          <a:schemeClr val="dk2"/>
                        </a:buClr>
                        <a:buSzPts val="1200"/>
                        <a:buFont typeface="Oswald"/>
                        <a:buChar char="●"/>
                      </a:pPr>
                      <a:r>
                        <a:rPr lang="ru" sz="900" b="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 sz="900" b="0" baseline="0" dirty="0">
                          <a:solidFill>
                            <a:schemeClr val="tx1"/>
                          </a:solidFill>
                          <a:latin typeface="Oswald"/>
                          <a:ea typeface="Oswald"/>
                          <a:cs typeface="Oswald"/>
                          <a:sym typeface="Oswald"/>
                        </a:rPr>
                        <a:t> образовательным программам и (или)</a:t>
                      </a:r>
                      <a:r>
                        <a:rPr lang="ru" sz="900" b="0" dirty="0">
                          <a:solidFill>
                            <a:schemeClr val="tx1"/>
                          </a:solidFill>
                          <a:latin typeface="Oswald"/>
                          <a:ea typeface="Oswald"/>
                          <a:cs typeface="Oswald"/>
                          <a:sym typeface="Oswald"/>
                        </a:rPr>
                        <a:t>  по программам</a:t>
                      </a:r>
                      <a:r>
                        <a:rPr lang="ru" sz="900" b="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900" b="0" dirty="0">
                        <a:solidFill>
                          <a:schemeClr val="tx1"/>
                        </a:solidFill>
                        <a:latin typeface="Oswald"/>
                        <a:ea typeface="Oswald"/>
                        <a:cs typeface="Oswald"/>
                        <a:sym typeface="Oswald"/>
                      </a:endParaRPr>
                    </a:p>
                  </a:txBody>
                  <a:tcPr marL="91425" marR="91425" marT="91425" marB="91425"/>
                </a:tc>
                <a:tc>
                  <a:txBody>
                    <a:bodyPr/>
                    <a:lstStyle/>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Подача заявления руководителю образовательной организации</a:t>
                      </a:r>
                      <a:endParaRPr sz="900" b="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Свидетельство о смерти обоих родителей или единственного родителя</a:t>
                      </a:r>
                      <a:endParaRPr sz="9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900" b="0" kern="1200" dirty="0">
                          <a:solidFill>
                            <a:schemeClr val="tx1"/>
                          </a:solidFill>
                          <a:latin typeface="Oswald"/>
                          <a:ea typeface="Oswald"/>
                          <a:cs typeface="Oswald"/>
                          <a:sym typeface="Oswald"/>
                        </a:rPr>
                        <a:t>Дети-сироты</a:t>
                      </a:r>
                      <a:endParaRPr sz="900" b="0" kern="1200" dirty="0">
                        <a:solidFill>
                          <a:schemeClr val="tx1"/>
                        </a:solidFill>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RU" sz="900" b="0" dirty="0" smtClean="0">
                          <a:latin typeface="Oswald"/>
                          <a:ea typeface="Oswald"/>
                          <a:cs typeface="Oswald"/>
                          <a:sym typeface="Oswald"/>
                        </a:rPr>
                        <a:t>Подача заявления руководителю образовательной организации</a:t>
                      </a:r>
                    </a:p>
                    <a:p>
                      <a:pPr marL="179999" lvl="0" indent="-162599" algn="l" rtl="0">
                        <a:spcBef>
                          <a:spcPts val="0"/>
                        </a:spcBef>
                        <a:spcAft>
                          <a:spcPts val="0"/>
                        </a:spcAft>
                        <a:buSzPts val="1200"/>
                        <a:buFont typeface="Oswald"/>
                        <a:buChar char="●"/>
                      </a:pPr>
                      <a:r>
                        <a:rPr lang="ru-RU" sz="900" b="0" dirty="0" smtClean="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17400" lvl="0" indent="0" algn="l" rtl="0">
                        <a:spcBef>
                          <a:spcPts val="0"/>
                        </a:spcBef>
                        <a:spcAft>
                          <a:spcPts val="0"/>
                        </a:spcAft>
                        <a:buSzPts val="1200"/>
                        <a:buFont typeface="Oswald"/>
                        <a:buNone/>
                      </a:pPr>
                      <a:endParaRPr sz="9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930170757"/>
                  </a:ext>
                </a:extLst>
              </a:tr>
              <a:tr h="0">
                <a:tc>
                  <a:txBody>
                    <a:bodyPr/>
                    <a:lstStyle/>
                    <a:p>
                      <a:pPr marL="179999" lvl="0" indent="-162599" algn="l" rtl="0">
                        <a:spcBef>
                          <a:spcPts val="0"/>
                        </a:spcBef>
                        <a:spcAft>
                          <a:spcPts val="0"/>
                        </a:spcAft>
                        <a:buSzPts val="1200"/>
                        <a:buFont typeface="Oswald"/>
                        <a:buChar char="●"/>
                      </a:pPr>
                      <a:r>
                        <a:rPr lang="ru" sz="900" b="0" kern="1200" dirty="0">
                          <a:solidFill>
                            <a:schemeClr val="tx1"/>
                          </a:solidFill>
                          <a:latin typeface="Oswald"/>
                          <a:ea typeface="Oswald"/>
                          <a:cs typeface="Oswald"/>
                          <a:sym typeface="Oswald"/>
                        </a:rPr>
                        <a:t>Дети, оставшиеся без попечения родителей</a:t>
                      </a:r>
                      <a:endParaRPr sz="900" b="0" kern="1200" dirty="0">
                        <a:solidFill>
                          <a:schemeClr val="tx1"/>
                        </a:solidFill>
                        <a:latin typeface="Oswald"/>
                        <a:ea typeface="Oswald"/>
                        <a:cs typeface="Oswald"/>
                        <a:sym typeface="Oswald"/>
                      </a:endParaRPr>
                    </a:p>
                  </a:txBody>
                  <a:tcPr marL="91425" marR="91425" marT="91425" marB="91425"/>
                </a:tc>
                <a:tc vMerge="1">
                  <a:txBody>
                    <a:bodyPr/>
                    <a:lstStyle/>
                    <a:p>
                      <a:pPr marL="179999" lvl="0" indent="-162599" algn="l" rtl="0">
                        <a:spcBef>
                          <a:spcPts val="0"/>
                        </a:spcBef>
                        <a:spcAft>
                          <a:spcPts val="0"/>
                        </a:spcAft>
                        <a:buSzPts val="1200"/>
                        <a:buFont typeface="Oswald"/>
                        <a:buChar char="●"/>
                      </a:pPr>
                      <a:endParaRPr sz="10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1396293090"/>
                  </a:ext>
                </a:extLst>
              </a:tr>
              <a:tr h="0">
                <a:tc>
                  <a:txBody>
                    <a:bodyPr/>
                    <a:lstStyle/>
                    <a:p>
                      <a:pPr marL="179999" lvl="0" indent="-162599" algn="l" rtl="0">
                        <a:spcBef>
                          <a:spcPts val="0"/>
                        </a:spcBef>
                        <a:spcAft>
                          <a:spcPts val="0"/>
                        </a:spcAft>
                        <a:buSzPts val="1200"/>
                        <a:buFont typeface="Oswald"/>
                        <a:buChar char="●"/>
                      </a:pPr>
                      <a:r>
                        <a:rPr lang="ru" sz="900" b="0" kern="1200" dirty="0">
                          <a:solidFill>
                            <a:schemeClr val="tx1"/>
                          </a:solidFill>
                          <a:latin typeface="Oswald"/>
                          <a:ea typeface="Oswald"/>
                          <a:cs typeface="Oswald"/>
                          <a:sym typeface="Oswald"/>
                        </a:rPr>
                        <a:t>Лица из числа детей-сирот и детей, оставшихся без попечения родителей</a:t>
                      </a:r>
                      <a:endParaRPr sz="900" b="0" kern="1200" dirty="0">
                        <a:solidFill>
                          <a:schemeClr val="tx1"/>
                        </a:solidFill>
                        <a:latin typeface="Oswald"/>
                        <a:ea typeface="Oswald"/>
                        <a:cs typeface="Oswald"/>
                        <a:sym typeface="Oswald"/>
                      </a:endParaRPr>
                    </a:p>
                  </a:txBody>
                  <a:tcPr marL="91425" marR="91425" marT="91425" marB="91425"/>
                </a:tc>
                <a:tc vMerge="1">
                  <a:txBody>
                    <a:bodyPr/>
                    <a:lstStyle/>
                    <a:p>
                      <a:pPr marL="179999" lvl="0" indent="-162599" algn="l" rtl="0">
                        <a:spcBef>
                          <a:spcPts val="0"/>
                        </a:spcBef>
                        <a:spcAft>
                          <a:spcPts val="0"/>
                        </a:spcAft>
                        <a:buSzPts val="1200"/>
                        <a:buFont typeface="Oswald"/>
                        <a:buChar char="●"/>
                      </a:pPr>
                      <a:endParaRPr sz="1000" b="0" dirty="0">
                        <a:latin typeface="Oswald"/>
                        <a:ea typeface="Oswald"/>
                        <a:cs typeface="Oswald"/>
                        <a:sym typeface="Oswald"/>
                      </a:endParaRPr>
                    </a:p>
                  </a:txBody>
                  <a:tcPr marL="91425" marR="91425" marT="91425" marB="91425"/>
                </a:tc>
                <a:extLst>
                  <a:ext uri="{0D108BD9-81ED-4DB2-BD59-A6C34878D82A}">
                    <a16:rowId xmlns:a16="http://schemas.microsoft.com/office/drawing/2014/main" val="690697148"/>
                  </a:ext>
                </a:extLst>
              </a:tr>
              <a:tr h="0">
                <a:tc>
                  <a:txBody>
                    <a:bodyPr/>
                    <a:lstStyle/>
                    <a:p>
                      <a:pPr marL="179999" lvl="0" indent="-162599" algn="l" rtl="0">
                        <a:spcBef>
                          <a:spcPts val="0"/>
                        </a:spcBef>
                        <a:spcAft>
                          <a:spcPts val="0"/>
                        </a:spcAft>
                        <a:buSzPts val="1200"/>
                        <a:buFont typeface="Oswald"/>
                        <a:buChar char="●"/>
                      </a:pPr>
                      <a:r>
                        <a:rPr lang="ru-RU" sz="900" b="0" dirty="0" smtClean="0">
                          <a:solidFill>
                            <a:schemeClr val="tx1"/>
                          </a:solidFill>
                          <a:latin typeface="Oswald"/>
                          <a:ea typeface="Oswald"/>
                          <a:cs typeface="Oswald"/>
                          <a:sym typeface="Oswald"/>
                        </a:rPr>
                        <a:t>Дети-сироты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900" b="0" dirty="0">
                        <a:solidFill>
                          <a:schemeClr val="tx1"/>
                        </a:solidFill>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Подача заявления руководителю образовательной организации</a:t>
                      </a:r>
                      <a:endParaRPr sz="900" b="0" dirty="0">
                        <a:solidFill>
                          <a:schemeClr val="dk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900" b="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r>
                        <a:rPr lang="ru" sz="900" b="0" dirty="0" smtClean="0">
                          <a:latin typeface="Oswald"/>
                          <a:ea typeface="Oswald"/>
                          <a:cs typeface="Oswald"/>
                          <a:sym typeface="Oswald"/>
                        </a:rPr>
                        <a:t>)</a:t>
                      </a:r>
                    </a:p>
                    <a:p>
                      <a:pPr marL="179999" lvl="0" indent="-162599" algn="l" rtl="0">
                        <a:spcBef>
                          <a:spcPts val="0"/>
                        </a:spcBef>
                        <a:spcAft>
                          <a:spcPts val="0"/>
                        </a:spcAft>
                        <a:buSzPts val="1200"/>
                        <a:buFont typeface="Oswald"/>
                        <a:buChar char="●"/>
                      </a:pPr>
                      <a:r>
                        <a:rPr lang="ru" sz="900" b="0" dirty="0" smtClean="0">
                          <a:solidFill>
                            <a:schemeClr val="tx1"/>
                          </a:solidFill>
                          <a:latin typeface="Oswald"/>
                          <a:ea typeface="Oswald"/>
                          <a:cs typeface="Oswald"/>
                          <a:sym typeface="Oswald"/>
                        </a:rPr>
                        <a:t>Документы, подтверждающие ограниченные возможности здоровья</a:t>
                      </a:r>
                      <a:endParaRPr sz="900" b="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693737">
                <a:tc>
                  <a:txBody>
                    <a:bodyPr/>
                    <a:lstStyle/>
                    <a:p>
                      <a:pPr marL="179999" lvl="0" indent="-162599" algn="l" rtl="0">
                        <a:spcBef>
                          <a:spcPts val="0"/>
                        </a:spcBef>
                        <a:spcAft>
                          <a:spcPts val="0"/>
                        </a:spcAft>
                        <a:buSzPts val="1200"/>
                        <a:buFont typeface="Oswald"/>
                        <a:buChar char="●"/>
                      </a:pPr>
                      <a:r>
                        <a:rPr lang="ru-RU" sz="900" b="0" dirty="0" smtClean="0">
                          <a:solidFill>
                            <a:schemeClr val="tx1"/>
                          </a:solidFill>
                          <a:latin typeface="Oswald"/>
                          <a:ea typeface="Oswald"/>
                          <a:cs typeface="Oswald"/>
                          <a:sym typeface="Oswald"/>
                        </a:rPr>
                        <a:t>Дети, оставшиеся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900" b="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0">
                <a:tc>
                  <a:txBody>
                    <a:bodyPr/>
                    <a:lstStyle/>
                    <a:p>
                      <a:pPr marL="179999" lvl="0" indent="-162599" algn="l" rtl="0">
                        <a:spcBef>
                          <a:spcPts val="0"/>
                        </a:spcBef>
                        <a:spcAft>
                          <a:spcPts val="0"/>
                        </a:spcAft>
                        <a:buSzPts val="1200"/>
                        <a:buFont typeface="Oswald"/>
                        <a:buChar char="●"/>
                      </a:pPr>
                      <a:r>
                        <a:rPr lang="ru-RU" sz="900" b="0" dirty="0" smtClean="0">
                          <a:solidFill>
                            <a:schemeClr val="tx1"/>
                          </a:solidFill>
                          <a:latin typeface="Oswald"/>
                          <a:ea typeface="Oswald"/>
                          <a:cs typeface="Oswald"/>
                          <a:sym typeface="Oswald"/>
                        </a:rPr>
                        <a:t>Лица из числа детей-сирот и детей, оставшихся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900" b="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227;p33"/>
          <p:cNvSpPr txBox="1"/>
          <p:nvPr/>
        </p:nvSpPr>
        <p:spPr>
          <a:xfrm>
            <a:off x="747150" y="183963"/>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panose="00000500000000000000" pitchFamily="2" charset="-52"/>
                <a:ea typeface="Oswald"/>
                <a:cs typeface="Oswald"/>
                <a:sym typeface="Oswald"/>
              </a:rPr>
              <a:t>КОД МЕРЫ </a:t>
            </a:r>
            <a:r>
              <a:rPr lang="en-US" sz="1500" b="1" dirty="0" smtClean="0">
                <a:solidFill>
                  <a:schemeClr val="tx1"/>
                </a:solidFill>
                <a:latin typeface="Oswald" panose="00000500000000000000" pitchFamily="2" charset="-52"/>
                <a:ea typeface="Oswald"/>
                <a:cs typeface="Oswald"/>
                <a:sym typeface="Oswald"/>
              </a:rPr>
              <a:t>4459</a:t>
            </a:r>
            <a:endParaRPr sz="1500" b="1" dirty="0">
              <a:solidFill>
                <a:schemeClr val="tx1"/>
              </a:solidFill>
              <a:latin typeface="Oswald" panose="00000500000000000000" pitchFamily="2" charset="-52"/>
              <a:ea typeface="Oswald"/>
              <a:cs typeface="Oswald"/>
              <a:sym typeface="Oswald"/>
            </a:endParaRPr>
          </a:p>
        </p:txBody>
      </p:sp>
      <p:sp>
        <p:nvSpPr>
          <p:cNvPr id="7" name="Google Shape;249;p36"/>
          <p:cNvSpPr txBox="1">
            <a:spLocks/>
          </p:cNvSpPr>
          <p:nvPr/>
        </p:nvSpPr>
        <p:spPr>
          <a:xfrm>
            <a:off x="2674050" y="183963"/>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dirty="0">
                <a:solidFill>
                  <a:schemeClr val="tx1"/>
                </a:solidFill>
                <a:latin typeface="Oswald" panose="00000500000000000000" pitchFamily="2" charset="-52"/>
                <a:ea typeface="Oswald"/>
                <a:cs typeface="Oswald"/>
                <a:sym typeface="Oswald"/>
              </a:rPr>
              <a:t>Ежегодное пособие на приобретение учебной литературы и письменных принадлежностей</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4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cap="all" dirty="0">
                <a:solidFill>
                  <a:srgbClr val="000000"/>
                </a:solidFill>
                <a:latin typeface="Oswald" panose="00000500000000000000" pitchFamily="2" charset="-52"/>
                <a:ea typeface="Oswald"/>
                <a:cs typeface="Oswald"/>
                <a:sym typeface="Oswald"/>
              </a:rPr>
              <a:t>Компенсация затрат родителям на получение </a:t>
            </a:r>
            <a:r>
              <a:rPr lang="ru" sz="1400" cap="all" dirty="0">
                <a:solidFill>
                  <a:schemeClr val="tx1"/>
                </a:solidFill>
                <a:latin typeface="Oswald" panose="00000500000000000000" pitchFamily="2" charset="-52"/>
                <a:ea typeface="Oswald"/>
                <a:cs typeface="Oswald"/>
                <a:sym typeface="Oswald"/>
              </a:rPr>
              <a:t>обучающимися</a:t>
            </a:r>
            <a:r>
              <a:rPr lang="ru" sz="1400" cap="all" dirty="0">
                <a:solidFill>
                  <a:srgbClr val="000000"/>
                </a:solidFill>
                <a:latin typeface="Oswald" panose="00000500000000000000" pitchFamily="2" charset="-52"/>
                <a:ea typeface="Oswald"/>
                <a:cs typeface="Oswald"/>
                <a:sym typeface="Oswald"/>
              </a:rPr>
              <a:t> общего образования в форме семейного образования</a:t>
            </a:r>
            <a:endParaRPr sz="1400" cap="all" dirty="0">
              <a:solidFill>
                <a:srgbClr val="000000"/>
              </a:solidFill>
              <a:latin typeface="Oswald" panose="00000500000000000000" pitchFamily="2" charset="-52"/>
              <a:ea typeface="Oswald"/>
              <a:cs typeface="Oswald"/>
              <a:sym typeface="Oswald"/>
            </a:endParaRPr>
          </a:p>
        </p:txBody>
      </p:sp>
      <p:sp>
        <p:nvSpPr>
          <p:cNvPr id="317" name="Google Shape;317;p46"/>
          <p:cNvSpPr/>
          <p:nvPr/>
        </p:nvSpPr>
        <p:spPr>
          <a:xfrm>
            <a:off x="293125" y="1195300"/>
            <a:ext cx="8053500" cy="319382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Нормативные основания</a:t>
            </a:r>
            <a:endParaRPr b="1" dirty="0">
              <a:solidFill>
                <a:schemeClr val="tx1"/>
              </a:solidFill>
              <a:latin typeface="Oswald" panose="00000500000000000000" pitchFamily="2" charset="-52"/>
              <a:ea typeface="Oswald"/>
              <a:cs typeface="Oswald"/>
              <a:sym typeface="Oswald"/>
            </a:endParaRPr>
          </a:p>
          <a:p>
            <a:pPr marL="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10.07.2013 № 873-ПП </a:t>
            </a:r>
            <a:r>
              <a:rPr lang="ru" sz="1300" dirty="0" smtClean="0">
                <a:solidFill>
                  <a:schemeClr val="tx1"/>
                </a:solidFill>
                <a:latin typeface="Oswald" panose="00000500000000000000" pitchFamily="2" charset="-52"/>
                <a:ea typeface="Oswald"/>
                <a:cs typeface="Oswald"/>
                <a:sym typeface="Oswald"/>
              </a:rPr>
              <a:t>«Об </a:t>
            </a:r>
            <a:r>
              <a:rPr lang="ru" sz="1300" dirty="0">
                <a:solidFill>
                  <a:schemeClr val="tx1"/>
                </a:solidFill>
                <a:latin typeface="Oswald" panose="00000500000000000000" pitchFamily="2" charset="-52"/>
                <a:ea typeface="Oswald"/>
                <a:cs typeface="Oswald"/>
                <a:sym typeface="Oswald"/>
              </a:rPr>
              <a:t>утверждении Порядка финансирования расходов, связанных с получением начального общего, основного общего, среднего общего образования в форме семейного </a:t>
            </a:r>
            <a:r>
              <a:rPr lang="ru" sz="1300" dirty="0" smtClean="0">
                <a:solidFill>
                  <a:schemeClr val="tx1"/>
                </a:solidFill>
                <a:latin typeface="Oswald" panose="00000500000000000000" pitchFamily="2" charset="-52"/>
                <a:ea typeface="Oswald"/>
                <a:cs typeface="Oswald"/>
                <a:sym typeface="Oswald"/>
              </a:rPr>
              <a:t>образования»</a:t>
            </a:r>
            <a:endParaRPr sz="1300"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Форма предоставления – денежная</a:t>
            </a:r>
          </a:p>
          <a:p>
            <a:pPr marL="0" lvl="0" indent="0" algn="ctr" rtl="0">
              <a:spcBef>
                <a:spcPts val="0"/>
              </a:spcBef>
              <a:spcAft>
                <a:spcPts val="0"/>
              </a:spcAft>
              <a:buNone/>
            </a:pPr>
            <a:endParaRPr lang="ru" sz="13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dirty="0">
                <a:solidFill>
                  <a:schemeClr val="tx1"/>
                </a:solidFill>
                <a:latin typeface="Oswald" panose="00000500000000000000" pitchFamily="2" charset="-52"/>
                <a:ea typeface="Oswald"/>
                <a:cs typeface="Oswald"/>
                <a:sym typeface="Oswald"/>
              </a:rPr>
              <a:t>Размер компенсации </a:t>
            </a:r>
            <a:r>
              <a:rPr lang="ru" sz="1300" dirty="0" smtClean="0">
                <a:solidFill>
                  <a:schemeClr val="tx1"/>
                </a:solidFill>
                <a:latin typeface="Oswald" panose="00000500000000000000" pitchFamily="2" charset="-52"/>
                <a:ea typeface="Oswald"/>
                <a:cs typeface="Oswald"/>
                <a:sym typeface="Oswald"/>
              </a:rPr>
              <a:t>рассчитывается </a:t>
            </a:r>
            <a:r>
              <a:rPr lang="ru" sz="1300" dirty="0">
                <a:solidFill>
                  <a:schemeClr val="tx1"/>
                </a:solidFill>
                <a:latin typeface="Oswald" panose="00000500000000000000" pitchFamily="2" charset="-52"/>
                <a:ea typeface="Oswald"/>
                <a:cs typeface="Oswald"/>
                <a:sym typeface="Oswald"/>
              </a:rPr>
              <a:t>в соответствии с п. 5 Постановления Правительства Свердловской области</a:t>
            </a:r>
          </a:p>
          <a:p>
            <a:pPr marL="0" lvl="0" indent="0" algn="ctr" rtl="0">
              <a:spcBef>
                <a:spcPts val="0"/>
              </a:spcBef>
              <a:spcAft>
                <a:spcPts val="0"/>
              </a:spcAft>
              <a:buNone/>
            </a:pPr>
            <a:r>
              <a:rPr lang="ru" sz="1300" dirty="0">
                <a:solidFill>
                  <a:schemeClr val="tx1"/>
                </a:solidFill>
                <a:latin typeface="Oswald" panose="00000500000000000000" pitchFamily="2" charset="-52"/>
                <a:ea typeface="Oswald"/>
                <a:cs typeface="Oswald"/>
                <a:sym typeface="Oswald"/>
              </a:rPr>
              <a:t> от 10.07.2013 № 873-ПП</a:t>
            </a:r>
          </a:p>
          <a:p>
            <a:pPr marL="0" lvl="0" indent="0" algn="ctr" rtl="0">
              <a:spcBef>
                <a:spcPts val="0"/>
              </a:spcBef>
              <a:spcAft>
                <a:spcPts val="0"/>
              </a:spcAft>
              <a:buNone/>
            </a:pPr>
            <a:endParaRPr sz="1300" dirty="0">
              <a:solidFill>
                <a:schemeClr val="tx1"/>
              </a:solidFill>
              <a:highlight>
                <a:schemeClr val="lt2"/>
              </a:highlight>
              <a:latin typeface="Oswald" panose="00000500000000000000" pitchFamily="2" charset="-52"/>
              <a:ea typeface="Oswald"/>
              <a:cs typeface="Oswald"/>
              <a:sym typeface="Oswald"/>
            </a:endParaRPr>
          </a:p>
          <a:p>
            <a:pPr algn="ctr"/>
            <a:r>
              <a:rPr lang="ru" b="1" dirty="0">
                <a:solidFill>
                  <a:schemeClr val="tx1"/>
                </a:solidFill>
                <a:latin typeface="Oswald" panose="00000500000000000000" pitchFamily="2" charset="-52"/>
                <a:ea typeface="Oswald"/>
                <a:cs typeface="Oswald"/>
                <a:sym typeface="Oswald"/>
              </a:rPr>
              <a:t>Периодичность </a:t>
            </a:r>
            <a:endParaRPr b="1" dirty="0">
              <a:solidFill>
                <a:schemeClr val="tx1"/>
              </a:solidFill>
              <a:latin typeface="Oswald" panose="00000500000000000000" pitchFamily="2" charset="-52"/>
              <a:ea typeface="Oswald"/>
              <a:cs typeface="Oswald"/>
              <a:sym typeface="Oswald"/>
            </a:endParaRPr>
          </a:p>
          <a:p>
            <a:pPr marL="457200" lvl="0" indent="0" algn="l" rtl="0">
              <a:spcBef>
                <a:spcPts val="0"/>
              </a:spcBef>
              <a:spcAft>
                <a:spcPts val="0"/>
              </a:spcAft>
              <a:buNone/>
            </a:pPr>
            <a:endParaRPr sz="1300" dirty="0">
              <a:solidFill>
                <a:schemeClr val="tx1"/>
              </a:solidFill>
              <a:highlight>
                <a:schemeClr val="lt2"/>
              </a:highlight>
              <a:latin typeface="Oswald" panose="00000500000000000000" pitchFamily="2" charset="-52"/>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Ежемесячно</a:t>
            </a:r>
            <a:endParaRPr sz="1300" dirty="0">
              <a:solidFill>
                <a:schemeClr val="tx1"/>
              </a:solidFill>
              <a:highlight>
                <a:schemeClr val="lt2"/>
              </a:highlight>
              <a:latin typeface="Oswald" panose="00000500000000000000" pitchFamily="2" charset="-52"/>
              <a:ea typeface="Oswald"/>
              <a:cs typeface="Oswald"/>
              <a:sym typeface="Oswald"/>
            </a:endParaRPr>
          </a:p>
        </p:txBody>
      </p:sp>
      <p:sp>
        <p:nvSpPr>
          <p:cNvPr id="318" name="Google Shape;318;p4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5505</a:t>
            </a:r>
            <a:endParaRPr sz="1500" b="1" dirty="0">
              <a:latin typeface="Oswald" panose="00000500000000000000" pitchFamily="2" charset="-52"/>
              <a:ea typeface="Oswald"/>
              <a:cs typeface="Oswald"/>
              <a:sym typeface="Oswa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graphicFrame>
        <p:nvGraphicFramePr>
          <p:cNvPr id="324" name="Google Shape;324;p47"/>
          <p:cNvGraphicFramePr/>
          <p:nvPr>
            <p:extLst>
              <p:ext uri="{D42A27DB-BD31-4B8C-83A1-F6EECF244321}">
                <p14:modId xmlns:p14="http://schemas.microsoft.com/office/powerpoint/2010/main" val="2073038546"/>
              </p:ext>
            </p:extLst>
          </p:nvPr>
        </p:nvGraphicFramePr>
        <p:xfrm>
          <a:off x="618978" y="1600954"/>
          <a:ext cx="7815072" cy="2499300"/>
        </p:xfrm>
        <a:graphic>
          <a:graphicData uri="http://schemas.openxmlformats.org/drawingml/2006/table">
            <a:tbl>
              <a:tblPr>
                <a:noFill/>
                <a:tableStyleId>{BF4A3D39-4975-46BA-BE83-8B02B6239DEE}</a:tableStyleId>
              </a:tblPr>
              <a:tblGrid>
                <a:gridCol w="3230880">
                  <a:extLst>
                    <a:ext uri="{9D8B030D-6E8A-4147-A177-3AD203B41FA5}">
                      <a16:colId xmlns:a16="http://schemas.microsoft.com/office/drawing/2014/main" val="20000"/>
                    </a:ext>
                  </a:extLst>
                </a:gridCol>
                <a:gridCol w="4584192">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a:t>
                      </a:r>
                      <a:r>
                        <a:rPr lang="ru-RU" sz="1400" b="1" dirty="0" smtClean="0">
                          <a:latin typeface="Oswald"/>
                          <a:ea typeface="Oswald"/>
                          <a:cs typeface="Oswald"/>
                          <a:sym typeface="Oswald"/>
                        </a:rPr>
                        <a:t/>
                      </a:r>
                      <a:br>
                        <a:rPr lang="ru-RU" sz="1400" b="1" dirty="0" smtClean="0">
                          <a:latin typeface="Oswald"/>
                          <a:ea typeface="Oswald"/>
                          <a:cs typeface="Oswald"/>
                          <a:sym typeface="Oswald"/>
                        </a:rPr>
                      </a:br>
                      <a:r>
                        <a:rPr lang="ru-RU" sz="1400" b="1" dirty="0" smtClean="0">
                          <a:latin typeface="Oswald"/>
                          <a:ea typeface="Oswald"/>
                          <a:cs typeface="Oswald"/>
                          <a:sym typeface="Oswald"/>
                        </a:rPr>
                        <a:t>(</a:t>
                      </a:r>
                      <a:r>
                        <a:rPr lang="ru-RU" sz="1400" b="1" dirty="0">
                          <a:latin typeface="Oswald"/>
                          <a:ea typeface="Oswald"/>
                          <a:cs typeface="Oswald"/>
                          <a:sym typeface="Oswald"/>
                        </a:rPr>
                        <a:t>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480400">
                <a:tc>
                  <a:txBody>
                    <a:bodyPr/>
                    <a:lstStyle/>
                    <a:p>
                      <a:pPr marL="179999" lvl="0" indent="-162599" algn="l" rtl="0">
                        <a:spcBef>
                          <a:spcPts val="0"/>
                        </a:spcBef>
                        <a:spcAft>
                          <a:spcPts val="0"/>
                        </a:spcAft>
                        <a:buSzPts val="1200"/>
                        <a:buFont typeface="Oswald"/>
                        <a:buChar char="●"/>
                      </a:pPr>
                      <a:r>
                        <a:rPr lang="ru" sz="1400" dirty="0">
                          <a:solidFill>
                            <a:schemeClr val="tx1"/>
                          </a:solidFill>
                          <a:latin typeface="Oswald"/>
                          <a:ea typeface="Oswald"/>
                          <a:cs typeface="Oswald"/>
                          <a:sym typeface="Oswald"/>
                        </a:rPr>
                        <a:t>Родитель (законный представитель)</a:t>
                      </a:r>
                      <a:endParaRPr sz="1400" dirty="0">
                        <a:solidFill>
                          <a:schemeClr val="tx1"/>
                        </a:solidFill>
                        <a:latin typeface="Oswald"/>
                        <a:ea typeface="Oswald"/>
                        <a:cs typeface="Oswald"/>
                        <a:sym typeface="Oswald"/>
                      </a:endParaRPr>
                    </a:p>
                    <a:p>
                      <a:pPr marL="457200" lvl="0" indent="0" algn="l" rtl="0">
                        <a:spcBef>
                          <a:spcPts val="0"/>
                        </a:spcBef>
                        <a:spcAft>
                          <a:spcPts val="0"/>
                        </a:spcAft>
                        <a:buNone/>
                      </a:pPr>
                      <a:endParaRPr sz="14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400" dirty="0">
                          <a:solidFill>
                            <a:schemeClr val="tx1"/>
                          </a:solidFill>
                          <a:latin typeface="Oswald"/>
                          <a:ea typeface="Oswald"/>
                          <a:cs typeface="Oswald"/>
                          <a:sym typeface="Oswald"/>
                        </a:rPr>
                        <a:t>Подача заявления руководителю образовательной организации</a:t>
                      </a:r>
                    </a:p>
                    <a:p>
                      <a:pPr marL="179999" lvl="0" indent="-161925" algn="l" rtl="0">
                        <a:spcBef>
                          <a:spcPts val="0"/>
                        </a:spcBef>
                        <a:spcAft>
                          <a:spcPts val="0"/>
                        </a:spcAft>
                        <a:buSzPts val="1200"/>
                        <a:buFont typeface="Oswald"/>
                        <a:buChar char="●"/>
                      </a:pPr>
                      <a:r>
                        <a:rPr lang="ru" sz="1400" dirty="0">
                          <a:solidFill>
                            <a:schemeClr val="tx1"/>
                          </a:solidFill>
                          <a:latin typeface="Oswald"/>
                          <a:ea typeface="Oswald"/>
                          <a:cs typeface="Oswald"/>
                          <a:sym typeface="Oswald"/>
                        </a:rPr>
                        <a:t>Решение органа</a:t>
                      </a:r>
                      <a:r>
                        <a:rPr lang="ru" sz="1400" baseline="0" dirty="0">
                          <a:solidFill>
                            <a:schemeClr val="tx1"/>
                          </a:solidFill>
                          <a:latin typeface="Oswald"/>
                          <a:ea typeface="Oswald"/>
                          <a:cs typeface="Oswald"/>
                          <a:sym typeface="Oswald"/>
                        </a:rPr>
                        <a:t> местного самоуправления, осуществляющего управление в сфере образования, о получении обучающимся общего образования в семейной форме</a:t>
                      </a:r>
                      <a:endParaRPr lang="ru" sz="1400" dirty="0">
                        <a:solidFill>
                          <a:schemeClr val="tx1"/>
                        </a:solidFill>
                        <a:latin typeface="Oswald"/>
                        <a:ea typeface="Oswald"/>
                        <a:cs typeface="Oswald"/>
                        <a:sym typeface="Oswald"/>
                      </a:endParaRPr>
                    </a:p>
                    <a:p>
                      <a:pPr marL="179999" marR="0" lvl="0" indent="-161925" algn="l" rtl="0">
                        <a:lnSpc>
                          <a:spcPct val="100000"/>
                        </a:lnSpc>
                        <a:spcBef>
                          <a:spcPts val="0"/>
                        </a:spcBef>
                        <a:spcAft>
                          <a:spcPts val="0"/>
                        </a:spcAft>
                        <a:buClr>
                          <a:srgbClr val="000000"/>
                        </a:buClr>
                        <a:buSzPts val="1200"/>
                        <a:buFont typeface="Oswald"/>
                        <a:buChar char="●"/>
                      </a:pPr>
                      <a:r>
                        <a:rPr lang="ru-RU" sz="1400" b="0" i="0" u="none" strike="noStrike" cap="none" dirty="0">
                          <a:solidFill>
                            <a:schemeClr val="tx1"/>
                          </a:solidFill>
                          <a:latin typeface="Oswald"/>
                          <a:ea typeface="Oswald"/>
                          <a:cs typeface="Oswald"/>
                          <a:sym typeface="Oswald" panose="020B0604020202020204" charset="-52"/>
                        </a:rPr>
                        <a:t>Заключение договора с</a:t>
                      </a:r>
                      <a:r>
                        <a:rPr lang="ru-RU" sz="1400" b="0" i="0" u="none" strike="noStrike" cap="none" baseline="0" dirty="0">
                          <a:solidFill>
                            <a:schemeClr val="tx1"/>
                          </a:solidFill>
                          <a:latin typeface="Oswald"/>
                          <a:ea typeface="Oswald"/>
                          <a:cs typeface="Oswald"/>
                          <a:sym typeface="Oswald" panose="020B0604020202020204" charset="-52"/>
                        </a:rPr>
                        <a:t> образовательной организацией</a:t>
                      </a:r>
                      <a:endParaRPr sz="1400" dirty="0">
                        <a:solidFill>
                          <a:schemeClr val="tx1"/>
                        </a:solidFill>
                        <a:latin typeface="Oswald"/>
                        <a:ea typeface="Oswald"/>
                        <a:cs typeface="Oswald"/>
                        <a:sym typeface="Oswald"/>
                      </a:endParaRPr>
                    </a:p>
                    <a:p>
                      <a:pPr marL="179999" lvl="0" indent="0" algn="l" rtl="0">
                        <a:spcBef>
                          <a:spcPts val="0"/>
                        </a:spcBef>
                        <a:spcAft>
                          <a:spcPts val="0"/>
                        </a:spcAft>
                        <a:buNone/>
                      </a:pPr>
                      <a:endParaRPr sz="14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316;p46"/>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smtClean="0">
                <a:solidFill>
                  <a:srgbClr val="000000"/>
                </a:solidFill>
                <a:latin typeface="Oswald" panose="00000500000000000000" pitchFamily="2" charset="-52"/>
                <a:ea typeface="Oswald"/>
                <a:cs typeface="Oswald"/>
                <a:sym typeface="Oswald"/>
              </a:rPr>
              <a:t>Компенсация затрат родителям на получение </a:t>
            </a:r>
            <a:r>
              <a:rPr lang="ru-RU" sz="1400" cap="all" smtClean="0">
                <a:solidFill>
                  <a:schemeClr val="tx1"/>
                </a:solidFill>
                <a:latin typeface="Oswald" panose="00000500000000000000" pitchFamily="2" charset="-52"/>
                <a:ea typeface="Oswald"/>
                <a:cs typeface="Oswald"/>
                <a:sym typeface="Oswald"/>
              </a:rPr>
              <a:t>обучающимися</a:t>
            </a:r>
            <a:r>
              <a:rPr lang="ru-RU" sz="1400" cap="all" smtClean="0">
                <a:solidFill>
                  <a:srgbClr val="000000"/>
                </a:solidFill>
                <a:latin typeface="Oswald" panose="00000500000000000000" pitchFamily="2" charset="-52"/>
                <a:ea typeface="Oswald"/>
                <a:cs typeface="Oswald"/>
                <a:sym typeface="Oswald"/>
              </a:rPr>
              <a:t> общего образования в форме семейного образования</a:t>
            </a:r>
            <a:endParaRPr lang="ru-RU" sz="1400" cap="all" dirty="0">
              <a:solidFill>
                <a:srgbClr val="000000"/>
              </a:solidFill>
              <a:latin typeface="Oswald" panose="00000500000000000000" pitchFamily="2" charset="-52"/>
              <a:ea typeface="Oswald"/>
              <a:cs typeface="Oswald"/>
              <a:sym typeface="Oswald"/>
            </a:endParaRPr>
          </a:p>
        </p:txBody>
      </p:sp>
      <p:sp>
        <p:nvSpPr>
          <p:cNvPr id="7" name="Google Shape;318;p4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panose="00000500000000000000" pitchFamily="2" charset="-52"/>
                <a:ea typeface="Oswald"/>
                <a:cs typeface="Oswald"/>
                <a:sym typeface="Oswald"/>
              </a:rPr>
              <a:t>КОД МЕРЫ 5505</a:t>
            </a:r>
            <a:endParaRPr sz="1500" b="1" dirty="0">
              <a:latin typeface="Oswald" panose="00000500000000000000" pitchFamily="2" charset="-52"/>
              <a:ea typeface="Oswald"/>
              <a:cs typeface="Oswald"/>
              <a:sym typeface="Oswa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9"/>
          <p:cNvSpPr txBox="1">
            <a:spLocks noGrp="1"/>
          </p:cNvSpPr>
          <p:nvPr>
            <p:ph type="ctrTitle"/>
          </p:nvPr>
        </p:nvSpPr>
        <p:spPr>
          <a:xfrm>
            <a:off x="729450" y="440268"/>
            <a:ext cx="7688100" cy="71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000" dirty="0" smtClean="0">
                <a:solidFill>
                  <a:schemeClr val="tx1"/>
                </a:solidFill>
                <a:latin typeface="Oswald"/>
                <a:ea typeface="Oswald"/>
                <a:cs typeface="Oswald"/>
                <a:sym typeface="Oswald"/>
              </a:rPr>
              <a:t>Меры, </a:t>
            </a:r>
            <a:r>
              <a:rPr lang="ru" sz="2000" dirty="0">
                <a:solidFill>
                  <a:schemeClr val="tx1"/>
                </a:solidFill>
                <a:latin typeface="Oswald"/>
                <a:ea typeface="Oswald"/>
                <a:cs typeface="Oswald"/>
                <a:sym typeface="Oswald"/>
              </a:rPr>
              <a:t>назначаемые в натуральной форме</a:t>
            </a:r>
            <a:endParaRPr dirty="0">
              <a:solidFill>
                <a:schemeClr val="tx1"/>
              </a:solidFill>
              <a:latin typeface="Oswald" panose="020B0604020202020204" charset="-52"/>
            </a:endParaRPr>
          </a:p>
        </p:txBody>
      </p:sp>
      <p:sp>
        <p:nvSpPr>
          <p:cNvPr id="269" name="Google Shape;269;p39"/>
          <p:cNvSpPr txBox="1">
            <a:spLocks noGrp="1"/>
          </p:cNvSpPr>
          <p:nvPr>
            <p:ph type="subTitle" idx="1"/>
          </p:nvPr>
        </p:nvSpPr>
        <p:spPr>
          <a:xfrm>
            <a:off x="729625" y="1151468"/>
            <a:ext cx="7688100" cy="3200526"/>
          </a:xfrm>
          <a:prstGeom prst="rect">
            <a:avLst/>
          </a:prstGeom>
        </p:spPr>
        <p:txBody>
          <a:bodyPr spcFirstLastPara="1" wrap="square" lIns="91425" tIns="91425" rIns="91425" bIns="91425" anchor="t" anchorCtr="0">
            <a:noAutofit/>
          </a:bodyPr>
          <a:lstStyle/>
          <a:p>
            <a:pPr marL="457200" indent="-349250" algn="l">
              <a:lnSpc>
                <a:spcPct val="90000"/>
              </a:lnSpc>
              <a:spcBef>
                <a:spcPts val="0"/>
              </a:spcBef>
              <a:buClr>
                <a:schemeClr val="dk2"/>
              </a:buClr>
              <a:buSzPts val="1900"/>
              <a:buFont typeface="Oswald"/>
              <a:buChar char="●"/>
            </a:pPr>
            <a:r>
              <a:rPr lang="ru-RU" sz="1600" dirty="0" smtClean="0">
                <a:solidFill>
                  <a:schemeClr val="tx1"/>
                </a:solidFill>
                <a:latin typeface="Oswald"/>
                <a:ea typeface="Oswald"/>
                <a:cs typeface="Oswald"/>
                <a:sym typeface="Oswald"/>
              </a:rPr>
              <a:t>0563</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Обеспечение </a:t>
            </a:r>
            <a:r>
              <a:rPr lang="ru-RU" sz="1600" dirty="0">
                <a:solidFill>
                  <a:schemeClr val="tx1"/>
                </a:solidFill>
                <a:latin typeface="Oswald"/>
                <a:ea typeface="Oswald"/>
                <a:cs typeface="Oswald"/>
                <a:sym typeface="Oswald"/>
              </a:rPr>
              <a:t>бесплатным проездом один раз в год к месту жительства и обратно </a:t>
            </a:r>
            <a:r>
              <a:rPr lang="ru-RU" sz="1600" dirty="0" smtClean="0">
                <a:solidFill>
                  <a:schemeClr val="tx1"/>
                </a:solidFill>
                <a:latin typeface="Oswald"/>
                <a:ea typeface="Oswald"/>
                <a:cs typeface="Oswald"/>
                <a:sym typeface="Oswald"/>
              </a:rPr>
              <a:t>к</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месту </a:t>
            </a:r>
            <a:r>
              <a:rPr lang="ru-RU" sz="1600" dirty="0">
                <a:solidFill>
                  <a:schemeClr val="tx1"/>
                </a:solidFill>
                <a:latin typeface="Oswald"/>
                <a:ea typeface="Oswald"/>
                <a:cs typeface="Oswald"/>
                <a:sym typeface="Oswald"/>
              </a:rPr>
              <a:t>учебы (выдача билетов)</a:t>
            </a:r>
          </a:p>
          <a:p>
            <a:pPr marL="457200" lvl="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0758</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Предоставление </a:t>
            </a:r>
            <a:r>
              <a:rPr lang="ru" sz="1600" dirty="0">
                <a:solidFill>
                  <a:schemeClr val="tx1"/>
                </a:solidFill>
                <a:latin typeface="Oswald"/>
                <a:ea typeface="Oswald"/>
                <a:cs typeface="Oswald"/>
                <a:sym typeface="Oswald"/>
              </a:rPr>
              <a:t>бесплатного питания</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0760</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Обеспечение </a:t>
            </a:r>
            <a:r>
              <a:rPr lang="ru" sz="1600" dirty="0">
                <a:solidFill>
                  <a:schemeClr val="tx1"/>
                </a:solidFill>
                <a:latin typeface="Oswald"/>
                <a:ea typeface="Oswald"/>
                <a:cs typeface="Oswald"/>
                <a:sym typeface="Oswald"/>
              </a:rPr>
              <a:t>бесплатным проездом на городском, пригородном транспорте, </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 sz="1600" dirty="0" smtClean="0">
                <a:solidFill>
                  <a:schemeClr val="tx1"/>
                </a:solidFill>
                <a:latin typeface="Oswald"/>
                <a:ea typeface="Oswald"/>
                <a:cs typeface="Oswald"/>
                <a:sym typeface="Oswald"/>
              </a:rPr>
              <a:t>в </a:t>
            </a:r>
            <a:r>
              <a:rPr lang="ru" sz="1600" dirty="0">
                <a:solidFill>
                  <a:schemeClr val="tx1"/>
                </a:solidFill>
                <a:latin typeface="Oswald"/>
                <a:ea typeface="Oswald"/>
                <a:cs typeface="Oswald"/>
                <a:sym typeface="Oswald"/>
              </a:rPr>
              <a:t>сельской местности на внутрирайонном транспорте (кроме такси)</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0771</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Полное </a:t>
            </a:r>
            <a:r>
              <a:rPr lang="ru-RU" sz="1600" dirty="0">
                <a:solidFill>
                  <a:schemeClr val="tx1"/>
                </a:solidFill>
                <a:latin typeface="Oswald"/>
                <a:ea typeface="Oswald"/>
                <a:cs typeface="Oswald"/>
                <a:sym typeface="Oswald"/>
              </a:rPr>
              <a:t>или частичное освобождение от родительской платы за присмотр и </a:t>
            </a:r>
            <a:r>
              <a:rPr lang="ru-RU" sz="1600" dirty="0" smtClean="0">
                <a:solidFill>
                  <a:schemeClr val="tx1"/>
                </a:solidFill>
                <a:latin typeface="Oswald"/>
                <a:ea typeface="Oswald"/>
                <a:cs typeface="Oswald"/>
                <a:sym typeface="Oswald"/>
              </a:rPr>
              <a:t>уход</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за </a:t>
            </a:r>
            <a:r>
              <a:rPr lang="ru-RU" sz="1600" dirty="0">
                <a:solidFill>
                  <a:schemeClr val="tx1"/>
                </a:solidFill>
                <a:latin typeface="Oswald"/>
                <a:ea typeface="Oswald"/>
                <a:cs typeface="Oswald"/>
                <a:sym typeface="Oswald"/>
              </a:rPr>
              <a:t>ребенком, осваивающим образовательную программу дошкольного образования</a:t>
            </a:r>
          </a:p>
          <a:p>
            <a:pPr marL="457200" indent="-349250" algn="l">
              <a:lnSpc>
                <a:spcPct val="90000"/>
              </a:lnSpc>
              <a:spcBef>
                <a:spcPts val="0"/>
              </a:spcBef>
              <a:buClr>
                <a:schemeClr val="dk2"/>
              </a:buClr>
              <a:buSzPts val="1900"/>
              <a:buFont typeface="Oswald"/>
              <a:buChar char="●"/>
            </a:pPr>
            <a:r>
              <a:rPr lang="ru-RU" sz="1600" dirty="0" smtClean="0">
                <a:solidFill>
                  <a:schemeClr val="tx1"/>
                </a:solidFill>
                <a:latin typeface="Oswald"/>
                <a:ea typeface="Oswald"/>
                <a:cs typeface="Oswald"/>
                <a:sym typeface="Oswald"/>
              </a:rPr>
              <a:t>0771</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Полное </a:t>
            </a:r>
            <a:r>
              <a:rPr lang="ru-RU" sz="1600" dirty="0">
                <a:solidFill>
                  <a:schemeClr val="tx1"/>
                </a:solidFill>
                <a:latin typeface="Oswald"/>
                <a:ea typeface="Oswald"/>
                <a:cs typeface="Oswald"/>
                <a:sym typeface="Oswald"/>
              </a:rPr>
              <a:t>или частичное освобождение от родительской платы за присмотр и </a:t>
            </a:r>
            <a:r>
              <a:rPr lang="ru-RU" sz="1600" dirty="0" smtClean="0">
                <a:solidFill>
                  <a:schemeClr val="tx1"/>
                </a:solidFill>
                <a:latin typeface="Oswald"/>
                <a:ea typeface="Oswald"/>
                <a:cs typeface="Oswald"/>
                <a:sym typeface="Oswald"/>
              </a:rPr>
              <a:t>уход</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за </a:t>
            </a:r>
            <a:r>
              <a:rPr lang="ru-RU" sz="1600" dirty="0">
                <a:solidFill>
                  <a:schemeClr val="tx1"/>
                </a:solidFill>
                <a:latin typeface="Oswald"/>
                <a:ea typeface="Oswald"/>
                <a:cs typeface="Oswald"/>
                <a:sym typeface="Oswald"/>
              </a:rPr>
              <a:t>ребенком, осваивающим образовательную программу начального общего, основного общего и (или) среднего общего образования (общеобразовательную программу)</a:t>
            </a:r>
            <a:endParaRPr sz="1600" dirty="0">
              <a:solidFill>
                <a:schemeClr val="tx1"/>
              </a:solidFill>
              <a:latin typeface="Oswald" panose="020B0604020202020204" charset="-52"/>
              <a:ea typeface="Oswald"/>
              <a:cs typeface="Oswald"/>
              <a:sym typeface="Oswald"/>
            </a:endParaRP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0782</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Обеспечение </a:t>
            </a:r>
            <a:r>
              <a:rPr lang="ru" sz="1600" dirty="0">
                <a:solidFill>
                  <a:schemeClr val="tx1"/>
                </a:solidFill>
                <a:latin typeface="Oswald"/>
                <a:ea typeface="Oswald"/>
                <a:cs typeface="Oswald"/>
                <a:sym typeface="Oswald"/>
              </a:rPr>
              <a:t>отдыха и оздоровления детей за счет бюджета</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0835</a:t>
            </a:r>
            <a:r>
              <a:rPr lang="en-US" sz="1600" dirty="0" smtClean="0">
                <a:solidFill>
                  <a:schemeClr val="tx1"/>
                </a:solidFill>
                <a:latin typeface="Oswald"/>
                <a:ea typeface="Oswald"/>
                <a:cs typeface="Oswald"/>
                <a:sym typeface="Oswald"/>
              </a:rPr>
              <a:t>	</a:t>
            </a:r>
            <a:r>
              <a:rPr lang="ru" sz="1600" dirty="0" smtClean="0">
                <a:solidFill>
                  <a:schemeClr val="tx1"/>
                </a:solidFill>
                <a:latin typeface="Oswald"/>
                <a:ea typeface="Oswald"/>
                <a:cs typeface="Oswald"/>
                <a:sym typeface="Oswald"/>
              </a:rPr>
              <a:t>Государственное </a:t>
            </a:r>
            <a:r>
              <a:rPr lang="ru" sz="1600" dirty="0">
                <a:solidFill>
                  <a:schemeClr val="tx1"/>
                </a:solidFill>
                <a:latin typeface="Oswald"/>
                <a:ea typeface="Oswald"/>
                <a:cs typeface="Oswald"/>
                <a:sym typeface="Oswald"/>
              </a:rPr>
              <a:t>обеспечение одеждой, обувью, мягким </a:t>
            </a:r>
            <a:r>
              <a:rPr lang="ru" sz="1600" dirty="0" smtClean="0">
                <a:solidFill>
                  <a:schemeClr val="tx1"/>
                </a:solidFill>
                <a:latin typeface="Oswald"/>
                <a:ea typeface="Oswald"/>
                <a:cs typeface="Oswald"/>
                <a:sym typeface="Oswald"/>
              </a:rPr>
              <a:t>инвентарем</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7711</a:t>
            </a:r>
            <a:r>
              <a:rPr lang="en-US" sz="1600" dirty="0" smtClean="0">
                <a:solidFill>
                  <a:schemeClr val="tx1"/>
                </a:solidFill>
                <a:latin typeface="Oswald"/>
                <a:ea typeface="Oswald"/>
                <a:cs typeface="Oswald"/>
                <a:sym typeface="Oswald"/>
              </a:rPr>
              <a:t>	</a:t>
            </a:r>
            <a:r>
              <a:rPr lang="ru-RU" sz="1600" dirty="0" smtClean="0">
                <a:solidFill>
                  <a:schemeClr val="tx1"/>
                </a:solidFill>
                <a:latin typeface="Oswald"/>
                <a:ea typeface="Oswald"/>
                <a:cs typeface="Oswald"/>
                <a:sym typeface="Oswald"/>
              </a:rPr>
              <a:t>Освобождение </a:t>
            </a:r>
            <a:r>
              <a:rPr lang="ru-RU" sz="1600" dirty="0">
                <a:solidFill>
                  <a:schemeClr val="tx1"/>
                </a:solidFill>
                <a:latin typeface="Oswald"/>
                <a:ea typeface="Oswald"/>
                <a:cs typeface="Oswald"/>
                <a:sym typeface="Oswald"/>
              </a:rPr>
              <a:t>от платы за пользование жилым помещением (платы за наем</a:t>
            </a:r>
            <a:r>
              <a:rPr lang="ru-RU" sz="1600" dirty="0" smtClean="0">
                <a:solidFill>
                  <a:schemeClr val="tx1"/>
                </a:solidFill>
                <a:latin typeface="Oswald"/>
                <a:ea typeface="Oswald"/>
                <a:cs typeface="Oswald"/>
                <a:sym typeface="Oswald"/>
              </a:rPr>
              <a:t>)</a:t>
            </a:r>
            <a:r>
              <a:rPr lang="en-US" sz="1600" dirty="0" smtClean="0">
                <a:solidFill>
                  <a:schemeClr val="tx1"/>
                </a:solidFill>
                <a:latin typeface="Oswald"/>
                <a:ea typeface="Oswald"/>
                <a:cs typeface="Oswald"/>
                <a:sym typeface="Oswald"/>
              </a:rPr>
              <a:t/>
            </a:r>
            <a:br>
              <a:rPr lang="en-US" sz="16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в </a:t>
            </a:r>
            <a:r>
              <a:rPr lang="ru-RU" sz="1600" dirty="0">
                <a:solidFill>
                  <a:schemeClr val="tx1"/>
                </a:solidFill>
                <a:latin typeface="Oswald"/>
                <a:ea typeface="Oswald"/>
                <a:cs typeface="Oswald"/>
                <a:sym typeface="Oswald"/>
              </a:rPr>
              <a:t>общежитиях образовательных организаций</a:t>
            </a:r>
            <a:endParaRPr sz="1600" dirty="0">
              <a:solidFill>
                <a:schemeClr val="tx1"/>
              </a:solidFill>
              <a:latin typeface="Oswald" panose="020B0604020202020204" charset="-52"/>
              <a:ea typeface="Oswald"/>
              <a:cs typeface="Oswald"/>
              <a:sym typeface="Oswa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p:nvPr/>
        </p:nvSpPr>
        <p:spPr>
          <a:xfrm>
            <a:off x="492159" y="798632"/>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Нормативные основания</a:t>
            </a:r>
          </a:p>
          <a:p>
            <a:pPr marL="460800" lvl="0" indent="-319300" algn="just" defTabSz="342900">
              <a:buClr>
                <a:srgbClr val="2C3C43"/>
              </a:buClr>
              <a:buSzPts val="1400"/>
              <a:buFont typeface="Oswald"/>
              <a:buChar char="●"/>
            </a:pPr>
            <a:r>
              <a:rPr lang="ru-RU" sz="1300" kern="1200" dirty="0">
                <a:solidFill>
                  <a:prstClr val="black"/>
                </a:solidFill>
                <a:latin typeface="Oswald" panose="00000500000000000000" pitchFamily="2" charset="-52"/>
                <a:ea typeface="Oswald"/>
                <a:cs typeface="Oswald"/>
                <a:sym typeface="Oswald"/>
              </a:rPr>
              <a:t>Закон Свердловской области от 15.07.2013 № 78-ОЗ </a:t>
            </a:r>
            <a:r>
              <a:rPr lang="ru-RU" sz="1300" kern="1200" dirty="0" smtClean="0">
                <a:solidFill>
                  <a:prstClr val="black"/>
                </a:solidFill>
                <a:latin typeface="Oswald" panose="00000500000000000000" pitchFamily="2" charset="-52"/>
                <a:ea typeface="Oswald"/>
                <a:cs typeface="Oswald"/>
                <a:sym typeface="Oswald"/>
              </a:rPr>
              <a:t>«Об </a:t>
            </a:r>
            <a:r>
              <a:rPr lang="ru-RU" sz="1300" kern="1200" dirty="0">
                <a:solidFill>
                  <a:prstClr val="black"/>
                </a:solidFill>
                <a:latin typeface="Oswald" panose="00000500000000000000" pitchFamily="2" charset="-52"/>
                <a:ea typeface="Oswald"/>
                <a:cs typeface="Oswald"/>
                <a:sym typeface="Oswald"/>
              </a:rPr>
              <a:t>образовании в Свердловской </a:t>
            </a:r>
            <a:r>
              <a:rPr lang="ru-RU" sz="1300" kern="1200" dirty="0" smtClean="0">
                <a:solidFill>
                  <a:prstClr val="black"/>
                </a:solidFill>
                <a:latin typeface="Oswald" panose="00000500000000000000" pitchFamily="2" charset="-52"/>
                <a:ea typeface="Oswald"/>
                <a:cs typeface="Oswald"/>
                <a:sym typeface="Oswald"/>
              </a:rPr>
              <a:t>области»</a:t>
            </a:r>
            <a:endParaRPr sz="1200" b="1" dirty="0">
              <a:solidFill>
                <a:schemeClr val="tx1"/>
              </a:solidFill>
              <a:latin typeface="Oswald" panose="00000500000000000000" pitchFamily="2" charset="-52"/>
              <a:ea typeface="Oswald"/>
              <a:cs typeface="Oswald"/>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26.07.2022 № 95-ОЗ </a:t>
            </a:r>
            <a:r>
              <a:rPr lang="ru-RU" sz="1200" dirty="0" smtClean="0">
                <a:solidFill>
                  <a:schemeClr val="tx1"/>
                </a:solidFill>
                <a:latin typeface="Oswald" panose="00000500000000000000" pitchFamily="2" charset="-52"/>
                <a:ea typeface="Oswald"/>
                <a:cs typeface="Oswald"/>
                <a:sym typeface="Oswald"/>
              </a:rPr>
              <a:t>«О </a:t>
            </a:r>
            <a:r>
              <a:rPr lang="ru-RU" sz="1200" dirty="0">
                <a:solidFill>
                  <a:schemeClr val="tx1"/>
                </a:solidFill>
                <a:latin typeface="Oswald" panose="00000500000000000000" pitchFamily="2" charset="-52"/>
                <a:ea typeface="Oswald"/>
                <a:cs typeface="Oswald"/>
                <a:sym typeface="Oswald"/>
              </a:rPr>
              <a:t>внесении изменения в Закон Свердловской области </a:t>
            </a:r>
            <a:r>
              <a:rPr lang="ru-RU" sz="1200" dirty="0" smtClean="0">
                <a:solidFill>
                  <a:schemeClr val="tx1"/>
                </a:solidFill>
                <a:latin typeface="Oswald" panose="00000500000000000000" pitchFamily="2" charset="-52"/>
                <a:ea typeface="Oswald"/>
                <a:cs typeface="Oswald"/>
                <a:sym typeface="Oswald"/>
              </a:rPr>
              <a:t>«Об </a:t>
            </a:r>
            <a:r>
              <a:rPr lang="ru-RU" sz="1200" dirty="0">
                <a:solidFill>
                  <a:schemeClr val="tx1"/>
                </a:solidFill>
                <a:latin typeface="Oswald" panose="00000500000000000000" pitchFamily="2" charset="-52"/>
                <a:ea typeface="Oswald"/>
                <a:cs typeface="Oswald"/>
                <a:sym typeface="Oswald"/>
              </a:rPr>
              <a:t>образовании в Свердловской </a:t>
            </a:r>
            <a:r>
              <a:rPr lang="ru-RU" sz="1200" dirty="0" smtClean="0">
                <a:solidFill>
                  <a:schemeClr val="tx1"/>
                </a:solidFill>
                <a:latin typeface="Oswald" panose="00000500000000000000" pitchFamily="2" charset="-52"/>
                <a:ea typeface="Oswald"/>
                <a:cs typeface="Oswald"/>
                <a:sym typeface="Oswald"/>
              </a:rPr>
              <a:t>области»</a:t>
            </a:r>
            <a:endParaRPr lang="ru-RU" sz="1200" dirty="0">
              <a:solidFill>
                <a:schemeClr val="tx1"/>
              </a:solidFill>
              <a:latin typeface="Oswald" panose="00000500000000000000" pitchFamily="2" charset="-52"/>
              <a:ea typeface="Oswald"/>
              <a:cs typeface="Oswald"/>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26.07.2022 № 96-ОЗ </a:t>
            </a:r>
            <a:r>
              <a:rPr lang="ru-RU" sz="1200" dirty="0" smtClean="0">
                <a:solidFill>
                  <a:schemeClr val="tx1"/>
                </a:solidFill>
                <a:latin typeface="Oswald" panose="00000500000000000000" pitchFamily="2" charset="-52"/>
                <a:ea typeface="Oswald"/>
                <a:cs typeface="Oswald"/>
                <a:sym typeface="Oswald"/>
              </a:rPr>
              <a:t>«О </a:t>
            </a:r>
            <a:r>
              <a:rPr lang="ru-RU" sz="1200" dirty="0">
                <a:solidFill>
                  <a:schemeClr val="tx1"/>
                </a:solidFill>
                <a:latin typeface="Oswald" panose="00000500000000000000" pitchFamily="2" charset="-52"/>
                <a:ea typeface="Oswald"/>
                <a:cs typeface="Oswald"/>
                <a:sym typeface="Oswald"/>
              </a:rPr>
              <a:t>внесении изменений в отдельные законы Свердловской </a:t>
            </a:r>
            <a:r>
              <a:rPr lang="ru-RU" sz="1200" dirty="0" smtClean="0">
                <a:solidFill>
                  <a:schemeClr val="tx1"/>
                </a:solidFill>
                <a:latin typeface="Oswald" panose="00000500000000000000" pitchFamily="2" charset="-52"/>
                <a:ea typeface="Oswald"/>
                <a:cs typeface="Oswald"/>
                <a:sym typeface="Oswald"/>
              </a:rPr>
              <a:t>области»</a:t>
            </a:r>
            <a:endParaRPr lang="ru-RU" sz="1200" dirty="0">
              <a:solidFill>
                <a:schemeClr val="tx1"/>
              </a:solidFill>
              <a:latin typeface="Oswald" panose="00000500000000000000" pitchFamily="2" charset="-52"/>
              <a:ea typeface="Oswald"/>
              <a:cs typeface="Oswald"/>
              <a:sym typeface="Oswald"/>
            </a:endParaRPr>
          </a:p>
          <a:p>
            <a:pPr marL="45720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a:t>
            </a:r>
            <a:r>
              <a:rPr lang="ru-RU" sz="1200" dirty="0">
                <a:solidFill>
                  <a:schemeClr val="tx1"/>
                </a:solidFill>
                <a:latin typeface="Oswald" panose="00000500000000000000" pitchFamily="2" charset="-52"/>
                <a:ea typeface="Oswald" panose="020B0604020202020204" charset="-52"/>
                <a:cs typeface="Oswald" panose="020B0604020202020204" charset="-52"/>
              </a:rPr>
              <a:t>03.11.2022 № 114-ОЗ </a:t>
            </a:r>
            <a:r>
              <a:rPr lang="en-US" sz="1200" dirty="0">
                <a:solidFill>
                  <a:schemeClr val="tx1"/>
                </a:solidFill>
                <a:latin typeface="Oswald" panose="00000500000000000000" pitchFamily="2" charset="-52"/>
                <a:ea typeface="Oswald" panose="020B0604020202020204" charset="-52"/>
                <a:cs typeface="Oswald" panose="020B0604020202020204" charset="-52"/>
              </a:rPr>
              <a:t>«</a:t>
            </a:r>
            <a:r>
              <a:rPr lang="ru-RU" sz="1200" dirty="0">
                <a:solidFill>
                  <a:schemeClr val="tx1"/>
                </a:solidFill>
                <a:latin typeface="Oswald" panose="00000500000000000000" pitchFamily="2" charset="-52"/>
                <a:ea typeface="Oswald" panose="020B0604020202020204" charset="-52"/>
                <a:cs typeface="Oswald" panose="020B0604020202020204" charset="-52"/>
              </a:rPr>
              <a:t>О внесении изменений в статью 33-1 Закона Свердловской области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2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области</a:t>
            </a:r>
            <a:r>
              <a:rPr lang="en-US" sz="1200" dirty="0">
                <a:solidFill>
                  <a:schemeClr val="tx1"/>
                </a:solidFill>
                <a:latin typeface="Oswald" panose="00000500000000000000" pitchFamily="2" charset="-52"/>
                <a:ea typeface="Oswald" panose="020B0604020202020204" charset="-52"/>
                <a:cs typeface="Oswald" panose="020B0604020202020204" charset="-52"/>
              </a:rPr>
              <a:t>»</a:t>
            </a:r>
            <a:endParaRPr lang="ru-RU" sz="1200" dirty="0">
              <a:solidFill>
                <a:schemeClr val="tx1"/>
              </a:solidFill>
              <a:latin typeface="Oswald" panose="00000500000000000000" pitchFamily="2" charset="-52"/>
              <a:ea typeface="Oswald" panose="020B0604020202020204" charset="-52"/>
              <a:cs typeface="Oswald" panose="020B0604020202020204" charset="-52"/>
            </a:endParaRPr>
          </a:p>
          <a:p>
            <a:pPr marL="457200" indent="-304800">
              <a:buClr>
                <a:schemeClr val="dk2"/>
              </a:buClr>
              <a:buSzPts val="1200"/>
              <a:buFont typeface="Oswald"/>
              <a:buChar char="●"/>
            </a:pPr>
            <a:r>
              <a:rPr lang="ru-RU" sz="1200" dirty="0">
                <a:solidFill>
                  <a:schemeClr val="tx1"/>
                </a:solidFill>
                <a:latin typeface="Oswald" panose="00000500000000000000" pitchFamily="2" charset="-52"/>
                <a:ea typeface="Oswald" panose="020B0604020202020204" charset="-52"/>
                <a:cs typeface="Oswald" panose="020B0604020202020204" charset="-52"/>
              </a:rPr>
              <a:t>Закон Свердловской области от 07.06.2023 № 57-ОЗ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 </a:t>
            </a:r>
            <a:r>
              <a:rPr lang="ru-RU" sz="1200" dirty="0">
                <a:solidFill>
                  <a:schemeClr val="tx1"/>
                </a:solidFill>
                <a:latin typeface="Oswald" panose="00000500000000000000" pitchFamily="2" charset="-52"/>
                <a:ea typeface="Oswald" panose="020B0604020202020204" charset="-52"/>
                <a:cs typeface="Oswald" panose="020B0604020202020204" charset="-52"/>
              </a:rPr>
              <a:t>внесении изменений в статью 33-1 Закона Свердловской области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«Об </a:t>
            </a:r>
            <a:r>
              <a:rPr lang="ru-RU" sz="1200" dirty="0">
                <a:solidFill>
                  <a:schemeClr val="tx1"/>
                </a:solidFill>
                <a:latin typeface="Oswald" panose="00000500000000000000" pitchFamily="2" charset="-52"/>
                <a:ea typeface="Oswald" panose="020B0604020202020204" charset="-52"/>
                <a:cs typeface="Oswald" panose="020B0604020202020204" charset="-52"/>
              </a:rPr>
              <a:t>образовании в Свердловской </a:t>
            </a:r>
            <a:r>
              <a:rPr lang="ru-RU" sz="1200" dirty="0" smtClean="0">
                <a:solidFill>
                  <a:schemeClr val="tx1"/>
                </a:solidFill>
                <a:latin typeface="Oswald" panose="00000500000000000000" pitchFamily="2" charset="-52"/>
                <a:ea typeface="Oswald" panose="020B0604020202020204" charset="-52"/>
                <a:cs typeface="Oswald" panose="020B0604020202020204" charset="-52"/>
              </a:rPr>
              <a:t>области»</a:t>
            </a:r>
            <a:endParaRPr lang="en-US" sz="1200" dirty="0">
              <a:solidFill>
                <a:schemeClr val="tx1"/>
              </a:solidFill>
              <a:latin typeface="Oswald" panose="00000500000000000000" pitchFamily="2" charset="-52"/>
              <a:ea typeface="Oswald" panose="020B0604020202020204" charset="-52"/>
              <a:cs typeface="Oswald" panose="020B0604020202020204" charset="-52"/>
            </a:endParaRPr>
          </a:p>
          <a:p>
            <a:pPr marL="457200" marR="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05.03.2014 № 146 </a:t>
            </a:r>
            <a:r>
              <a:rPr lang="ru" sz="1200" dirty="0" smtClean="0">
                <a:solidFill>
                  <a:schemeClr val="tx1"/>
                </a:solidFill>
                <a:latin typeface="Oswald" panose="00000500000000000000" pitchFamily="2" charset="-52"/>
                <a:ea typeface="Oswald"/>
                <a:cs typeface="Oswald"/>
                <a:sym typeface="Oswald"/>
              </a:rPr>
              <a:t>«Об </a:t>
            </a:r>
            <a:r>
              <a:rPr lang="ru" sz="1200" dirty="0">
                <a:solidFill>
                  <a:schemeClr val="tx1"/>
                </a:solidFill>
                <a:latin typeface="Oswald" panose="00000500000000000000" pitchFamily="2" charset="-52"/>
                <a:ea typeface="Oswald"/>
                <a:cs typeface="Oswald"/>
                <a:sym typeface="Oswald"/>
              </a:rPr>
              <a:t>обеспечении питанием обучающихся по очной форме обучения в государственных общеобразовательных организациях Свердловской области</a:t>
            </a:r>
            <a:r>
              <a:rPr lang="ru" sz="1200" dirty="0" smtClean="0">
                <a:solidFill>
                  <a:schemeClr val="tx1"/>
                </a:solidFill>
                <a:latin typeface="Oswald" panose="00000500000000000000" pitchFamily="2" charset="-52"/>
                <a:ea typeface="Oswald"/>
                <a:cs typeface="Oswald"/>
                <a:sym typeface="Oswald"/>
              </a:rPr>
              <a:t>...»</a:t>
            </a:r>
            <a:endParaRPr sz="1200" dirty="0">
              <a:solidFill>
                <a:schemeClr val="tx1"/>
              </a:solidFill>
              <a:latin typeface="Oswald" panose="00000500000000000000" pitchFamily="2" charset="-52"/>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03.09.2020 № 621 </a:t>
            </a:r>
            <a:r>
              <a:rPr lang="ru" sz="1200" dirty="0" smtClean="0">
                <a:solidFill>
                  <a:schemeClr val="tx1"/>
                </a:solidFill>
                <a:latin typeface="Oswald" panose="00000500000000000000" pitchFamily="2" charset="-52"/>
                <a:ea typeface="Oswald"/>
                <a:cs typeface="Oswald"/>
                <a:sym typeface="Oswald"/>
              </a:rPr>
              <a:t>«Об </a:t>
            </a:r>
            <a:r>
              <a:rPr lang="ru" sz="1200" dirty="0">
                <a:solidFill>
                  <a:schemeClr val="tx1"/>
                </a:solidFill>
                <a:latin typeface="Oswald" panose="00000500000000000000" pitchFamily="2" charset="-52"/>
                <a:ea typeface="Oswald"/>
                <a:cs typeface="Oswald"/>
                <a:sym typeface="Oswald"/>
              </a:rPr>
              <a:t>организации бесплатного горячего питания обучающихся,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 расположенных на территории Свердловской </a:t>
            </a:r>
            <a:r>
              <a:rPr lang="ru" sz="1200" dirty="0" smtClean="0">
                <a:solidFill>
                  <a:schemeClr val="tx1"/>
                </a:solidFill>
                <a:latin typeface="Oswald" panose="00000500000000000000" pitchFamily="2" charset="-52"/>
                <a:ea typeface="Oswald"/>
                <a:cs typeface="Oswald"/>
                <a:sym typeface="Oswald"/>
              </a:rPr>
              <a:t>области»</a:t>
            </a:r>
            <a:endParaRPr lang="ru" sz="1200" dirty="0">
              <a:solidFill>
                <a:schemeClr val="tx1"/>
              </a:solidFill>
              <a:latin typeface="Oswald" panose="00000500000000000000" pitchFamily="2" charset="-52"/>
              <a:ea typeface="Oswald"/>
              <a:cs typeface="Oswald"/>
              <a:sym typeface="Oswald"/>
            </a:endParaRPr>
          </a:p>
          <a:p>
            <a:pPr marL="914400" marR="0" lvl="0" indent="0" algn="l" rtl="0">
              <a:spcBef>
                <a:spcPts val="0"/>
              </a:spcBef>
              <a:spcAft>
                <a:spcPts val="0"/>
              </a:spcAft>
              <a:buNone/>
            </a:pPr>
            <a:endParaRPr sz="12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457200" lvl="0" indent="-304800" algn="jus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Периодичность предоставления</a:t>
            </a:r>
            <a:endParaRPr sz="1200" b="1" dirty="0">
              <a:solidFill>
                <a:schemeClr val="tx1"/>
              </a:solidFill>
              <a:latin typeface="Oswald" panose="00000500000000000000" pitchFamily="2" charset="-52"/>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Ежемесячно</a:t>
            </a:r>
            <a:endParaRPr sz="1200" dirty="0">
              <a:solidFill>
                <a:schemeClr val="tx1"/>
              </a:solidFill>
              <a:latin typeface="Oswald" panose="00000500000000000000" pitchFamily="2" charset="-52"/>
              <a:ea typeface="Oswald"/>
              <a:cs typeface="Oswald"/>
              <a:sym typeface="Oswald"/>
            </a:endParaRPr>
          </a:p>
        </p:txBody>
      </p:sp>
      <p:sp>
        <p:nvSpPr>
          <p:cNvPr id="5" name="Google Shape;316;p46"/>
          <p:cNvSpPr txBox="1">
            <a:spLocks/>
          </p:cNvSpPr>
          <p:nvPr/>
        </p:nvSpPr>
        <p:spPr>
          <a:xfrm>
            <a:off x="2709855" y="90932"/>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panose="00000500000000000000" pitchFamily="2" charset="-52"/>
                <a:ea typeface="Oswald"/>
                <a:cs typeface="Oswald"/>
                <a:sym typeface="Oswald"/>
              </a:rPr>
              <a:t>Предоставление бесплатного питания</a:t>
            </a:r>
          </a:p>
        </p:txBody>
      </p:sp>
      <p:sp>
        <p:nvSpPr>
          <p:cNvPr id="6" name="Google Shape;318;p46"/>
          <p:cNvSpPr txBox="1"/>
          <p:nvPr/>
        </p:nvSpPr>
        <p:spPr>
          <a:xfrm>
            <a:off x="782955" y="906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a:t>
            </a:r>
            <a:r>
              <a:rPr lang="ru" sz="1500" b="1" dirty="0" smtClean="0">
                <a:latin typeface="Oswald" panose="00000500000000000000" pitchFamily="2" charset="-52"/>
                <a:ea typeface="Oswald"/>
                <a:cs typeface="Oswald"/>
                <a:sym typeface="Oswald"/>
              </a:rPr>
              <a:t>0758</a:t>
            </a:r>
            <a:endParaRPr sz="1500" b="1" dirty="0">
              <a:latin typeface="Oswald" panose="00000500000000000000" pitchFamily="2" charset="-52"/>
              <a:ea typeface="Oswald"/>
              <a:cs typeface="Oswald"/>
              <a:sym typeface="Oswa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1096046724"/>
              </p:ext>
            </p:extLst>
          </p:nvPr>
        </p:nvGraphicFramePr>
        <p:xfrm>
          <a:off x="445925" y="824353"/>
          <a:ext cx="8494225" cy="4206180"/>
        </p:xfrm>
        <a:graphic>
          <a:graphicData uri="http://schemas.openxmlformats.org/drawingml/2006/table">
            <a:tbl>
              <a:tblPr>
                <a:noFill/>
                <a:tableStyleId>{BF4A3D39-4975-46BA-BE83-8B02B6239DEE}</a:tableStyleId>
              </a:tblPr>
              <a:tblGrid>
                <a:gridCol w="4859500">
                  <a:extLst>
                    <a:ext uri="{9D8B030D-6E8A-4147-A177-3AD203B41FA5}">
                      <a16:colId xmlns:a16="http://schemas.microsoft.com/office/drawing/2014/main" val="20000"/>
                    </a:ext>
                  </a:extLst>
                </a:gridCol>
                <a:gridCol w="3634725">
                  <a:extLst>
                    <a:ext uri="{9D8B030D-6E8A-4147-A177-3AD203B41FA5}">
                      <a16:colId xmlns:a16="http://schemas.microsoft.com/office/drawing/2014/main" val="20001"/>
                    </a:ext>
                  </a:extLst>
                </a:gridCol>
              </a:tblGrid>
              <a:tr h="356412">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184646">
                <a:tc>
                  <a:txBody>
                    <a:bodyPr/>
                    <a:lstStyle/>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Ребенок-инвалид, лица в возрасте до 18 лет, которым установлена категория </a:t>
                      </a:r>
                      <a:r>
                        <a:rPr lang="ru" sz="1000" kern="1200" dirty="0" smtClean="0">
                          <a:solidFill>
                            <a:schemeClr val="tx1"/>
                          </a:solidFill>
                          <a:latin typeface="Oswald"/>
                          <a:ea typeface="Oswald"/>
                          <a:cs typeface="Oswald"/>
                          <a:sym typeface="Oswald"/>
                        </a:rPr>
                        <a:t>«ребенок-инвалид</a:t>
                      </a:r>
                      <a:r>
                        <a:rPr lang="ru-RU" sz="1000" dirty="0" smtClean="0"/>
                        <a:t>»</a:t>
                      </a:r>
                      <a:endParaRPr lang="ru" sz="1000" kern="1200" dirty="0">
                        <a:solidFill>
                          <a:schemeClr val="tx1"/>
                        </a:solidFill>
                        <a:latin typeface="Oswald"/>
                        <a:ea typeface="Oswald"/>
                        <a:cs typeface="Oswald"/>
                        <a:sym typeface="Oswald"/>
                      </a:endParaRP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10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000" baseline="0" dirty="0">
                          <a:solidFill>
                            <a:schemeClr val="tx1"/>
                          </a:solidFill>
                          <a:latin typeface="Oswald"/>
                          <a:ea typeface="Oswald"/>
                          <a:cs typeface="Oswald"/>
                          <a:sym typeface="Oswald"/>
                        </a:rPr>
                        <a:t> служащих умерли оба родителя или единственный родитель</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1000" kern="1200" baseline="0" dirty="0">
                          <a:solidFill>
                            <a:schemeClr val="tx1"/>
                          </a:solidFill>
                          <a:latin typeface="Oswald"/>
                          <a:ea typeface="Oswald"/>
                          <a:cs typeface="Oswald"/>
                          <a:sym typeface="Oswald"/>
                        </a:rPr>
                        <a:t>Лица, потерявшие в период их обучения обоих родителей или единственного родителя, обучающихся по образовательным программам основного общего, среднего общего образования до завершения обучения по указанным программам</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Учащиеся, проживающие в интернате при образовательной (общеобразовательной) организации</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Обучающиеся с ограниченными возможностями здоровья</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Дети-сироты, дети, оставшиеся без попечения родителей,</a:t>
                      </a:r>
                      <a:r>
                        <a:rPr lang="ru" sz="1000" kern="1200" baseline="0" dirty="0">
                          <a:solidFill>
                            <a:schemeClr val="tx1"/>
                          </a:solidFill>
                          <a:latin typeface="Oswald"/>
                          <a:ea typeface="Oswald"/>
                          <a:cs typeface="Oswald"/>
                          <a:sym typeface="Oswald"/>
                        </a:rPr>
                        <a:t> </a:t>
                      </a:r>
                      <a:r>
                        <a:rPr lang="ru" sz="1000" kern="1200" baseline="0" dirty="0" smtClean="0">
                          <a:solidFill>
                            <a:schemeClr val="tx1"/>
                          </a:solidFill>
                          <a:latin typeface="Oswald"/>
                          <a:ea typeface="Oswald"/>
                          <a:cs typeface="Oswald"/>
                          <a:sym typeface="Oswald"/>
                        </a:rPr>
                        <a:t>л</a:t>
                      </a:r>
                      <a:r>
                        <a:rPr lang="ru-RU" sz="1000" kern="1200" dirty="0" err="1" smtClean="0">
                          <a:solidFill>
                            <a:schemeClr val="tx1"/>
                          </a:solidFill>
                          <a:latin typeface="Oswald"/>
                          <a:ea typeface="Oswald"/>
                          <a:cs typeface="Oswald"/>
                          <a:sym typeface="Oswald"/>
                        </a:rPr>
                        <a:t>ица</a:t>
                      </a:r>
                      <a:r>
                        <a:rPr lang="ru-RU" sz="1000" kern="1200" dirty="0" smtClean="0">
                          <a:solidFill>
                            <a:schemeClr val="tx1"/>
                          </a:solidFill>
                          <a:latin typeface="Oswald"/>
                          <a:ea typeface="Oswald"/>
                          <a:cs typeface="Oswald"/>
                          <a:sym typeface="Oswald"/>
                        </a:rPr>
                        <a:t> </a:t>
                      </a:r>
                      <a:r>
                        <a:rPr lang="ru-RU" sz="1000" kern="1200" dirty="0">
                          <a:solidFill>
                            <a:schemeClr val="tx1"/>
                          </a:solidFill>
                          <a:latin typeface="Oswald"/>
                          <a:ea typeface="Oswald"/>
                          <a:cs typeface="Oswald"/>
                          <a:sym typeface="Oswald"/>
                        </a:rPr>
                        <a:t>из числа детей-сирот и детей, оставшихся без попечения родителей, обучающиеся:</a:t>
                      </a:r>
                    </a:p>
                    <a:p>
                      <a:pPr marL="544450" lvl="1" indent="-171450" algn="just" defTabSz="342900" rtl="0" eaLnBrk="1" latinLnBrk="0" hangingPunct="1">
                        <a:spcBef>
                          <a:spcPts val="0"/>
                        </a:spcBef>
                        <a:spcAft>
                          <a:spcPts val="0"/>
                        </a:spcAft>
                        <a:buSzPts val="1000"/>
                        <a:buFont typeface="Arial" panose="020B0604020202020204" pitchFamily="34" charset="0"/>
                        <a:buChar char="•"/>
                      </a:pPr>
                      <a:r>
                        <a:rPr lang="ru-RU" sz="1000" kern="1200" baseline="0" dirty="0" smtClean="0">
                          <a:solidFill>
                            <a:schemeClr val="tx1"/>
                          </a:solidFill>
                          <a:latin typeface="Oswald"/>
                          <a:ea typeface="Oswald"/>
                          <a:cs typeface="Oswald"/>
                          <a:sym typeface="Oswald"/>
                        </a:rPr>
                        <a:t> </a:t>
                      </a:r>
                      <a:r>
                        <a:rPr lang="ru-RU" sz="1000" kern="1200" baseline="0" dirty="0">
                          <a:solidFill>
                            <a:schemeClr val="tx1"/>
                          </a:solidFill>
                          <a:latin typeface="Oswald"/>
                          <a:ea typeface="Oswald"/>
                          <a:cs typeface="Oswald"/>
                          <a:sym typeface="Oswald"/>
                        </a:rPr>
                        <a:t>по очной форме</a:t>
                      </a:r>
                      <a:r>
                        <a:rPr lang="ru-RU" sz="1000" kern="1200" dirty="0">
                          <a:solidFill>
                            <a:schemeClr val="tx1"/>
                          </a:solidFill>
                          <a:latin typeface="Oswald"/>
                          <a:ea typeface="Oswald"/>
                          <a:cs typeface="Oswald"/>
                          <a:sym typeface="Oswald"/>
                        </a:rPr>
                        <a:t> по</a:t>
                      </a:r>
                      <a:r>
                        <a:rPr lang="ru-RU" sz="1000" kern="1200" baseline="0" dirty="0">
                          <a:solidFill>
                            <a:schemeClr val="tx1"/>
                          </a:solidFill>
                          <a:latin typeface="Oswald"/>
                          <a:ea typeface="Oswald"/>
                          <a:cs typeface="Oswald"/>
                          <a:sym typeface="Oswald"/>
                        </a:rPr>
                        <a:t> основным профессиональным образовательным </a:t>
                      </a:r>
                      <a:r>
                        <a:rPr lang="ru-RU" sz="1000" kern="1200" dirty="0">
                          <a:solidFill>
                            <a:schemeClr val="tx1"/>
                          </a:solidFill>
                          <a:latin typeface="Oswald"/>
                          <a:ea typeface="Oswald"/>
                          <a:cs typeface="Oswald"/>
                          <a:sym typeface="Oswald"/>
                        </a:rPr>
                        <a:t>программам и (или) по программам профессиональной подготовки по профессиям рабочих, должностям служащих</a:t>
                      </a:r>
                    </a:p>
                    <a:p>
                      <a:pPr marL="544450" lvl="1" indent="-171450" algn="just" defTabSz="342900" rtl="0" eaLnBrk="1" latinLnBrk="0" hangingPunct="1">
                        <a:spcBef>
                          <a:spcPts val="0"/>
                        </a:spcBef>
                        <a:spcAft>
                          <a:spcPts val="0"/>
                        </a:spcAft>
                        <a:buSzPts val="1000"/>
                        <a:buFont typeface="Arial" panose="020B0604020202020204" pitchFamily="34" charset="0"/>
                        <a:buChar char="•"/>
                      </a:pPr>
                      <a:r>
                        <a:rPr lang="ru-RU" sz="1000" kern="1200" dirty="0" smtClean="0">
                          <a:solidFill>
                            <a:schemeClr val="tx1"/>
                          </a:solidFill>
                          <a:latin typeface="Oswald"/>
                          <a:ea typeface="Oswald"/>
                          <a:cs typeface="Oswald"/>
                          <a:sym typeface="Oswald"/>
                        </a:rPr>
                        <a:t>по </a:t>
                      </a:r>
                      <a:r>
                        <a:rPr lang="ru-RU" sz="1000" kern="1200" dirty="0">
                          <a:solidFill>
                            <a:schemeClr val="tx1"/>
                          </a:solidFill>
                          <a:latin typeface="Oswald"/>
                          <a:ea typeface="Oswald"/>
                          <a:cs typeface="Oswald"/>
                          <a:sym typeface="Oswald"/>
                        </a:rPr>
                        <a:t>образовательным программам основного общего, среднего общего образования до </a:t>
                      </a:r>
                      <a:r>
                        <a:rPr lang="ru-RU" sz="1000" kern="1200" dirty="0" smtClean="0">
                          <a:solidFill>
                            <a:schemeClr val="tx1"/>
                          </a:solidFill>
                          <a:latin typeface="Oswald"/>
                          <a:ea typeface="Oswald"/>
                          <a:cs typeface="Oswald"/>
                          <a:sym typeface="Oswald"/>
                        </a:rPr>
                        <a:t>завершения </a:t>
                      </a:r>
                      <a:r>
                        <a:rPr lang="ru-RU" sz="1000" kern="1200" dirty="0">
                          <a:solidFill>
                            <a:schemeClr val="tx1"/>
                          </a:solidFill>
                          <a:latin typeface="Oswald"/>
                          <a:ea typeface="Oswald"/>
                          <a:cs typeface="Oswald"/>
                          <a:sym typeface="Oswald"/>
                        </a:rPr>
                        <a:t>обучения по указанным программам</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Дети из числа многодетных семей</a:t>
                      </a:r>
                      <a:endParaRPr sz="10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1000" kern="1200" dirty="0">
                          <a:solidFill>
                            <a:schemeClr val="tx1"/>
                          </a:solidFill>
                          <a:latin typeface="Oswald"/>
                          <a:ea typeface="Oswald"/>
                          <a:cs typeface="Oswald"/>
                          <a:sym typeface="Oswald"/>
                        </a:rPr>
                        <a:t>Отдельные категории граждан, проживающие в малоимущих семьях</a:t>
                      </a:r>
                      <a:endParaRPr sz="1000" kern="120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000" dirty="0">
                          <a:latin typeface="Oswald"/>
                          <a:ea typeface="Oswald"/>
                          <a:cs typeface="Oswald"/>
                          <a:sym typeface="Oswald"/>
                        </a:rPr>
                        <a:t>Подача заявления руководителю образовательной организации</a:t>
                      </a:r>
                      <a:endParaRPr sz="10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1000" dirty="0">
                          <a:latin typeface="Oswald"/>
                          <a:ea typeface="Oswald"/>
                          <a:cs typeface="Oswald"/>
                          <a:sym typeface="Oswald"/>
                        </a:rPr>
                        <a:t>Справка о среднедушевом доходе семьи для предоставления бесплатного питания (завтрак или обед)</a:t>
                      </a:r>
                      <a:endParaRPr sz="10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1000" dirty="0">
                          <a:latin typeface="Oswald"/>
                          <a:ea typeface="Oswald"/>
                          <a:cs typeface="Oswald"/>
                          <a:sym typeface="Oswald"/>
                        </a:rPr>
                        <a:t>Предоставление документов,</a:t>
                      </a:r>
                      <a:r>
                        <a:rPr lang="ru" sz="1000" baseline="0" dirty="0">
                          <a:latin typeface="Oswald"/>
                          <a:ea typeface="Oswald"/>
                          <a:cs typeface="Oswald"/>
                          <a:sym typeface="Oswald"/>
                        </a:rPr>
                        <a:t> подтверждающих статус обучающегося</a:t>
                      </a: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316;p46"/>
          <p:cNvSpPr txBox="1">
            <a:spLocks/>
          </p:cNvSpPr>
          <p:nvPr/>
        </p:nvSpPr>
        <p:spPr>
          <a:xfrm>
            <a:off x="2709855" y="90932"/>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panose="00000500000000000000" pitchFamily="2" charset="-52"/>
                <a:ea typeface="Oswald"/>
                <a:cs typeface="Oswald"/>
                <a:sym typeface="Oswald"/>
              </a:rPr>
              <a:t>Предоставление бесплатного питания</a:t>
            </a:r>
          </a:p>
        </p:txBody>
      </p:sp>
      <p:sp>
        <p:nvSpPr>
          <p:cNvPr id="7" name="Google Shape;318;p46"/>
          <p:cNvSpPr txBox="1"/>
          <p:nvPr/>
        </p:nvSpPr>
        <p:spPr>
          <a:xfrm>
            <a:off x="782955" y="906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a:t>
            </a:r>
            <a:r>
              <a:rPr lang="ru" sz="1500" b="1" dirty="0" smtClean="0">
                <a:latin typeface="Oswald" panose="00000500000000000000" pitchFamily="2" charset="-52"/>
                <a:ea typeface="Oswald"/>
                <a:cs typeface="Oswald"/>
                <a:sym typeface="Oswald"/>
              </a:rPr>
              <a:t>0758</a:t>
            </a:r>
            <a:endParaRPr sz="1500" b="1" dirty="0">
              <a:latin typeface="Oswald" panose="00000500000000000000" pitchFamily="2" charset="-52"/>
              <a:ea typeface="Oswald"/>
              <a:cs typeface="Oswald"/>
              <a:sym typeface="Oswald"/>
            </a:endParaRPr>
          </a:p>
        </p:txBody>
      </p:sp>
    </p:spTree>
    <p:extLst>
      <p:ext uri="{BB962C8B-B14F-4D97-AF65-F5344CB8AC3E}">
        <p14:creationId xmlns:p14="http://schemas.microsoft.com/office/powerpoint/2010/main" val="349953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1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0428</a:t>
            </a:r>
            <a:endParaRPr sz="1500" b="1" dirty="0">
              <a:latin typeface="Oswald"/>
              <a:ea typeface="Oswald"/>
              <a:cs typeface="Oswald"/>
              <a:sym typeface="Oswald"/>
            </a:endParaRPr>
          </a:p>
        </p:txBody>
      </p:sp>
      <p:graphicFrame>
        <p:nvGraphicFramePr>
          <p:cNvPr id="108" name="Google Shape;108;p16"/>
          <p:cNvGraphicFramePr/>
          <p:nvPr>
            <p:extLst>
              <p:ext uri="{D42A27DB-BD31-4B8C-83A1-F6EECF244321}">
                <p14:modId xmlns:p14="http://schemas.microsoft.com/office/powerpoint/2010/main" val="599856281"/>
              </p:ext>
            </p:extLst>
          </p:nvPr>
        </p:nvGraphicFramePr>
        <p:xfrm>
          <a:off x="324888" y="1271770"/>
          <a:ext cx="8494225" cy="407658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53550">
                <a:tc>
                  <a:txBody>
                    <a:bodyPr/>
                    <a:lstStyle/>
                    <a:p>
                      <a:pPr marL="179999" lvl="0" indent="-159424" algn="l" rtl="0">
                        <a:spcBef>
                          <a:spcPts val="0"/>
                        </a:spcBef>
                        <a:spcAft>
                          <a:spcPts val="0"/>
                        </a:spcAft>
                        <a:buSzPts val="1150"/>
                        <a:buFont typeface="Oswald"/>
                        <a:buChar char="●"/>
                      </a:pPr>
                      <a:r>
                        <a:rPr lang="ru" sz="1150" dirty="0" smtClean="0">
                          <a:solidFill>
                            <a:srgbClr val="FF0000"/>
                          </a:solidFill>
                          <a:latin typeface="Oswald"/>
                          <a:ea typeface="Oswald"/>
                          <a:cs typeface="Oswald"/>
                          <a:sym typeface="Oswald"/>
                        </a:rPr>
                        <a:t>Дети </a:t>
                      </a:r>
                      <a:r>
                        <a:rPr lang="ru" sz="1150" dirty="0">
                          <a:solidFill>
                            <a:srgbClr val="FF0000"/>
                          </a:solidFill>
                          <a:latin typeface="Oswald"/>
                          <a:ea typeface="Oswald"/>
                          <a:cs typeface="Oswald"/>
                          <a:sym typeface="Oswald"/>
                        </a:rPr>
                        <a:t>в возрасте </a:t>
                      </a:r>
                      <a:r>
                        <a:rPr lang="ru" sz="1150" dirty="0" smtClean="0">
                          <a:solidFill>
                            <a:srgbClr val="FF0000"/>
                          </a:solidFill>
                          <a:latin typeface="Oswald"/>
                          <a:ea typeface="Oswald"/>
                          <a:cs typeface="Oswald"/>
                          <a:sym typeface="Oswald"/>
                        </a:rPr>
                        <a:t>до </a:t>
                      </a:r>
                      <a:r>
                        <a:rPr lang="ru" sz="1150" dirty="0">
                          <a:solidFill>
                            <a:srgbClr val="FF0000"/>
                          </a:solidFill>
                          <a:latin typeface="Oswald"/>
                          <a:ea typeface="Oswald"/>
                          <a:cs typeface="Oswald"/>
                          <a:sym typeface="Oswald"/>
                        </a:rPr>
                        <a:t>18 </a:t>
                      </a:r>
                      <a:r>
                        <a:rPr lang="ru" sz="1150" dirty="0" smtClean="0">
                          <a:solidFill>
                            <a:srgbClr val="FF0000"/>
                          </a:solidFill>
                          <a:latin typeface="Oswald"/>
                          <a:ea typeface="Oswald"/>
                          <a:cs typeface="Oswald"/>
                          <a:sym typeface="Oswald"/>
                        </a:rPr>
                        <a:t>лет</a:t>
                      </a:r>
                      <a:r>
                        <a:rPr lang="ru" sz="1150" dirty="0">
                          <a:solidFill>
                            <a:srgbClr val="FF0000"/>
                          </a:solidFill>
                          <a:latin typeface="Oswald"/>
                          <a:ea typeface="Oswald"/>
                          <a:cs typeface="Oswald"/>
                          <a:sym typeface="Oswald"/>
                        </a:rPr>
                        <a:t>, </a:t>
                      </a:r>
                      <a:r>
                        <a:rPr lang="ru" sz="1150" dirty="0" smtClean="0">
                          <a:solidFill>
                            <a:srgbClr val="FF0000"/>
                          </a:solidFill>
                          <a:latin typeface="Oswald"/>
                          <a:ea typeface="Oswald"/>
                          <a:cs typeface="Oswald"/>
                          <a:sym typeface="Oswald"/>
                        </a:rPr>
                        <a:t>а также старше</a:t>
                      </a:r>
                      <a:r>
                        <a:rPr lang="ru" sz="1150" baseline="0" dirty="0" smtClean="0">
                          <a:solidFill>
                            <a:srgbClr val="FF0000"/>
                          </a:solidFill>
                          <a:latin typeface="Oswald"/>
                          <a:ea typeface="Oswald"/>
                          <a:cs typeface="Oswald"/>
                          <a:sym typeface="Oswald"/>
                        </a:rPr>
                        <a:t> этого возраста, обучающиеся по очной форме по основным </a:t>
                      </a:r>
                      <a:r>
                        <a:rPr lang="ru" sz="1150" dirty="0" smtClean="0">
                          <a:solidFill>
                            <a:srgbClr val="FF0000"/>
                          </a:solidFill>
                          <a:latin typeface="Oswald"/>
                          <a:ea typeface="Oswald"/>
                          <a:cs typeface="Oswald"/>
                          <a:sym typeface="Oswald"/>
                        </a:rPr>
                        <a:t>образовательным </a:t>
                      </a:r>
                      <a:r>
                        <a:rPr lang="ru" sz="1150" dirty="0">
                          <a:solidFill>
                            <a:srgbClr val="FF0000"/>
                          </a:solidFill>
                          <a:latin typeface="Oswald"/>
                          <a:ea typeface="Oswald"/>
                          <a:cs typeface="Oswald"/>
                          <a:sym typeface="Oswald"/>
                        </a:rPr>
                        <a:t>программам </a:t>
                      </a:r>
                      <a:r>
                        <a:rPr lang="ru" sz="1150" dirty="0" smtClean="0">
                          <a:solidFill>
                            <a:srgbClr val="FF0000"/>
                          </a:solidFill>
                          <a:latin typeface="Oswald"/>
                          <a:ea typeface="Oswald"/>
                          <a:cs typeface="Oswald"/>
                          <a:sym typeface="Oswald"/>
                        </a:rPr>
                        <a:t>в организациях осуществляющих</a:t>
                      </a:r>
                      <a:r>
                        <a:rPr lang="ru" sz="1150" baseline="0" dirty="0" smtClean="0">
                          <a:solidFill>
                            <a:srgbClr val="FF0000"/>
                          </a:solidFill>
                          <a:latin typeface="Oswald"/>
                          <a:ea typeface="Oswald"/>
                          <a:cs typeface="Oswald"/>
                          <a:sym typeface="Oswald"/>
                        </a:rPr>
                        <a:t> образовательную деятельность, до окончания ими такого обучения, но не дольше чем до достижениями ими возраста 23 лет, </a:t>
                      </a:r>
                      <a:r>
                        <a:rPr lang="ru-RU" sz="1150" baseline="0" dirty="0" smtClean="0">
                          <a:solidFill>
                            <a:srgbClr val="FF0000"/>
                          </a:solidFill>
                          <a:latin typeface="Oswald"/>
                          <a:ea typeface="Oswald"/>
                          <a:cs typeface="Oswald"/>
                          <a:sym typeface="Oswald"/>
                        </a:rPr>
                        <a:t>п</a:t>
                      </a:r>
                      <a:r>
                        <a:rPr lang="ru" sz="1150" baseline="0" dirty="0" smtClean="0">
                          <a:solidFill>
                            <a:srgbClr val="FF0000"/>
                          </a:solidFill>
                          <a:latin typeface="Oswald"/>
                          <a:ea typeface="Oswald"/>
                          <a:cs typeface="Oswald"/>
                          <a:sym typeface="Oswald"/>
                        </a:rPr>
                        <a:t>отерявшие одного  или обоих родителей</a:t>
                      </a:r>
                      <a:endParaRPr sz="1150" dirty="0">
                        <a:solidFill>
                          <a:srgbClr val="FF0000"/>
                        </a:solidFill>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Свидетельство о смерти родителя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30345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Обучающиеся с ограниченными возможностями здоровья</a:t>
                      </a:r>
                      <a:endParaRPr sz="1150" dirty="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a:latin typeface="Oswald"/>
                          <a:ea typeface="Oswald"/>
                          <a:cs typeface="Oswald"/>
                          <a:sym typeface="Oswald"/>
                        </a:rPr>
                        <a:t>Заключение психолого-медико-педагогической комиссии об ограниченных возможностях здоровья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3"/>
                  </a:ext>
                </a:extLst>
              </a:tr>
              <a:tr h="378500">
                <a:tc>
                  <a:txBody>
                    <a:bodyPr/>
                    <a:lstStyle/>
                    <a:p>
                      <a:pPr marL="179999" lvl="0" indent="-159424" algn="l" defTabSz="342900" rtl="0" eaLnBrk="1" latinLnBrk="0" hangingPunct="1">
                        <a:spcBef>
                          <a:spcPts val="0"/>
                        </a:spcBef>
                        <a:spcAft>
                          <a:spcPts val="0"/>
                        </a:spcAft>
                        <a:buSzPts val="1150"/>
                        <a:buFont typeface="Oswald"/>
                        <a:buChar char="●"/>
                      </a:pPr>
                      <a:r>
                        <a:rPr lang="ru-RU" sz="1150" kern="1200" dirty="0" smtClean="0">
                          <a:solidFill>
                            <a:srgbClr val="FF0000"/>
                          </a:solidFill>
                          <a:latin typeface="Oswald"/>
                          <a:ea typeface="Oswald"/>
                          <a:cs typeface="Oswald"/>
                          <a:sym typeface="Oswald"/>
                        </a:rPr>
                        <a:t>студенты и слушатели, получающие государственную социальную помощь (социальную стипендию), в период их обучения в государственных профессиональных образовательных организациях Свердловской области по очной форме обучения за счет бюджетных ассигнований областного бюджета; при рождении ребенка студентами и слушателями в период их обучения в государственных профессиональных образовательных организациях Свердловской области по очной форме обучения за счет бюджетных ассигнований областного бюджета</a:t>
                      </a:r>
                    </a:p>
                    <a:p>
                      <a:pPr marL="20575" lvl="0" indent="0" algn="l" rtl="0">
                        <a:spcBef>
                          <a:spcPts val="0"/>
                        </a:spcBef>
                        <a:spcAft>
                          <a:spcPts val="0"/>
                        </a:spcAft>
                        <a:buSzPts val="1150"/>
                        <a:buFont typeface="Oswald"/>
                        <a:buNone/>
                      </a:pPr>
                      <a:endParaRPr sz="1150" dirty="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Справка органа в сфере социальной политики, подтверждающая получение государственной социальной </a:t>
                      </a:r>
                      <a:r>
                        <a:rPr lang="ru" sz="1150" dirty="0" smtClean="0">
                          <a:latin typeface="Oswald"/>
                          <a:ea typeface="Oswald"/>
                          <a:cs typeface="Oswald"/>
                          <a:sym typeface="Oswald"/>
                        </a:rPr>
                        <a:t>помощи</a:t>
                      </a:r>
                    </a:p>
                    <a:p>
                      <a:pPr marL="179999" lvl="0" indent="-163024" algn="l" rtl="0">
                        <a:spcBef>
                          <a:spcPts val="0"/>
                        </a:spcBef>
                        <a:spcAft>
                          <a:spcPts val="0"/>
                        </a:spcAft>
                        <a:buSzPts val="1150"/>
                        <a:buFont typeface="Oswald"/>
                        <a:buChar char="●"/>
                      </a:pPr>
                      <a:r>
                        <a:rPr lang="ru" sz="1150" dirty="0" smtClean="0">
                          <a:solidFill>
                            <a:schemeClr val="tx1"/>
                          </a:solidFill>
                          <a:latin typeface="Oswald"/>
                          <a:ea typeface="Oswald"/>
                          <a:cs typeface="Oswald"/>
                          <a:sym typeface="Oswald"/>
                        </a:rPr>
                        <a:t>Свидетельство о рождении ребенка</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4"/>
                  </a:ext>
                </a:extLst>
              </a:tr>
            </a:tbl>
          </a:graphicData>
        </a:graphic>
      </p:graphicFrame>
      <p:sp>
        <p:nvSpPr>
          <p:cNvPr id="6" name="Google Shape;99;p15"/>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smtClean="0">
                <a:solidFill>
                  <a:srgbClr val="000000"/>
                </a:solidFill>
                <a:latin typeface="Oswald" panose="020B0604020202020204" charset="-52"/>
                <a:ea typeface="Oswald"/>
                <a:cs typeface="Oswald"/>
                <a:sym typeface="Oswald"/>
              </a:rPr>
              <a:t>Выплата материальной помощи студентам и слушателям, осваивающим программы профессионального обучения</a:t>
            </a:r>
            <a:endParaRPr lang="ru-RU" sz="1300" cap="all"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1151154766"/>
              </p:ext>
            </p:extLst>
          </p:nvPr>
        </p:nvGraphicFramePr>
        <p:xfrm>
          <a:off x="241993" y="927557"/>
          <a:ext cx="8494225" cy="3931860"/>
        </p:xfrm>
        <a:graphic>
          <a:graphicData uri="http://schemas.openxmlformats.org/drawingml/2006/table">
            <a:tbl>
              <a:tblPr>
                <a:noFill/>
                <a:tableStyleId>{BF4A3D39-4975-46BA-BE83-8B02B6239DEE}</a:tableStyleId>
              </a:tblPr>
              <a:tblGrid>
                <a:gridCol w="4001086">
                  <a:extLst>
                    <a:ext uri="{9D8B030D-6E8A-4147-A177-3AD203B41FA5}">
                      <a16:colId xmlns:a16="http://schemas.microsoft.com/office/drawing/2014/main" val="20000"/>
                    </a:ext>
                  </a:extLst>
                </a:gridCol>
                <a:gridCol w="4493139">
                  <a:extLst>
                    <a:ext uri="{9D8B030D-6E8A-4147-A177-3AD203B41FA5}">
                      <a16:colId xmlns:a16="http://schemas.microsoft.com/office/drawing/2014/main" val="20001"/>
                    </a:ext>
                  </a:extLst>
                </a:gridCol>
              </a:tblGrid>
              <a:tr h="513116">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a:t>
                      </a:r>
                      <a:r>
                        <a:rPr lang="ru-RU" sz="1200" b="1" dirty="0" smtClean="0">
                          <a:latin typeface="Oswald"/>
                          <a:ea typeface="Oswald"/>
                          <a:cs typeface="Oswald"/>
                          <a:sym typeface="Oswald"/>
                        </a:rPr>
                        <a:t/>
                      </a:r>
                      <a:br>
                        <a:rPr lang="ru-RU" sz="1200" b="1" dirty="0" smtClean="0">
                          <a:latin typeface="Oswald"/>
                          <a:ea typeface="Oswald"/>
                          <a:cs typeface="Oswald"/>
                          <a:sym typeface="Oswald"/>
                        </a:rPr>
                      </a:br>
                      <a:r>
                        <a:rPr lang="ru-RU" sz="1200" b="1" dirty="0" smtClean="0">
                          <a:latin typeface="Oswald"/>
                          <a:ea typeface="Oswald"/>
                          <a:cs typeface="Oswald"/>
                          <a:sym typeface="Oswald"/>
                        </a:rPr>
                        <a:t>(</a:t>
                      </a:r>
                      <a:r>
                        <a:rPr lang="ru-RU" sz="1200" b="1" dirty="0">
                          <a:latin typeface="Oswald"/>
                          <a:ea typeface="Oswald"/>
                          <a:cs typeface="Oswald"/>
                          <a:sym typeface="Oswald"/>
                        </a:rPr>
                        <a:t>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080075">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0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a:t>
                      </a:r>
                      <a:endParaRPr lang="ru-RU" sz="1000" baseline="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00" dirty="0" smtClean="0">
                          <a:solidFill>
                            <a:schemeClr val="tx1"/>
                          </a:solidFill>
                          <a:latin typeface="Oswald"/>
                          <a:ea typeface="Oswald"/>
                          <a:cs typeface="Oswald"/>
                          <a:sym typeface="Oswald"/>
                        </a:rPr>
                        <a:t>Дети </a:t>
                      </a:r>
                      <a:r>
                        <a:rPr lang="ru" sz="1000" dirty="0">
                          <a:solidFill>
                            <a:schemeClr val="tx1"/>
                          </a:solidFill>
                          <a:latin typeface="Oswald"/>
                          <a:ea typeface="Oswald"/>
                          <a:cs typeface="Oswald"/>
                          <a:sym typeface="Oswald"/>
                        </a:rPr>
                        <a:t>лиц, принимающих (принимавших) участие в специальной военной операции на территориях</a:t>
                      </a:r>
                      <a:r>
                        <a:rPr lang="ru" sz="1000" baseline="0" dirty="0">
                          <a:solidFill>
                            <a:schemeClr val="tx1"/>
                          </a:solidFill>
                          <a:latin typeface="Oswald"/>
                          <a:ea typeface="Oswald"/>
                          <a:cs typeface="Oswald"/>
                          <a:sym typeface="Oswald"/>
                        </a:rPr>
                        <a:t> </a:t>
                      </a:r>
                      <a:r>
                        <a:rPr lang="ru" sz="1000" dirty="0">
                          <a:solidFill>
                            <a:schemeClr val="tx1"/>
                          </a:solidFill>
                          <a:latin typeface="Oswald"/>
                          <a:ea typeface="Oswald"/>
                          <a:cs typeface="Oswald"/>
                          <a:sym typeface="Oswald"/>
                        </a:rPr>
                        <a:t>Украины, Донецкой Народной Республики и Луганской Народной Республики,</a:t>
                      </a:r>
                      <a:r>
                        <a:rPr kumimoji="0" lang="ru-RU" sz="1000" b="0" i="0" u="none" strike="noStrike" kern="1200" cap="none" spc="0" normalizeH="0" baseline="0" noProof="0" dirty="0">
                          <a:ln>
                            <a:noFill/>
                          </a:ln>
                          <a:solidFill>
                            <a:srgbClr val="FF0000"/>
                          </a:solidFill>
                          <a:effectLst/>
                          <a:uLnTx/>
                          <a:uFillTx/>
                          <a:latin typeface="Oswald"/>
                          <a:ea typeface="Oswald"/>
                          <a:cs typeface="Oswald"/>
                          <a:sym typeface="Oswald"/>
                        </a:rPr>
                        <a:t> </a:t>
                      </a:r>
                      <a:r>
                        <a:rPr kumimoji="0" lang="ru-RU" sz="1000" b="0" i="0" u="none" strike="noStrike" kern="1200" cap="none" spc="0" normalizeH="0" baseline="0" noProof="0" dirty="0">
                          <a:ln>
                            <a:noFill/>
                          </a:ln>
                          <a:solidFill>
                            <a:schemeClr val="tx1"/>
                          </a:solidFill>
                          <a:effectLst/>
                          <a:uLnTx/>
                          <a:uFillTx/>
                          <a:latin typeface="Oswald"/>
                          <a:ea typeface="Oswald"/>
                          <a:cs typeface="Oswald"/>
                          <a:sym typeface="Oswald"/>
                        </a:rPr>
                        <a:t>Запорожской области и </a:t>
                      </a:r>
                      <a:r>
                        <a:rPr kumimoji="0" lang="ru-RU" sz="1000" b="0" i="0" u="none" strike="noStrike" kern="1200" cap="none" spc="0" normalizeH="0" baseline="0" noProof="0">
                          <a:ln>
                            <a:noFill/>
                          </a:ln>
                          <a:solidFill>
                            <a:schemeClr val="tx1"/>
                          </a:solidFill>
                          <a:effectLst/>
                          <a:uLnTx/>
                          <a:uFillTx/>
                          <a:latin typeface="Oswald"/>
                          <a:ea typeface="Oswald"/>
                          <a:cs typeface="Oswald"/>
                          <a:sym typeface="Oswald"/>
                        </a:rPr>
                        <a:t>Херсонской </a:t>
                      </a:r>
                      <a:endParaRPr kumimoji="0" lang="ru-RU" sz="1000" b="0" i="0" u="none" strike="noStrike" kern="1200" cap="none" spc="0" normalizeH="0" baseline="0" noProof="0" smtClean="0">
                        <a:ln>
                          <a:noFill/>
                        </a:ln>
                        <a:solidFill>
                          <a:schemeClr val="tx1"/>
                        </a:solidFill>
                        <a:effectLst/>
                        <a:uLnTx/>
                        <a:uFillTx/>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00" baseline="0" smtClean="0">
                          <a:solidFill>
                            <a:schemeClr val="tx1"/>
                          </a:solidFill>
                          <a:latin typeface="Oswald"/>
                          <a:ea typeface="Oswald"/>
                          <a:cs typeface="Oswald"/>
                          <a:sym typeface="Oswald"/>
                        </a:rPr>
                        <a:t>Дети </a:t>
                      </a:r>
                      <a:r>
                        <a:rPr lang="ru-RU" sz="1000" baseline="0" dirty="0">
                          <a:solidFill>
                            <a:schemeClr val="tx1"/>
                          </a:solidFill>
                          <a:latin typeface="Oswald"/>
                          <a:ea typeface="Oswald"/>
                          <a:cs typeface="Oswald"/>
                          <a:sym typeface="Oswald"/>
                        </a:rPr>
                        <a:t>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a:t>
                      </a:r>
                      <a:r>
                        <a:rPr lang="ru-RU" sz="1000" baseline="0" dirty="0" smtClean="0">
                          <a:solidFill>
                            <a:schemeClr val="tx1"/>
                          </a:solidFill>
                          <a:latin typeface="Oswald"/>
                          <a:ea typeface="Oswald"/>
                          <a:cs typeface="Oswald"/>
                          <a:sym typeface="Oswald"/>
                        </a:rPr>
                        <a:t>«Об </a:t>
                      </a:r>
                      <a:r>
                        <a:rPr lang="ru-RU" sz="1000" baseline="0" dirty="0">
                          <a:solidFill>
                            <a:schemeClr val="tx1"/>
                          </a:solidFill>
                          <a:latin typeface="Oswald"/>
                          <a:ea typeface="Oswald"/>
                          <a:cs typeface="Oswald"/>
                          <a:sym typeface="Oswald"/>
                        </a:rPr>
                        <a:t>объявлении частичной мобилизации в Российской </a:t>
                      </a:r>
                      <a:r>
                        <a:rPr lang="ru-RU" sz="1000" baseline="0" dirty="0" smtClean="0">
                          <a:solidFill>
                            <a:schemeClr val="tx1"/>
                          </a:solidFill>
                          <a:latin typeface="Oswald"/>
                          <a:ea typeface="Oswald"/>
                          <a:cs typeface="Oswald"/>
                          <a:sym typeface="Oswald"/>
                        </a:rPr>
                        <a:t>Федерации«</a:t>
                      </a:r>
                      <a:endParaRPr lang="ru" sz="1000" baseline="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 sz="1000" baseline="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10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1000" dirty="0">
                          <a:solidFill>
                            <a:schemeClr val="tx1"/>
                          </a:solidFill>
                          <a:latin typeface="Oswald"/>
                          <a:ea typeface="Oswald"/>
                          <a:cs typeface="Oswald"/>
                          <a:sym typeface="Oswald"/>
                        </a:rPr>
                        <a:t>Документ, подтверждающий статус гражданина </a:t>
                      </a:r>
                      <a:r>
                        <a:rPr lang="ru-RU" sz="100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1000" kern="1200" dirty="0">
                          <a:solidFill>
                            <a:srgbClr val="000000"/>
                          </a:solidFill>
                          <a:latin typeface="Oswald"/>
                          <a:ea typeface="Oswald"/>
                          <a:cs typeface="Oswald"/>
                          <a:sym typeface="Oswald"/>
                        </a:rPr>
                        <a:t>Граждане</a:t>
                      </a:r>
                      <a:r>
                        <a:rPr lang="ru-RU" sz="1000" kern="1200" baseline="0" dirty="0">
                          <a:solidFill>
                            <a:srgbClr val="000000"/>
                          </a:solidFill>
                          <a:latin typeface="Oswald"/>
                          <a:ea typeface="Oswald"/>
                          <a:cs typeface="Oswald"/>
                          <a:sym typeface="Oswald"/>
                        </a:rPr>
                        <a:t> или  р</a:t>
                      </a:r>
                      <a:r>
                        <a:rPr lang="ru-RU" sz="100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10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1000" kern="1200" dirty="0" smtClean="0">
                          <a:solidFill>
                            <a:srgbClr val="000000"/>
                          </a:solidFill>
                          <a:latin typeface="Oswald"/>
                          <a:ea typeface="Oswald"/>
                          <a:cs typeface="Oswald"/>
                          <a:sym typeface="Oswald"/>
                        </a:rPr>
                        <a:t>«Единый </a:t>
                      </a:r>
                      <a:r>
                        <a:rPr lang="ru-RU" sz="1000" kern="1200" dirty="0">
                          <a:solidFill>
                            <a:srgbClr val="000000"/>
                          </a:solidFill>
                          <a:latin typeface="Oswald"/>
                          <a:ea typeface="Oswald"/>
                          <a:cs typeface="Oswald"/>
                          <a:sym typeface="Oswald"/>
                        </a:rPr>
                        <a:t>портал государственных и  муниципальных услуг(функций</a:t>
                      </a:r>
                      <a:r>
                        <a:rPr lang="ru-RU" sz="1000" kern="1200" dirty="0" smtClean="0">
                          <a:solidFill>
                            <a:srgbClr val="000000"/>
                          </a:solidFill>
                          <a:latin typeface="Oswald"/>
                          <a:ea typeface="Oswald"/>
                          <a:cs typeface="Oswald"/>
                          <a:sym typeface="Oswald"/>
                        </a:rPr>
                        <a:t>)« </a:t>
                      </a:r>
                      <a:r>
                        <a:rPr lang="ru-RU" sz="1000" kern="1200" dirty="0">
                          <a:solidFill>
                            <a:srgbClr val="000000"/>
                          </a:solidFill>
                          <a:latin typeface="Oswald"/>
                          <a:ea typeface="Oswald"/>
                          <a:cs typeface="Oswald"/>
                          <a:sym typeface="Oswald"/>
                        </a:rPr>
                        <a:t>(портал </a:t>
                      </a:r>
                      <a:r>
                        <a:rPr lang="ru-RU" sz="1000" kern="1200" dirty="0" smtClean="0">
                          <a:solidFill>
                            <a:srgbClr val="000000"/>
                          </a:solidFill>
                          <a:latin typeface="Oswald"/>
                          <a:ea typeface="Oswald"/>
                          <a:cs typeface="Oswald"/>
                          <a:sym typeface="Oswald"/>
                        </a:rPr>
                        <a:t>«</a:t>
                      </a:r>
                      <a:r>
                        <a:rPr lang="ru-RU" sz="1000" kern="1200" dirty="0" err="1" smtClean="0">
                          <a:solidFill>
                            <a:srgbClr val="000000"/>
                          </a:solidFill>
                          <a:latin typeface="Oswald"/>
                          <a:ea typeface="Oswald"/>
                          <a:cs typeface="Oswald"/>
                          <a:sym typeface="Oswald"/>
                        </a:rPr>
                        <a:t>Госуслуги</a:t>
                      </a:r>
                      <a:r>
                        <a:rPr lang="ru-RU" sz="1000" kern="1200" dirty="0" smtClean="0">
                          <a:solidFill>
                            <a:srgbClr val="000000"/>
                          </a:solidFill>
                          <a:latin typeface="Oswald"/>
                          <a:ea typeface="Oswald"/>
                          <a:cs typeface="Oswald"/>
                          <a:sym typeface="Oswald"/>
                        </a:rPr>
                        <a:t>«), </a:t>
                      </a:r>
                      <a:r>
                        <a:rPr lang="ru-RU" sz="1000"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1000" kern="1200" dirty="0" smtClean="0">
                          <a:solidFill>
                            <a:srgbClr val="000000"/>
                          </a:solidFill>
                          <a:latin typeface="Oswald"/>
                          <a:ea typeface="Oswald"/>
                          <a:cs typeface="Oswald"/>
                          <a:sym typeface="Oswald"/>
                        </a:rPr>
                        <a:t>«О </a:t>
                      </a:r>
                      <a:r>
                        <a:rPr lang="ru-RU" sz="1000" kern="1200" dirty="0">
                          <a:solidFill>
                            <a:srgbClr val="000000"/>
                          </a:solidFill>
                          <a:latin typeface="Oswald"/>
                          <a:ea typeface="Oswald"/>
                          <a:cs typeface="Oswald"/>
                          <a:sym typeface="Oswald"/>
                        </a:rPr>
                        <a:t>документах –основаниях предоставления МСЗ в сфере </a:t>
                      </a:r>
                      <a:r>
                        <a:rPr lang="ru-RU" sz="1000" kern="1200" dirty="0" smtClean="0">
                          <a:solidFill>
                            <a:srgbClr val="000000"/>
                          </a:solidFill>
                          <a:latin typeface="Oswald"/>
                          <a:ea typeface="Oswald"/>
                          <a:cs typeface="Oswald"/>
                          <a:sym typeface="Oswald"/>
                        </a:rPr>
                        <a:t>образования«)</a:t>
                      </a:r>
                      <a:endParaRPr lang="ru-RU" sz="100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6" name="Google Shape;316;p46"/>
          <p:cNvSpPr txBox="1">
            <a:spLocks/>
          </p:cNvSpPr>
          <p:nvPr/>
        </p:nvSpPr>
        <p:spPr>
          <a:xfrm>
            <a:off x="2709855" y="90932"/>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panose="00000500000000000000" pitchFamily="2" charset="-52"/>
                <a:ea typeface="Oswald"/>
                <a:cs typeface="Oswald"/>
                <a:sym typeface="Oswald"/>
              </a:rPr>
              <a:t>Предоставление бесплатного питания</a:t>
            </a:r>
          </a:p>
        </p:txBody>
      </p:sp>
      <p:sp>
        <p:nvSpPr>
          <p:cNvPr id="7" name="Google Shape;318;p46"/>
          <p:cNvSpPr txBox="1"/>
          <p:nvPr/>
        </p:nvSpPr>
        <p:spPr>
          <a:xfrm>
            <a:off x="782955" y="906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a:t>
            </a:r>
            <a:r>
              <a:rPr lang="ru" sz="1500" b="1" dirty="0" smtClean="0">
                <a:latin typeface="Oswald" panose="00000500000000000000" pitchFamily="2" charset="-52"/>
                <a:ea typeface="Oswald"/>
                <a:cs typeface="Oswald"/>
                <a:sym typeface="Oswald"/>
              </a:rPr>
              <a:t>0758</a:t>
            </a:r>
            <a:endParaRPr sz="1500" b="1" dirty="0">
              <a:latin typeface="Oswald" panose="00000500000000000000" pitchFamily="2" charset="-52"/>
              <a:ea typeface="Oswald"/>
              <a:cs typeface="Oswald"/>
              <a:sym typeface="Oswa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2"/>
          <p:cNvSpPr txBox="1">
            <a:spLocks noGrp="1"/>
          </p:cNvSpPr>
          <p:nvPr>
            <p:ph type="ctrTitle"/>
          </p:nvPr>
        </p:nvSpPr>
        <p:spPr>
          <a:xfrm>
            <a:off x="2566525" y="2973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300" cap="all" dirty="0">
                <a:solidFill>
                  <a:srgbClr val="000000"/>
                </a:solidFill>
                <a:latin typeface="Oswald" panose="00000500000000000000" pitchFamily="2" charset="-52"/>
                <a:ea typeface="Oswald"/>
                <a:cs typeface="Oswald"/>
                <a:sym typeface="Oswald"/>
              </a:rPr>
              <a:t>О</a:t>
            </a:r>
            <a:r>
              <a:rPr lang="ru-RU" sz="1300" cap="all" dirty="0" smtClean="0">
                <a:solidFill>
                  <a:srgbClr val="000000"/>
                </a:solidFill>
                <a:latin typeface="Oswald" panose="00000500000000000000" pitchFamily="2" charset="-52"/>
                <a:ea typeface="Oswald"/>
                <a:cs typeface="Oswald"/>
                <a:sym typeface="Oswald"/>
              </a:rPr>
              <a:t>беспечение бесплатным проездом на городском, пригородном транспорте, в сельской местности на внутрирайонном транспорте (кроме такси)</a:t>
            </a:r>
            <a:endParaRPr lang="ru-RU" sz="1200" cap="all" dirty="0">
              <a:solidFill>
                <a:srgbClr val="000000"/>
              </a:solidFill>
              <a:latin typeface="Oswald" panose="00000500000000000000" pitchFamily="2" charset="-52"/>
              <a:ea typeface="Oswald" panose="020B0604020202020204" charset="-52"/>
              <a:cs typeface="Oswald" panose="020B0604020202020204" charset="-52"/>
              <a:sym typeface="Oswald" panose="020B0604020202020204" charset="-52"/>
            </a:endParaRPr>
          </a:p>
        </p:txBody>
      </p:sp>
      <p:sp>
        <p:nvSpPr>
          <p:cNvPr id="289" name="Google Shape;289;p42"/>
          <p:cNvSpPr/>
          <p:nvPr/>
        </p:nvSpPr>
        <p:spPr>
          <a:xfrm>
            <a:off x="273025" y="1195575"/>
            <a:ext cx="8053500" cy="35964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Нормативные основания</a:t>
            </a:r>
            <a:endParaRPr b="1" dirty="0">
              <a:solidFill>
                <a:schemeClr val="tx1"/>
              </a:solidFill>
              <a:latin typeface="Oswald" panose="00000500000000000000" pitchFamily="2" charset="-52"/>
              <a:ea typeface="Oswald"/>
              <a:cs typeface="Oswald"/>
              <a:sym typeface="Oswald"/>
            </a:endParaRPr>
          </a:p>
          <a:p>
            <a:pPr marL="0" marR="0" lvl="0" indent="0" algn="ctr" rtl="0">
              <a:spcBef>
                <a:spcPts val="0"/>
              </a:spcBef>
              <a:spcAft>
                <a:spcPts val="0"/>
              </a:spcAft>
              <a:buNone/>
            </a:pPr>
            <a:endParaRPr b="1" dirty="0">
              <a:solidFill>
                <a:schemeClr val="tx1"/>
              </a:solidFill>
              <a:latin typeface="Oswald" panose="00000500000000000000" pitchFamily="2" charset="-52"/>
              <a:ea typeface="Oswald"/>
              <a:cs typeface="Oswald"/>
              <a:sym typeface="Oswald"/>
            </a:endParaRPr>
          </a:p>
          <a:p>
            <a:pPr marL="457200" marR="0" lvl="0" indent="-311150" algn="l"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22.06.2017 № 428-ПП </a:t>
            </a:r>
            <a:r>
              <a:rPr lang="ru" sz="1300" dirty="0" smtClean="0">
                <a:solidFill>
                  <a:schemeClr val="tx1"/>
                </a:solidFill>
                <a:latin typeface="Oswald" panose="00000500000000000000" pitchFamily="2" charset="-52"/>
                <a:ea typeface="Oswald"/>
                <a:cs typeface="Oswald"/>
                <a:sym typeface="Oswald"/>
              </a:rPr>
              <a:t>«Об </a:t>
            </a:r>
            <a:r>
              <a:rPr lang="ru" sz="1300" dirty="0">
                <a:solidFill>
                  <a:schemeClr val="tx1"/>
                </a:solidFill>
                <a:latin typeface="Oswald" panose="00000500000000000000" pitchFamily="2" charset="-52"/>
                <a:ea typeface="Oswald"/>
                <a:cs typeface="Oswald"/>
                <a:sym typeface="Oswald"/>
              </a:rPr>
              <a:t>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a:t>
            </a:r>
            <a:r>
              <a:rPr lang="ru" sz="1300" dirty="0" smtClean="0">
                <a:solidFill>
                  <a:schemeClr val="tx1"/>
                </a:solidFill>
                <a:latin typeface="Oswald" panose="00000500000000000000" pitchFamily="2" charset="-52"/>
                <a:ea typeface="Oswald"/>
                <a:cs typeface="Oswald"/>
                <a:sym typeface="Oswald"/>
              </a:rPr>
              <a:t>учебы»</a:t>
            </a: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panose="00000500000000000000" pitchFamily="2" charset="-52"/>
                <a:ea typeface="Oswald"/>
                <a:cs typeface="Oswald"/>
                <a:sym typeface="Oswald"/>
              </a:rPr>
              <a:t>Форма предоставления - натуральная</a:t>
            </a:r>
            <a:endParaRPr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b="1" dirty="0">
              <a:solidFill>
                <a:schemeClr val="tx1"/>
              </a:solidFill>
              <a:latin typeface="Oswald" panose="00000500000000000000" pitchFamily="2" charset="-52"/>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За счет субсидий из областного бюджета на финансовое обеспечение публичных обязательств </a:t>
            </a:r>
            <a:endParaRPr sz="1300" dirty="0">
              <a:solidFill>
                <a:schemeClr val="tx1"/>
              </a:solidFill>
              <a:latin typeface="Oswald" panose="00000500000000000000" pitchFamily="2" charset="-52"/>
              <a:ea typeface="Oswald"/>
              <a:cs typeface="Oswald"/>
              <a:sym typeface="Oswald"/>
            </a:endParaRPr>
          </a:p>
          <a:p>
            <a:pPr marL="0" marR="0" lvl="0" indent="0" algn="ctr" rtl="0">
              <a:spcBef>
                <a:spcPts val="0"/>
              </a:spcBef>
              <a:spcAft>
                <a:spcPts val="0"/>
              </a:spcAft>
              <a:buNone/>
            </a:pPr>
            <a:endParaRPr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panose="00000500000000000000" pitchFamily="2" charset="-52"/>
                <a:ea typeface="Oswald"/>
                <a:cs typeface="Oswald"/>
                <a:sym typeface="Oswald"/>
              </a:rPr>
              <a:t>Периодичность предоставления</a:t>
            </a:r>
            <a:endParaRPr b="1" dirty="0">
              <a:solidFill>
                <a:schemeClr val="tx1"/>
              </a:solidFill>
              <a:highlight>
                <a:schemeClr val="lt2"/>
              </a:highlight>
              <a:latin typeface="Oswald" panose="00000500000000000000" pitchFamily="2" charset="-52"/>
              <a:ea typeface="Oswald"/>
              <a:cs typeface="Oswald"/>
              <a:sym typeface="Oswald"/>
            </a:endParaRPr>
          </a:p>
          <a:p>
            <a:pPr marL="0" lvl="0" indent="0" algn="ctr" rtl="0">
              <a:spcBef>
                <a:spcPts val="0"/>
              </a:spcBef>
              <a:spcAft>
                <a:spcPts val="0"/>
              </a:spcAft>
              <a:buNone/>
            </a:pPr>
            <a:endParaRPr b="1" dirty="0">
              <a:solidFill>
                <a:schemeClr val="tx1"/>
              </a:solidFill>
              <a:highlight>
                <a:srgbClr val="FF0000"/>
              </a:highlight>
              <a:latin typeface="Oswald" panose="00000500000000000000" pitchFamily="2" charset="-52"/>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panose="00000500000000000000" pitchFamily="2" charset="-52"/>
                <a:ea typeface="Oswald"/>
                <a:cs typeface="Oswald"/>
                <a:sym typeface="Oswald"/>
              </a:rPr>
              <a:t>В соответствии с договором с транспортной организацией (на год, квартал, месяц</a:t>
            </a:r>
            <a:r>
              <a:rPr lang="ru" sz="1300" dirty="0">
                <a:solidFill>
                  <a:schemeClr val="dk2"/>
                </a:solidFill>
                <a:latin typeface="Oswald" panose="00000500000000000000" pitchFamily="2" charset="-52"/>
                <a:ea typeface="Oswald"/>
                <a:cs typeface="Oswald"/>
                <a:sym typeface="Oswald"/>
              </a:rPr>
              <a:t>)</a:t>
            </a: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290" name="Google Shape;290;p42"/>
          <p:cNvSpPr txBox="1"/>
          <p:nvPr/>
        </p:nvSpPr>
        <p:spPr>
          <a:xfrm>
            <a:off x="639625" y="2971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0760</a:t>
            </a:r>
            <a:endParaRPr sz="1500" b="1" dirty="0">
              <a:latin typeface="Oswald" panose="00000500000000000000" pitchFamily="2" charset="-52"/>
              <a:ea typeface="Oswald"/>
              <a:cs typeface="Oswald"/>
              <a:sym typeface="Oswa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graphicFrame>
        <p:nvGraphicFramePr>
          <p:cNvPr id="297" name="Google Shape;297;p43"/>
          <p:cNvGraphicFramePr/>
          <p:nvPr>
            <p:extLst>
              <p:ext uri="{D42A27DB-BD31-4B8C-83A1-F6EECF244321}">
                <p14:modId xmlns:p14="http://schemas.microsoft.com/office/powerpoint/2010/main" val="773206696"/>
              </p:ext>
            </p:extLst>
          </p:nvPr>
        </p:nvGraphicFramePr>
        <p:xfrm>
          <a:off x="348578" y="1541826"/>
          <a:ext cx="8494225" cy="2377350"/>
        </p:xfrm>
        <a:graphic>
          <a:graphicData uri="http://schemas.openxmlformats.org/drawingml/2006/table">
            <a:tbl>
              <a:tblPr>
                <a:noFill/>
                <a:tableStyleId>{BF4A3D39-4975-46BA-BE83-8B02B6239DEE}</a:tableStyleId>
              </a:tblPr>
              <a:tblGrid>
                <a:gridCol w="4843875">
                  <a:extLst>
                    <a:ext uri="{9D8B030D-6E8A-4147-A177-3AD203B41FA5}">
                      <a16:colId xmlns:a16="http://schemas.microsoft.com/office/drawing/2014/main" val="20000"/>
                    </a:ext>
                  </a:extLst>
                </a:gridCol>
                <a:gridCol w="36503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295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rgbClr val="0070C0"/>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Свидетельство о смерти одного из родителей,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nchor="ctr"/>
                </a:tc>
                <a:extLst>
                  <a:ext uri="{0D108BD9-81ED-4DB2-BD59-A6C34878D82A}">
                    <a16:rowId xmlns:a16="http://schemas.microsoft.com/office/drawing/2014/main" val="10002"/>
                  </a:ext>
                </a:extLst>
              </a:tr>
              <a:tr h="34492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24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288;p42"/>
          <p:cNvSpPr txBox="1">
            <a:spLocks/>
          </p:cNvSpPr>
          <p:nvPr/>
        </p:nvSpPr>
        <p:spPr>
          <a:xfrm>
            <a:off x="2566525" y="2973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300" cap="all" smtClean="0">
                <a:solidFill>
                  <a:srgbClr val="000000"/>
                </a:solidFill>
                <a:latin typeface="Oswald" panose="00000500000000000000" pitchFamily="2" charset="-52"/>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lang="ru-RU" sz="1200" cap="all" dirty="0">
              <a:solidFill>
                <a:srgbClr val="000000"/>
              </a:solidFill>
              <a:latin typeface="Oswald" panose="00000500000000000000" pitchFamily="2" charset="-52"/>
              <a:ea typeface="Oswald" panose="020B0604020202020204" charset="-52"/>
              <a:cs typeface="Oswald" panose="020B0604020202020204" charset="-52"/>
              <a:sym typeface="Oswald" panose="020B0604020202020204" charset="-52"/>
            </a:endParaRPr>
          </a:p>
        </p:txBody>
      </p:sp>
      <p:sp>
        <p:nvSpPr>
          <p:cNvPr id="7" name="Google Shape;290;p42"/>
          <p:cNvSpPr txBox="1"/>
          <p:nvPr/>
        </p:nvSpPr>
        <p:spPr>
          <a:xfrm>
            <a:off x="639625" y="2971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0760</a:t>
            </a:r>
            <a:endParaRPr sz="1500" b="1" dirty="0">
              <a:latin typeface="Oswald" panose="00000500000000000000" pitchFamily="2" charset="-52"/>
              <a:ea typeface="Oswald"/>
              <a:cs typeface="Oswald"/>
              <a:sym typeface="Oswa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p:nvPr/>
        </p:nvSpPr>
        <p:spPr>
          <a:xfrm>
            <a:off x="454059" y="863750"/>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panose="020B0604020202020204" charset="-52"/>
                <a:sym typeface="Oswald"/>
              </a:rPr>
              <a:t>Нормативные </a:t>
            </a:r>
            <a:r>
              <a:rPr lang="ru" sz="1200" b="1" dirty="0" smtClean="0">
                <a:solidFill>
                  <a:schemeClr val="tx1"/>
                </a:solidFill>
                <a:latin typeface="Oswald" panose="00000500000000000000" pitchFamily="2" charset="-52"/>
                <a:ea typeface="Oswald"/>
                <a:cs typeface="Oswald" panose="020B0604020202020204" charset="-52"/>
                <a:sym typeface="Oswald"/>
              </a:rPr>
              <a:t>основания</a:t>
            </a:r>
            <a:endParaRPr sz="1200" b="1" dirty="0">
              <a:solidFill>
                <a:schemeClr val="tx1"/>
              </a:solidFill>
              <a:latin typeface="Oswald" panose="00000500000000000000" pitchFamily="2" charset="-52"/>
              <a:ea typeface="Oswald"/>
              <a:cs typeface="Oswald" panose="020B0604020202020204" charset="-52"/>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panose="020B0604020202020204" charset="-52"/>
                <a:sym typeface="Oswald"/>
              </a:rPr>
              <a:t>Федеральный закон от 29 декабря 2012 года № 273-ФЗ </a:t>
            </a:r>
            <a:r>
              <a:rPr lang="ru-RU" sz="1200" dirty="0" smtClean="0">
                <a:solidFill>
                  <a:schemeClr val="tx1"/>
                </a:solidFill>
                <a:latin typeface="Oswald" panose="00000500000000000000" pitchFamily="2" charset="-52"/>
                <a:ea typeface="Oswald"/>
                <a:cs typeface="Oswald" panose="020B0604020202020204" charset="-52"/>
                <a:sym typeface="Oswald"/>
              </a:rPr>
              <a:t>«Об </a:t>
            </a:r>
            <a:r>
              <a:rPr lang="ru-RU" sz="1200" dirty="0">
                <a:solidFill>
                  <a:schemeClr val="tx1"/>
                </a:solidFill>
                <a:latin typeface="Oswald" panose="00000500000000000000" pitchFamily="2" charset="-52"/>
                <a:ea typeface="Oswald"/>
                <a:cs typeface="Oswald" panose="020B0604020202020204" charset="-52"/>
                <a:sym typeface="Oswald"/>
              </a:rPr>
              <a:t>образовании в Российской </a:t>
            </a:r>
            <a:r>
              <a:rPr lang="ru-RU" sz="1200" dirty="0" smtClean="0">
                <a:solidFill>
                  <a:schemeClr val="tx1"/>
                </a:solidFill>
                <a:latin typeface="Oswald" panose="00000500000000000000" pitchFamily="2" charset="-52"/>
                <a:ea typeface="Oswald"/>
                <a:cs typeface="Oswald" panose="020B0604020202020204" charset="-52"/>
                <a:sym typeface="Oswald"/>
              </a:rPr>
              <a:t>Федерации»</a:t>
            </a:r>
            <a:endParaRPr lang="ru-RU" sz="1200" dirty="0">
              <a:solidFill>
                <a:schemeClr val="tx1"/>
              </a:solidFill>
              <a:latin typeface="Oswald" panose="00000500000000000000" pitchFamily="2" charset="-52"/>
              <a:ea typeface="Oswald"/>
              <a:cs typeface="Oswald" panose="020B0604020202020204" charset="-52"/>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panose="020B0604020202020204" charset="-52"/>
                <a:sym typeface="Oswald"/>
              </a:rPr>
              <a:t>Закон Свердловской области от 15 июля 2013 года № 78-ОЗ </a:t>
            </a:r>
            <a:r>
              <a:rPr lang="ru-RU" sz="1200" dirty="0" smtClean="0">
                <a:solidFill>
                  <a:schemeClr val="tx1"/>
                </a:solidFill>
                <a:latin typeface="Oswald" panose="00000500000000000000" pitchFamily="2" charset="-52"/>
                <a:ea typeface="Oswald"/>
                <a:cs typeface="Oswald" panose="020B0604020202020204" charset="-52"/>
                <a:sym typeface="Oswald"/>
              </a:rPr>
              <a:t>«Об </a:t>
            </a:r>
            <a:r>
              <a:rPr lang="ru-RU" sz="1200" dirty="0">
                <a:solidFill>
                  <a:schemeClr val="tx1"/>
                </a:solidFill>
                <a:latin typeface="Oswald" panose="00000500000000000000" pitchFamily="2" charset="-52"/>
                <a:ea typeface="Oswald"/>
                <a:cs typeface="Oswald" panose="020B0604020202020204" charset="-52"/>
                <a:sym typeface="Oswald"/>
              </a:rPr>
              <a:t>образовании в Свердловской </a:t>
            </a:r>
            <a:r>
              <a:rPr lang="ru-RU" sz="1200" dirty="0" smtClean="0">
                <a:solidFill>
                  <a:schemeClr val="tx1"/>
                </a:solidFill>
                <a:latin typeface="Oswald" panose="00000500000000000000" pitchFamily="2" charset="-52"/>
                <a:ea typeface="Oswald"/>
                <a:cs typeface="Oswald" panose="020B0604020202020204" charset="-52"/>
                <a:sym typeface="Oswald"/>
              </a:rPr>
              <a:t>области»</a:t>
            </a:r>
            <a:r>
              <a:rPr lang="ru-RU" sz="1200" dirty="0">
                <a:solidFill>
                  <a:schemeClr val="tx1"/>
                </a:solidFill>
                <a:latin typeface="Oswald" panose="00000500000000000000" pitchFamily="2" charset="-52"/>
                <a:ea typeface="Oswald"/>
                <a:cs typeface="Oswald" panose="020B0604020202020204" charset="-52"/>
                <a:sym typeface="Oswald"/>
              </a:rPr>
              <a:t/>
            </a:r>
            <a:br>
              <a:rPr lang="ru-RU" sz="1200" dirty="0">
                <a:solidFill>
                  <a:schemeClr val="tx1"/>
                </a:solidFill>
                <a:latin typeface="Oswald" panose="00000500000000000000" pitchFamily="2" charset="-52"/>
                <a:ea typeface="Oswald"/>
                <a:cs typeface="Oswald" panose="020B0604020202020204" charset="-52"/>
                <a:sym typeface="Oswald"/>
              </a:rPr>
            </a:br>
            <a:r>
              <a:rPr lang="ru-RU" sz="1200" dirty="0">
                <a:solidFill>
                  <a:schemeClr val="tx1"/>
                </a:solidFill>
                <a:latin typeface="Oswald" panose="00000500000000000000" pitchFamily="2" charset="-52"/>
                <a:ea typeface="Oswald"/>
                <a:cs typeface="Oswald" panose="020B0604020202020204" charset="-52"/>
                <a:sym typeface="Oswald"/>
              </a:rPr>
              <a:t>подпункт </a:t>
            </a:r>
            <a:r>
              <a:rPr lang="ru-RU" sz="1200" dirty="0" smtClean="0">
                <a:solidFill>
                  <a:schemeClr val="tx1"/>
                </a:solidFill>
                <a:latin typeface="Oswald" panose="00000500000000000000" pitchFamily="2" charset="-52"/>
                <a:ea typeface="Oswald"/>
                <a:cs typeface="Oswald" panose="020B0604020202020204" charset="-52"/>
                <a:sym typeface="Oswald"/>
              </a:rPr>
              <a:t>«б« </a:t>
            </a:r>
            <a:r>
              <a:rPr lang="ru-RU" sz="1200" dirty="0">
                <a:solidFill>
                  <a:schemeClr val="tx1"/>
                </a:solidFill>
                <a:latin typeface="Oswald" panose="00000500000000000000" pitchFamily="2" charset="-52"/>
                <a:ea typeface="Oswald"/>
                <a:cs typeface="Oswald" panose="020B0604020202020204" charset="-52"/>
                <a:sym typeface="Oswald"/>
              </a:rPr>
              <a:t>пункта 4 перечня поручений Президента Российской Федерации от 19.10.2022 № Пр-1978 по вопросам оказания поддержки гражданам Российской Федерации, призванным на военную службу по мобилизации, и членам их семей; </a:t>
            </a: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panose="020B0604020202020204" charset="-52"/>
                <a:sym typeface="Oswald"/>
              </a:rPr>
              <a:t>Приказ Министерства образования и молодежной политики Свердловской области от 19.01.2023 № 26-Д </a:t>
            </a:r>
            <a:r>
              <a:rPr lang="ru-RU" sz="1200" dirty="0" smtClean="0">
                <a:solidFill>
                  <a:schemeClr val="tx1"/>
                </a:solidFill>
                <a:latin typeface="Oswald" panose="00000500000000000000" pitchFamily="2" charset="-52"/>
                <a:ea typeface="Oswald"/>
                <a:cs typeface="Oswald" panose="020B0604020202020204" charset="-52"/>
                <a:sym typeface="Oswald"/>
              </a:rPr>
              <a:t>«Об </a:t>
            </a:r>
            <a:r>
              <a:rPr lang="ru-RU" sz="1200" dirty="0">
                <a:solidFill>
                  <a:schemeClr val="tx1"/>
                </a:solidFill>
                <a:latin typeface="Oswald" panose="00000500000000000000" pitchFamily="2" charset="-52"/>
                <a:ea typeface="Oswald"/>
                <a:cs typeface="Oswald" panose="020B0604020202020204" charset="-52"/>
                <a:sym typeface="Oswald"/>
              </a:rPr>
              <a:t>установлении родительской платы за присмотр и уход за детьми в структурных подразделениях государственных образовательных организаций Свердловской области, реализующих образовательную программу дошкольного образования, подведомственных Министерству образования и молодежной политики Свердловской </a:t>
            </a:r>
            <a:r>
              <a:rPr lang="ru-RU" sz="1200" dirty="0" smtClean="0">
                <a:solidFill>
                  <a:schemeClr val="tx1"/>
                </a:solidFill>
                <a:latin typeface="Oswald" panose="00000500000000000000" pitchFamily="2" charset="-52"/>
                <a:ea typeface="Oswald"/>
                <a:cs typeface="Oswald" panose="020B0604020202020204" charset="-52"/>
                <a:sym typeface="Oswald"/>
              </a:rPr>
              <a:t>области»</a:t>
            </a:r>
            <a:endParaRPr lang="ru" sz="1200" dirty="0">
              <a:solidFill>
                <a:schemeClr val="tx1"/>
              </a:solidFill>
              <a:latin typeface="Oswald" panose="00000500000000000000" pitchFamily="2" charset="-52"/>
              <a:ea typeface="Oswald"/>
              <a:cs typeface="Oswald" panose="020B0604020202020204" charset="-52"/>
              <a:sym typeface="Oswald"/>
            </a:endParaRPr>
          </a:p>
          <a:p>
            <a:pPr marL="457200" lvl="0" indent="-304800">
              <a:buClr>
                <a:srgbClr val="2C3C43"/>
              </a:buClr>
              <a:buSzPts val="1200"/>
              <a:buFont typeface="Oswald"/>
              <a:buChar char="●"/>
            </a:pPr>
            <a:r>
              <a:rPr lang="ru-RU" sz="1200" dirty="0">
                <a:solidFill>
                  <a:srgbClr val="FF0000"/>
                </a:solidFill>
                <a:latin typeface="Oswald" panose="00000500000000000000" pitchFamily="2" charset="-52"/>
                <a:ea typeface="Oswald"/>
                <a:sym typeface="Oswald"/>
              </a:rPr>
              <a:t>Приказ Министерства образования и молодежной политики Свердловской области от </a:t>
            </a:r>
            <a:r>
              <a:rPr lang="ru-RU" sz="1200" dirty="0" smtClean="0">
                <a:solidFill>
                  <a:srgbClr val="FF0000"/>
                </a:solidFill>
                <a:latin typeface="Oswald" panose="00000500000000000000" pitchFamily="2" charset="-52"/>
                <a:ea typeface="Oswald"/>
                <a:sym typeface="Oswald"/>
              </a:rPr>
              <a:t>28.11.2023 </a:t>
            </a:r>
            <a:r>
              <a:rPr lang="ru-RU" sz="1200" dirty="0">
                <a:solidFill>
                  <a:srgbClr val="FF0000"/>
                </a:solidFill>
                <a:latin typeface="Oswald" panose="00000500000000000000" pitchFamily="2" charset="-52"/>
                <a:ea typeface="Oswald"/>
                <a:sym typeface="Oswald"/>
              </a:rPr>
              <a:t>№ </a:t>
            </a:r>
            <a:r>
              <a:rPr lang="ru-RU" sz="1200" dirty="0" smtClean="0">
                <a:solidFill>
                  <a:srgbClr val="FF0000"/>
                </a:solidFill>
                <a:latin typeface="Oswald" panose="00000500000000000000" pitchFamily="2" charset="-52"/>
                <a:ea typeface="Oswald"/>
                <a:sym typeface="Oswald"/>
              </a:rPr>
              <a:t>1338-Д «О внесении изменения в приказ Министерства образования и молодежной политики Свердловской области от 19.01.2023 № 26-Д «Об </a:t>
            </a:r>
            <a:r>
              <a:rPr lang="ru-RU" sz="1200" dirty="0">
                <a:solidFill>
                  <a:srgbClr val="FF0000"/>
                </a:solidFill>
                <a:latin typeface="Oswald" panose="00000500000000000000" pitchFamily="2" charset="-52"/>
                <a:ea typeface="Oswald"/>
                <a:sym typeface="Oswald"/>
              </a:rPr>
              <a:t>установлении родительской платы за присмотр и уход за детьми в структурных подразделениях государственных образовательных организаций Свердловской области, реализующих образовательную программу дошкольного образования, подведомственных Министерству образования и молодежной политики Свердловской области»</a:t>
            </a:r>
            <a:endParaRPr lang="ru" sz="1200" dirty="0">
              <a:solidFill>
                <a:srgbClr val="FF0000"/>
              </a:solidFill>
              <a:latin typeface="Oswald" panose="00000500000000000000" pitchFamily="2" charset="-52"/>
              <a:ea typeface="Oswald"/>
              <a:sym typeface="Oswald"/>
            </a:endParaRPr>
          </a:p>
          <a:p>
            <a:pPr marL="0" lvl="0" indent="0" algn="ctr" rtl="0">
              <a:spcBef>
                <a:spcPts val="0"/>
              </a:spcBef>
              <a:spcAft>
                <a:spcPts val="0"/>
              </a:spcAft>
              <a:buNone/>
            </a:pPr>
            <a:endParaRPr lang="ru" sz="1200" b="1"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panose="020B0604020202020204" charset="-52"/>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panose="020B0604020202020204" charset="-52"/>
              <a:sym typeface="Oswald"/>
            </a:endParaRPr>
          </a:p>
          <a:p>
            <a:pPr marL="457200" lvl="0" indent="-304800" algn="just">
              <a:buClr>
                <a:schemeClr val="dk2"/>
              </a:buClr>
              <a:buSzPts val="1200"/>
              <a:buFont typeface="Oswald"/>
              <a:buChar char="●"/>
            </a:pPr>
            <a:r>
              <a:rPr lang="ru" sz="1200" dirty="0">
                <a:solidFill>
                  <a:schemeClr val="tx1"/>
                </a:solidFill>
                <a:latin typeface="Oswald" panose="00000500000000000000" pitchFamily="2" charset="-52"/>
                <a:ea typeface="Oswald"/>
                <a:cs typeface="Oswald" panose="020B0604020202020204" charset="-52"/>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panose="020B0604020202020204" charset="-52"/>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panose="020B0604020202020204" charset="-52"/>
                <a:sym typeface="Oswald"/>
              </a:rPr>
              <a:t>Периодичность предоставления</a:t>
            </a:r>
            <a:endParaRPr sz="1200" b="1" dirty="0">
              <a:solidFill>
                <a:schemeClr val="tx1"/>
              </a:solidFill>
              <a:latin typeface="Oswald" panose="00000500000000000000" pitchFamily="2" charset="-52"/>
              <a:ea typeface="Oswald"/>
              <a:cs typeface="Oswald" panose="020B0604020202020204" charset="-52"/>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panose="020B0604020202020204" charset="-52"/>
                <a:sym typeface="Oswald"/>
              </a:rPr>
              <a:t>Ежемесячно</a:t>
            </a:r>
            <a:endParaRPr sz="1200" dirty="0">
              <a:solidFill>
                <a:schemeClr val="tx1"/>
              </a:solidFill>
              <a:latin typeface="Oswald" panose="00000500000000000000" pitchFamily="2" charset="-52"/>
              <a:ea typeface="Oswald"/>
              <a:cs typeface="Oswald" panose="020B0604020202020204" charset="-52"/>
              <a:sym typeface="Oswald"/>
            </a:endParaRPr>
          </a:p>
        </p:txBody>
      </p:sp>
      <p:sp>
        <p:nvSpPr>
          <p:cNvPr id="275" name="Google Shape;275;p40"/>
          <p:cNvSpPr txBox="1">
            <a:spLocks noGrp="1"/>
          </p:cNvSpPr>
          <p:nvPr>
            <p:ph type="ctrTitle"/>
          </p:nvPr>
        </p:nvSpPr>
        <p:spPr>
          <a:xfrm>
            <a:off x="2579293" y="133750"/>
            <a:ext cx="5760000" cy="707700"/>
          </a:xfrm>
          <a:prstGeom prst="rect">
            <a:avLst/>
          </a:prstGeom>
          <a:noFill/>
          <a:ln>
            <a:noFill/>
          </a:ln>
        </p:spPr>
        <p:txBody>
          <a:bodyPr spcFirstLastPara="1" wrap="square" lIns="68575" tIns="34275" rIns="68575" bIns="34275" anchor="ctr" anchorCtr="0">
            <a:noAutofit/>
          </a:bodyPr>
          <a:lstStyle/>
          <a:p>
            <a:pPr lvl="0" algn="l">
              <a:spcBef>
                <a:spcPts val="0"/>
              </a:spcBef>
            </a:pPr>
            <a:r>
              <a:rPr lang="ru-RU" sz="1300" cap="all" dirty="0" smtClean="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дошкольного образования</a:t>
            </a:r>
            <a:endParaRPr lang="ru-RU" sz="1300" cap="all" dirty="0">
              <a:solidFill>
                <a:schemeClr val="tx1"/>
              </a:solidFill>
              <a:latin typeface="Oswald" panose="00000500000000000000" pitchFamily="2" charset="-52"/>
              <a:ea typeface="Oswald"/>
              <a:cs typeface="Oswald" panose="020B0604020202020204" charset="-52"/>
              <a:sym typeface="Oswald"/>
            </a:endParaRPr>
          </a:p>
        </p:txBody>
      </p:sp>
      <p:sp>
        <p:nvSpPr>
          <p:cNvPr id="276"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7671256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1231273806"/>
              </p:ext>
            </p:extLst>
          </p:nvPr>
        </p:nvGraphicFramePr>
        <p:xfrm>
          <a:off x="241993" y="927556"/>
          <a:ext cx="8494225" cy="3872100"/>
        </p:xfrm>
        <a:graphic>
          <a:graphicData uri="http://schemas.openxmlformats.org/drawingml/2006/table">
            <a:tbl>
              <a:tblPr>
                <a:noFill/>
                <a:tableStyleId>{BF4A3D39-4975-46BA-BE83-8B02B6239DEE}</a:tableStyleId>
              </a:tblPr>
              <a:tblGrid>
                <a:gridCol w="4001086">
                  <a:extLst>
                    <a:ext uri="{9D8B030D-6E8A-4147-A177-3AD203B41FA5}">
                      <a16:colId xmlns:a16="http://schemas.microsoft.com/office/drawing/2014/main" val="20000"/>
                    </a:ext>
                  </a:extLst>
                </a:gridCol>
                <a:gridCol w="4493139">
                  <a:extLst>
                    <a:ext uri="{9D8B030D-6E8A-4147-A177-3AD203B41FA5}">
                      <a16:colId xmlns:a16="http://schemas.microsoft.com/office/drawing/2014/main" val="20001"/>
                    </a:ext>
                  </a:extLst>
                </a:gridCol>
              </a:tblGrid>
              <a:tr h="641250">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206393">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Семья, имеющая ребенка-инвалида</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Опекунская семья, имеющая в своем составе детей-сирот, у которых умерли оба или единственный родитель; детей, оставшихся без попечения единственного или обоих родителей </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родитель (законный представитель) ребенка с туберкулезной интоксикацией</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Родители (законные представители) из семей граждан, призванных на военную службу по мобилизации, в т.ч. на добровольной основе, а также мобилизованных граждан, проходящих военную службу по контракту и принимающих участие в специальной военной операции</a:t>
                      </a:r>
                      <a:endParaRPr lang="ru" sz="80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паспорта или иного документа, удостоверяющего личность заявителя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p>
                    <a:p>
                      <a:pPr marL="30774" lvl="0" indent="0" algn="l" rtl="0">
                        <a:spcBef>
                          <a:spcPts val="0"/>
                        </a:spcBef>
                        <a:spcAft>
                          <a:spcPts val="0"/>
                        </a:spcAft>
                        <a:buSzPts val="1000"/>
                        <a:buFont typeface="Oswald"/>
                        <a:buNone/>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Свидетельство о смерти обоих родителей или единственного родителя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179999" lvl="0" indent="-149225" algn="l" rtl="0">
                        <a:spcBef>
                          <a:spcPts val="0"/>
                        </a:spcBef>
                        <a:spcAft>
                          <a:spcPts val="0"/>
                        </a:spcAft>
                        <a:buSzPts val="1000"/>
                        <a:buFont typeface="Oswald"/>
                        <a:buChar char="●"/>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latin typeface="Oswald"/>
                          <a:ea typeface="Oswald"/>
                          <a:cs typeface="Oswald"/>
                          <a:sym typeface="Oswald"/>
                        </a:rPr>
                        <a:t>Копия медицинской справки профильного врача-специалиста</a:t>
                      </a:r>
                    </a:p>
                    <a:p>
                      <a:pPr marL="30774" lvl="0" indent="0" algn="l" rtl="0">
                        <a:spcBef>
                          <a:spcPts val="0"/>
                        </a:spcBef>
                        <a:spcAft>
                          <a:spcPts val="0"/>
                        </a:spcAft>
                        <a:buSzPts val="1000"/>
                        <a:buFont typeface="Oswald"/>
                        <a:buNone/>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800" kern="1200" dirty="0" smtClean="0">
                          <a:solidFill>
                            <a:srgbClr val="000000"/>
                          </a:solidFill>
                          <a:latin typeface="Oswald"/>
                          <a:ea typeface="Oswald"/>
                          <a:cs typeface="Oswald"/>
                          <a:sym typeface="Oswald"/>
                        </a:rPr>
                        <a:t>«Единый </a:t>
                      </a:r>
                      <a:r>
                        <a:rPr lang="ru-RU" sz="800" kern="1200" dirty="0">
                          <a:solidFill>
                            <a:srgbClr val="000000"/>
                          </a:solidFill>
                          <a:latin typeface="Oswald"/>
                          <a:ea typeface="Oswald"/>
                          <a:cs typeface="Oswald"/>
                          <a:sym typeface="Oswald"/>
                        </a:rPr>
                        <a:t>портал государственных и  муниципальных услуг(функций</a:t>
                      </a:r>
                      <a:r>
                        <a:rPr lang="ru-RU" sz="800" kern="1200" dirty="0" smtClean="0">
                          <a:solidFill>
                            <a:srgbClr val="000000"/>
                          </a:solidFill>
                          <a:latin typeface="Oswald"/>
                          <a:ea typeface="Oswald"/>
                          <a:cs typeface="Oswald"/>
                          <a:sym typeface="Oswald"/>
                        </a:rPr>
                        <a:t>)« </a:t>
                      </a:r>
                      <a:r>
                        <a:rPr lang="ru-RU" sz="800" kern="1200" dirty="0">
                          <a:solidFill>
                            <a:srgbClr val="000000"/>
                          </a:solidFill>
                          <a:latin typeface="Oswald"/>
                          <a:ea typeface="Oswald"/>
                          <a:cs typeface="Oswald"/>
                          <a:sym typeface="Oswald"/>
                        </a:rPr>
                        <a:t>(портал </a:t>
                      </a:r>
                      <a:r>
                        <a:rPr lang="ru-RU" sz="800" kern="1200" dirty="0" smtClean="0">
                          <a:solidFill>
                            <a:srgbClr val="000000"/>
                          </a:solidFill>
                          <a:latin typeface="Oswald"/>
                          <a:ea typeface="Oswald"/>
                          <a:cs typeface="Oswald"/>
                          <a:sym typeface="Oswald"/>
                        </a:rPr>
                        <a:t>«</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a:t>
                      </a:r>
                      <a:r>
                        <a:rPr lang="ru-RU" sz="800" kern="1200" dirty="0">
                          <a:solidFill>
                            <a:srgbClr val="000000"/>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800" kern="1200" dirty="0" smtClean="0">
                          <a:solidFill>
                            <a:srgbClr val="000000"/>
                          </a:solidFill>
                          <a:latin typeface="Oswald"/>
                          <a:ea typeface="Oswald"/>
                          <a:cs typeface="Oswald"/>
                          <a:sym typeface="Oswald"/>
                        </a:rPr>
                        <a:t>«О </a:t>
                      </a:r>
                      <a:r>
                        <a:rPr lang="ru-RU" sz="800" kern="1200" dirty="0">
                          <a:solidFill>
                            <a:srgbClr val="000000"/>
                          </a:solidFill>
                          <a:latin typeface="Oswald"/>
                          <a:ea typeface="Oswald"/>
                          <a:cs typeface="Oswald"/>
                          <a:sym typeface="Oswald"/>
                        </a:rPr>
                        <a:t>документах –основаниях предоставления МСЗ в сфере </a:t>
                      </a:r>
                      <a:r>
                        <a:rPr lang="ru-RU" sz="800" kern="1200" dirty="0" smtClean="0">
                          <a:solidFill>
                            <a:srgbClr val="000000"/>
                          </a:solidFill>
                          <a:latin typeface="Oswald"/>
                          <a:ea typeface="Oswald"/>
                          <a:cs typeface="Oswald"/>
                          <a:sym typeface="Oswald"/>
                        </a:rPr>
                        <a:t>образования«)</a:t>
                      </a:r>
                      <a:endParaRPr lang="ru-RU" sz="80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6" name="Google Shape;275;p40"/>
          <p:cNvSpPr txBox="1">
            <a:spLocks/>
          </p:cNvSpPr>
          <p:nvPr/>
        </p:nvSpPr>
        <p:spPr>
          <a:xfrm>
            <a:off x="2579293" y="13375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0"/>
              </a:spcBef>
              <a:buClrTx/>
              <a:buFontTx/>
            </a:pPr>
            <a:r>
              <a:rPr lang="ru-RU" sz="1300" cap="all" dirty="0" smtClean="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дошкольного образования</a:t>
            </a:r>
            <a:endParaRPr lang="ru-RU" sz="1300" cap="all" dirty="0">
              <a:solidFill>
                <a:schemeClr val="tx1"/>
              </a:solidFill>
              <a:latin typeface="Oswald" panose="00000500000000000000" pitchFamily="2" charset="-52"/>
              <a:ea typeface="Oswald"/>
              <a:cs typeface="Oswald" panose="020B0604020202020204" charset="-52"/>
              <a:sym typeface="Oswald"/>
            </a:endParaRPr>
          </a:p>
        </p:txBody>
      </p:sp>
      <p:sp>
        <p:nvSpPr>
          <p:cNvPr id="7"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32917641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p:nvPr/>
        </p:nvSpPr>
        <p:spPr>
          <a:xfrm>
            <a:off x="492159" y="1038578"/>
            <a:ext cx="8053500" cy="3609878"/>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smtClean="0">
                <a:solidFill>
                  <a:schemeClr val="tx1"/>
                </a:solidFill>
                <a:latin typeface="Oswald"/>
                <a:ea typeface="Oswald"/>
                <a:cs typeface="Oswald"/>
                <a:sym typeface="Oswald"/>
              </a:rPr>
              <a:t>Нормативные </a:t>
            </a:r>
            <a:r>
              <a:rPr lang="ru" sz="1200" b="1" dirty="0">
                <a:solidFill>
                  <a:schemeClr val="tx1"/>
                </a:solidFill>
                <a:latin typeface="Oswald"/>
                <a:ea typeface="Oswald"/>
                <a:cs typeface="Oswald"/>
                <a:sym typeface="Oswald"/>
              </a:rPr>
              <a:t>основания</a:t>
            </a:r>
          </a:p>
          <a:p>
            <a:pPr marL="0" lvl="0" indent="0" algn="ctr" rtl="0">
              <a:spcBef>
                <a:spcPts val="0"/>
              </a:spcBef>
              <a:spcAft>
                <a:spcPts val="0"/>
              </a:spcAft>
              <a:buNone/>
            </a:pPr>
            <a:endParaRPr sz="1200" b="1" dirty="0">
              <a:solidFill>
                <a:schemeClr val="tx1"/>
              </a:solidFill>
              <a:latin typeface="Oswald" panose="020B0604020202020204" charset="-52"/>
              <a:ea typeface="Oswald"/>
              <a:cs typeface="Oswald"/>
              <a:sym typeface="Oswald"/>
            </a:endParaRPr>
          </a:p>
          <a:p>
            <a:pPr marL="457200" lvl="0" indent="-304800">
              <a:buClr>
                <a:schemeClr val="dk2"/>
              </a:buClr>
              <a:buSzPts val="1200"/>
              <a:buFont typeface="Oswald"/>
              <a:buChar char="●"/>
            </a:pPr>
            <a:r>
              <a:rPr lang="ru-RU" sz="1100" dirty="0">
                <a:solidFill>
                  <a:schemeClr val="tx1"/>
                </a:solidFill>
                <a:latin typeface="Oswald"/>
                <a:ea typeface="Oswald"/>
                <a:cs typeface="Oswald"/>
                <a:sym typeface="Oswald"/>
              </a:rPr>
              <a:t>Федеральный закон от 29 декабря 2012 года № 273-ФЗ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образовании в Российской </a:t>
            </a:r>
            <a:r>
              <a:rPr lang="ru-RU" sz="1100" dirty="0" smtClean="0">
                <a:solidFill>
                  <a:schemeClr val="tx1"/>
                </a:solidFill>
                <a:latin typeface="Oswald"/>
                <a:ea typeface="Oswald"/>
                <a:cs typeface="Oswald"/>
                <a:sym typeface="Oswald"/>
              </a:rPr>
              <a:t>Федерации»</a:t>
            </a:r>
            <a:endParaRPr lang="ru-RU" sz="1100" dirty="0">
              <a:solidFill>
                <a:schemeClr val="tx1"/>
              </a:solidFill>
              <a:latin typeface="Oswald"/>
              <a:ea typeface="Oswald"/>
              <a:cs typeface="Oswald"/>
              <a:sym typeface="Oswald"/>
            </a:endParaRPr>
          </a:p>
          <a:p>
            <a:pPr marL="457200" lvl="0" indent="-304800">
              <a:buClr>
                <a:schemeClr val="dk2"/>
              </a:buClr>
              <a:buSzPts val="1200"/>
              <a:buFont typeface="Oswald"/>
              <a:buChar char="●"/>
            </a:pPr>
            <a:r>
              <a:rPr lang="ru-RU" sz="1100" dirty="0">
                <a:solidFill>
                  <a:schemeClr val="tx1"/>
                </a:solidFill>
                <a:latin typeface="Oswald"/>
                <a:ea typeface="Oswald"/>
                <a:cs typeface="Oswald"/>
                <a:sym typeface="Oswald"/>
              </a:rPr>
              <a:t>Закон Свердловской области от 15 июля 2013 года № 78-ОЗ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образовании в Свердловской </a:t>
            </a:r>
            <a:r>
              <a:rPr lang="ru-RU" sz="1100" dirty="0" smtClean="0">
                <a:solidFill>
                  <a:schemeClr val="tx1"/>
                </a:solidFill>
                <a:latin typeface="Oswald"/>
                <a:ea typeface="Oswald"/>
                <a:cs typeface="Oswald"/>
                <a:sym typeface="Oswald"/>
              </a:rPr>
              <a:t>области»</a:t>
            </a:r>
            <a:endParaRPr lang="ru-RU" sz="1100" dirty="0">
              <a:solidFill>
                <a:schemeClr val="tx1"/>
              </a:solidFill>
              <a:latin typeface="Oswald"/>
              <a:ea typeface="Oswald"/>
              <a:cs typeface="Oswald"/>
              <a:sym typeface="Oswald"/>
            </a:endParaRPr>
          </a:p>
          <a:p>
            <a:pPr marL="457200" lvl="0" indent="-304800">
              <a:buClr>
                <a:schemeClr val="dk2"/>
              </a:buClr>
              <a:buSzPts val="1200"/>
              <a:buFont typeface="Oswald"/>
              <a:buChar char="●"/>
            </a:pPr>
            <a:r>
              <a:rPr lang="ru-RU" sz="11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24.05.2022 № 478-Д </a:t>
            </a:r>
            <a:r>
              <a:rPr lang="ru-RU" sz="1100" dirty="0" smtClean="0">
                <a:solidFill>
                  <a:schemeClr val="tx1"/>
                </a:solidFill>
                <a:latin typeface="Oswald"/>
                <a:ea typeface="Oswald"/>
                <a:cs typeface="Oswald"/>
                <a:sym typeface="Oswald"/>
              </a:rPr>
              <a:t>«Об </a:t>
            </a:r>
            <a:r>
              <a:rPr lang="ru-RU" sz="1100" dirty="0">
                <a:solidFill>
                  <a:schemeClr val="tx1"/>
                </a:solidFill>
                <a:latin typeface="Oswald"/>
                <a:ea typeface="Oswald"/>
                <a:cs typeface="Oswald"/>
                <a:sym typeface="Oswald"/>
              </a:rPr>
              <a:t>утверждении Порядка установления родительской платы за осуществление присмотра и ухода за детьми в группах продленного дня в государственных образовательных организациях Свердловской области, реализующих образовательные программы начального общего, основного общего и среднего общего образования, подведомственных Министерству образования и молодежной политики Свердловской </a:t>
            </a:r>
            <a:r>
              <a:rPr lang="ru-RU" sz="1100" dirty="0" smtClean="0">
                <a:solidFill>
                  <a:schemeClr val="tx1"/>
                </a:solidFill>
                <a:latin typeface="Oswald"/>
                <a:ea typeface="Oswald"/>
                <a:cs typeface="Oswald"/>
                <a:sym typeface="Oswald"/>
              </a:rPr>
              <a:t>области»</a:t>
            </a:r>
          </a:p>
          <a:p>
            <a:pPr marL="457200" indent="-304800">
              <a:buClr>
                <a:schemeClr val="dk2"/>
              </a:buClr>
              <a:buSzPts val="1200"/>
              <a:buFont typeface="Oswald"/>
              <a:buChar char="●"/>
            </a:pPr>
            <a:r>
              <a:rPr lang="ru-RU" sz="11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a:t>
            </a:r>
            <a:r>
              <a:rPr lang="ru-RU" sz="1100" dirty="0" smtClean="0">
                <a:solidFill>
                  <a:schemeClr val="tx1"/>
                </a:solidFill>
                <a:latin typeface="Oswald"/>
                <a:ea typeface="Oswald"/>
                <a:cs typeface="Oswald"/>
                <a:sym typeface="Oswald"/>
              </a:rPr>
              <a:t>21.03.2024 </a:t>
            </a:r>
            <a:r>
              <a:rPr lang="ru-RU" sz="1100" dirty="0">
                <a:solidFill>
                  <a:schemeClr val="tx1"/>
                </a:solidFill>
                <a:latin typeface="Oswald"/>
                <a:ea typeface="Oswald"/>
                <a:cs typeface="Oswald"/>
                <a:sym typeface="Oswald"/>
              </a:rPr>
              <a:t>№ </a:t>
            </a:r>
            <a:r>
              <a:rPr lang="ru-RU" sz="1100" dirty="0" smtClean="0">
                <a:solidFill>
                  <a:schemeClr val="tx1"/>
                </a:solidFill>
                <a:latin typeface="Oswald"/>
                <a:ea typeface="Oswald"/>
                <a:cs typeface="Oswald"/>
                <a:sym typeface="Oswald"/>
              </a:rPr>
              <a:t>508-Д «О внесении изменений в Порядок установлении родительской платы за осуществление присмотра и ухода за детьми в группах продленного дня в государственных образовательных организациях Свердловской </a:t>
            </a:r>
            <a:r>
              <a:rPr lang="ru-RU" sz="1100" dirty="0">
                <a:solidFill>
                  <a:schemeClr val="tx1"/>
                </a:solidFill>
                <a:latin typeface="Oswald"/>
                <a:ea typeface="Oswald"/>
                <a:cs typeface="Oswald"/>
                <a:sym typeface="Oswald"/>
              </a:rPr>
              <a:t>области, реализующих образовательные программы начального общего, основного общего и среднего общего образования, подведомственных Министерству образования и молодежной политики Свердловской </a:t>
            </a:r>
            <a:r>
              <a:rPr lang="ru-RU" sz="1100" dirty="0" smtClean="0">
                <a:solidFill>
                  <a:schemeClr val="tx1"/>
                </a:solidFill>
                <a:latin typeface="Oswald"/>
                <a:ea typeface="Oswald"/>
                <a:cs typeface="Oswald"/>
                <a:sym typeface="Oswald"/>
              </a:rPr>
              <a:t>области, утвержденный приказом министерства образования и молодежной политики Свердловской области от 24.05.2022 № 478-Д»</a:t>
            </a:r>
          </a:p>
          <a:p>
            <a:pPr marL="457200" indent="-304800">
              <a:buClr>
                <a:schemeClr val="dk2"/>
              </a:buClr>
              <a:buSzPts val="1200"/>
              <a:buFont typeface="Oswald"/>
              <a:buChar char="●"/>
            </a:pPr>
            <a:endParaRPr lang="ru" sz="1200" b="1"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20B0604020202020204" charset="-52"/>
              <a:ea typeface="Oswald"/>
              <a:cs typeface="Oswald"/>
              <a:sym typeface="Oswald"/>
            </a:endParaRPr>
          </a:p>
          <a:p>
            <a:pPr marL="457200" lvl="0" indent="-304800" algn="just">
              <a:buClr>
                <a:schemeClr val="dk2"/>
              </a:buClr>
              <a:buSzPts val="1200"/>
              <a:buFont typeface="Oswald"/>
              <a:buChar char="●"/>
            </a:pPr>
            <a:r>
              <a:rPr lang="ru" sz="1200" dirty="0">
                <a:solidFill>
                  <a:schemeClr val="tx1"/>
                </a:solidFill>
                <a:latin typeface="Oswald"/>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endParaRPr sz="1200" b="1" dirty="0">
              <a:solidFill>
                <a:schemeClr val="tx1"/>
              </a:solidFill>
              <a:latin typeface="Oswald" panose="020B0604020202020204"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Периодичность предоставления</a:t>
            </a:r>
            <a:endParaRPr sz="1200" b="1" dirty="0">
              <a:solidFill>
                <a:schemeClr val="tx1"/>
              </a:solidFill>
              <a:latin typeface="Oswald" panose="020B0604020202020204" charset="-52"/>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Ежемесячно</a:t>
            </a:r>
            <a:endParaRPr sz="1200" dirty="0">
              <a:solidFill>
                <a:schemeClr val="tx1"/>
              </a:solidFill>
              <a:latin typeface="Oswald" panose="020B0604020202020204" charset="-52"/>
              <a:ea typeface="Oswald"/>
              <a:cs typeface="Oswald"/>
              <a:sym typeface="Oswald"/>
            </a:endParaRPr>
          </a:p>
        </p:txBody>
      </p:sp>
      <p:sp>
        <p:nvSpPr>
          <p:cNvPr id="5" name="Google Shape;275;p40"/>
          <p:cNvSpPr txBox="1">
            <a:spLocks/>
          </p:cNvSpPr>
          <p:nvPr/>
        </p:nvSpPr>
        <p:spPr>
          <a:xfrm>
            <a:off x="2579293" y="13375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0"/>
              </a:spcBef>
              <a:buClrTx/>
              <a:buFontTx/>
            </a:pPr>
            <a:r>
              <a:rPr lang="ru-RU" sz="1200" cap="all" dirty="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начального общего, основного общего и (или) среднего общего образования </a:t>
            </a:r>
            <a:r>
              <a:rPr lang="ru-RU" sz="1200" cap="all" dirty="0" smtClean="0">
                <a:solidFill>
                  <a:schemeClr val="tx1"/>
                </a:solidFill>
                <a:latin typeface="Oswald" panose="00000500000000000000" pitchFamily="2" charset="-52"/>
                <a:ea typeface="Oswald"/>
                <a:cs typeface="Oswald" panose="020B0604020202020204" charset="-52"/>
                <a:sym typeface="Oswald"/>
              </a:rPr>
              <a:t/>
            </a:r>
            <a:br>
              <a:rPr lang="ru-RU" sz="1200" cap="all" dirty="0" smtClean="0">
                <a:solidFill>
                  <a:schemeClr val="tx1"/>
                </a:solidFill>
                <a:latin typeface="Oswald" panose="00000500000000000000" pitchFamily="2" charset="-52"/>
                <a:ea typeface="Oswald"/>
                <a:cs typeface="Oswald" panose="020B0604020202020204" charset="-52"/>
                <a:sym typeface="Oswald"/>
              </a:rPr>
            </a:br>
            <a:r>
              <a:rPr lang="ru-RU" sz="1200" cap="all" dirty="0" smtClean="0">
                <a:solidFill>
                  <a:schemeClr val="tx1"/>
                </a:solidFill>
                <a:latin typeface="Oswald" panose="00000500000000000000" pitchFamily="2" charset="-52"/>
                <a:ea typeface="Oswald"/>
                <a:cs typeface="Oswald" panose="020B0604020202020204" charset="-52"/>
                <a:sym typeface="Oswald"/>
              </a:rPr>
              <a:t>(</a:t>
            </a:r>
            <a:r>
              <a:rPr lang="ru-RU" sz="1200" cap="all" dirty="0">
                <a:solidFill>
                  <a:schemeClr val="tx1"/>
                </a:solidFill>
                <a:latin typeface="Oswald" panose="00000500000000000000" pitchFamily="2" charset="-52"/>
                <a:ea typeface="Oswald"/>
                <a:cs typeface="Oswald" panose="020B0604020202020204" charset="-52"/>
                <a:sym typeface="Oswald"/>
              </a:rPr>
              <a:t>общеобразовательную программу)</a:t>
            </a:r>
          </a:p>
        </p:txBody>
      </p:sp>
      <p:sp>
        <p:nvSpPr>
          <p:cNvPr id="6"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23791650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2" name="Google Shape;282;p41"/>
          <p:cNvGraphicFramePr/>
          <p:nvPr>
            <p:extLst>
              <p:ext uri="{D42A27DB-BD31-4B8C-83A1-F6EECF244321}">
                <p14:modId xmlns:p14="http://schemas.microsoft.com/office/powerpoint/2010/main" val="2877435646"/>
              </p:ext>
            </p:extLst>
          </p:nvPr>
        </p:nvGraphicFramePr>
        <p:xfrm>
          <a:off x="232468" y="918031"/>
          <a:ext cx="8682932" cy="3855660"/>
        </p:xfrm>
        <a:graphic>
          <a:graphicData uri="http://schemas.openxmlformats.org/drawingml/2006/table">
            <a:tbl>
              <a:tblPr>
                <a:noFill/>
                <a:tableStyleId>{BF4A3D39-4975-46BA-BE83-8B02B6239DEE}</a:tableStyleId>
              </a:tblPr>
              <a:tblGrid>
                <a:gridCol w="3806132">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78556">
                <a:tc>
                  <a:txBody>
                    <a:bodyPr/>
                    <a:lstStyle/>
                    <a:p>
                      <a:pPr marL="0" lvl="0" indent="0" algn="l" rtl="0">
                        <a:spcBef>
                          <a:spcPts val="0"/>
                        </a:spcBef>
                        <a:spcAft>
                          <a:spcPts val="0"/>
                        </a:spcAft>
                        <a:buNone/>
                      </a:pPr>
                      <a:r>
                        <a:rPr lang="ru-RU" sz="1050" b="1" dirty="0">
                          <a:latin typeface="Oswald"/>
                          <a:ea typeface="Oswald"/>
                          <a:cs typeface="Oswald"/>
                          <a:sym typeface="Oswald"/>
                        </a:rPr>
                        <a:t>Категория получателей </a:t>
                      </a:r>
                      <a:r>
                        <a:rPr lang="ru-RU" sz="1050" b="1" dirty="0" smtClean="0">
                          <a:latin typeface="Oswald"/>
                          <a:ea typeface="Oswald"/>
                          <a:cs typeface="Oswald"/>
                          <a:sym typeface="Oswald"/>
                        </a:rPr>
                        <a:t/>
                      </a:r>
                      <a:br>
                        <a:rPr lang="ru-RU" sz="1050" b="1" dirty="0" smtClean="0">
                          <a:latin typeface="Oswald"/>
                          <a:ea typeface="Oswald"/>
                          <a:cs typeface="Oswald"/>
                          <a:sym typeface="Oswald"/>
                        </a:rPr>
                      </a:br>
                      <a:r>
                        <a:rPr lang="ru-RU" sz="1050" b="1" dirty="0" smtClean="0">
                          <a:latin typeface="Oswald"/>
                          <a:ea typeface="Oswald"/>
                          <a:cs typeface="Oswald"/>
                          <a:sym typeface="Oswald"/>
                        </a:rPr>
                        <a:t>(</a:t>
                      </a:r>
                      <a:r>
                        <a:rPr lang="ru-RU" sz="1050" b="1" dirty="0">
                          <a:latin typeface="Oswald"/>
                          <a:ea typeface="Oswald"/>
                          <a:cs typeface="Oswald"/>
                          <a:sym typeface="Oswald"/>
                        </a:rPr>
                        <a:t>в соответствии с НПА Свердловской области)</a:t>
                      </a:r>
                      <a:endParaRPr sz="105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050" b="1" dirty="0">
                          <a:latin typeface="Oswald"/>
                          <a:ea typeface="Oswald"/>
                          <a:cs typeface="Oswald"/>
                          <a:sym typeface="Oswald"/>
                        </a:rPr>
                        <a:t>Порядок получения</a:t>
                      </a:r>
                      <a:endParaRPr sz="105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799163">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Семья, имеющая ребенка-инвалида</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Родитель (законный представитель) ребенка с ограниченными возможностями здоровья</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Опекунская </a:t>
                      </a:r>
                      <a:r>
                        <a:rPr lang="ru-RU" sz="800" dirty="0">
                          <a:solidFill>
                            <a:schemeClr val="tx1"/>
                          </a:solidFill>
                          <a:latin typeface="Oswald"/>
                          <a:ea typeface="Oswald"/>
                          <a:cs typeface="Oswald"/>
                          <a:sym typeface="Oswald"/>
                        </a:rPr>
                        <a:t>семья, имеющая в своем составе детей-сирот, у которых умерли оба или единственный родитель; детей, оставшихся без попечения единственного или обоих родителей </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rgbClr val="FF0000"/>
                          </a:solidFill>
                          <a:latin typeface="Oswald"/>
                          <a:ea typeface="Oswald"/>
                          <a:cs typeface="Oswald"/>
                          <a:sym typeface="Oswald"/>
                        </a:rPr>
                        <a:t>родитель (законный представитель) ребенка с туберкулезной интоксикацией</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Родители (законные представители) детей из многодетных семей</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Граждане, имеющие низкий уровень дохода, малоимущие </a:t>
                      </a:r>
                      <a:r>
                        <a:rPr lang="ru-RU" sz="800" dirty="0" smtClean="0">
                          <a:solidFill>
                            <a:schemeClr val="tx1"/>
                          </a:solidFill>
                          <a:latin typeface="Oswald"/>
                          <a:ea typeface="Oswald"/>
                          <a:cs typeface="Oswald"/>
                          <a:sym typeface="Oswald"/>
                        </a:rPr>
                        <a:t>семьи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smtClean="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Родители (законные представители) из семей граждан, призванных на военную службу по мобилизации, в т. ч. на добровольной основе, а также мобилизованных граждан, проходящих военную службу по контракту и принимающих участие в специальной военной операции</a:t>
                      </a:r>
                    </a:p>
                    <a:p>
                      <a:pPr marL="30100" marR="0" lvl="0" indent="0" algn="l" defTabSz="342900" rtl="0" eaLnBrk="1" fontAlgn="auto" latinLnBrk="0" hangingPunct="1">
                        <a:lnSpc>
                          <a:spcPct val="100000"/>
                        </a:lnSpc>
                        <a:spcBef>
                          <a:spcPts val="0"/>
                        </a:spcBef>
                        <a:spcAft>
                          <a:spcPts val="0"/>
                        </a:spcAft>
                        <a:buClrTx/>
                        <a:buSzPts val="1000"/>
                        <a:buFont typeface="Oswald"/>
                        <a:buNone/>
                        <a:tabLst/>
                        <a:defRPr/>
                      </a:pPr>
                      <a:endParaRPr lang="ru-RU" sz="80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 (для всех категорий)</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паспорта или иного документа, удостоверяющего личность заявителя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p>
                    <a:p>
                      <a:pPr marL="30774" lvl="0" indent="0" algn="l" rtl="0">
                        <a:spcBef>
                          <a:spcPts val="0"/>
                        </a:spcBef>
                        <a:spcAft>
                          <a:spcPts val="0"/>
                        </a:spcAft>
                        <a:buSzPts val="1000"/>
                        <a:buFont typeface="Oswald"/>
                        <a:buNone/>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Свидетельство о смерти обоих родителей или единственного родителя</a:t>
                      </a: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179999" lvl="0" indent="-149225" algn="l" rtl="0">
                        <a:spcBef>
                          <a:spcPts val="0"/>
                        </a:spcBef>
                        <a:spcAft>
                          <a:spcPts val="0"/>
                        </a:spcAft>
                        <a:buSzPts val="1000"/>
                        <a:buFont typeface="Oswald"/>
                        <a:buChar char="●"/>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Копия </a:t>
                      </a:r>
                      <a:r>
                        <a:rPr lang="ru-RU" sz="800" dirty="0" smtClean="0">
                          <a:latin typeface="Oswald"/>
                          <a:ea typeface="Oswald"/>
                          <a:cs typeface="Oswald"/>
                          <a:sym typeface="Oswald"/>
                        </a:rPr>
                        <a:t>заключения психолого-медико-педагогической</a:t>
                      </a:r>
                      <a:r>
                        <a:rPr lang="ru-RU" sz="800" baseline="0" dirty="0" smtClean="0">
                          <a:latin typeface="Oswald"/>
                          <a:ea typeface="Oswald"/>
                          <a:cs typeface="Oswald"/>
                          <a:sym typeface="Oswald"/>
                        </a:rPr>
                        <a:t> комиссии (для детей с  ограниченными возможностями здоровья)</a:t>
                      </a:r>
                    </a:p>
                    <a:p>
                      <a:pPr marL="179999" lvl="0" indent="-149225" algn="l" rtl="0">
                        <a:spcBef>
                          <a:spcPts val="0"/>
                        </a:spcBef>
                        <a:spcAft>
                          <a:spcPts val="0"/>
                        </a:spcAft>
                        <a:buSzPts val="1000"/>
                        <a:buFont typeface="Oswald"/>
                        <a:buChar char="●"/>
                      </a:pPr>
                      <a:r>
                        <a:rPr lang="ru-RU" sz="800" baseline="0" dirty="0" smtClean="0">
                          <a:latin typeface="Oswald"/>
                          <a:ea typeface="Oswald"/>
                          <a:cs typeface="Oswald"/>
                          <a:sym typeface="Oswald"/>
                        </a:rPr>
                        <a:t>Копия </a:t>
                      </a:r>
                      <a:r>
                        <a:rPr lang="ru-RU" sz="800" dirty="0" smtClean="0">
                          <a:latin typeface="Oswald"/>
                          <a:ea typeface="Oswald"/>
                          <a:cs typeface="Oswald"/>
                          <a:sym typeface="Oswald"/>
                        </a:rPr>
                        <a:t>медицинской </a:t>
                      </a:r>
                      <a:r>
                        <a:rPr lang="ru-RU" sz="800" dirty="0">
                          <a:latin typeface="Oswald"/>
                          <a:ea typeface="Oswald"/>
                          <a:cs typeface="Oswald"/>
                          <a:sym typeface="Oswald"/>
                        </a:rPr>
                        <a:t>справки профильного врача-специалиста</a:t>
                      </a:r>
                    </a:p>
                    <a:p>
                      <a:pPr marL="179999" lvl="0" indent="-149225" algn="l" rtl="0">
                        <a:spcBef>
                          <a:spcPts val="0"/>
                        </a:spcBef>
                        <a:spcAft>
                          <a:spcPts val="0"/>
                        </a:spcAft>
                        <a:buSzPts val="1000"/>
                        <a:buFont typeface="Oswald"/>
                        <a:buChar char="●"/>
                      </a:pPr>
                      <a:endParaRPr lang="ru-RU" sz="800" dirty="0">
                        <a:latin typeface="Oswald"/>
                        <a:ea typeface="Oswald"/>
                        <a:cs typeface="Oswald"/>
                        <a:sym typeface="Oswald"/>
                      </a:endParaRPr>
                    </a:p>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Справка</a:t>
                      </a:r>
                      <a:r>
                        <a:rPr lang="ru-RU" sz="800" baseline="0" dirty="0">
                          <a:latin typeface="Oswald"/>
                          <a:ea typeface="Oswald"/>
                          <a:cs typeface="Oswald"/>
                          <a:sym typeface="Oswald"/>
                        </a:rPr>
                        <a:t> о составе семьи</a:t>
                      </a:r>
                      <a:endParaRPr lang="ru-RU" sz="800" dirty="0">
                        <a:latin typeface="Oswald"/>
                        <a:ea typeface="Oswald"/>
                        <a:cs typeface="Oswald"/>
                        <a:sym typeface="Oswald"/>
                      </a:endParaRP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endParaRPr lang="ru-RU" sz="800" dirty="0">
                        <a:solidFill>
                          <a:schemeClr val="tx1"/>
                        </a:solidFill>
                        <a:latin typeface="Oswald"/>
                        <a:ea typeface="Oswald"/>
                        <a:cs typeface="Oswald"/>
                        <a:sym typeface="Oswald"/>
                      </a:endParaRP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Справка органа в сфере социальной политики, подтверждающая получение государственной социальной помощи</a:t>
                      </a:r>
                    </a:p>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lvl="0" indent="-149225" algn="l" defTabSz="342900" rtl="0" eaLnBrk="1" latinLnBrk="0" hangingPunct="1">
                        <a:spcBef>
                          <a:spcPts val="0"/>
                        </a:spcBef>
                        <a:spcAft>
                          <a:spcPts val="0"/>
                        </a:spcAft>
                        <a:buSzPts val="1000"/>
                        <a:buFont typeface="Oswald"/>
                        <a:buChar char="●"/>
                      </a:pPr>
                      <a:r>
                        <a:rPr lang="ru-RU" sz="800" kern="1200" dirty="0" smtClean="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smtClean="0">
                          <a:solidFill>
                            <a:srgbClr val="000000"/>
                          </a:solidFill>
                          <a:latin typeface="Oswald"/>
                          <a:ea typeface="Oswald"/>
                          <a:cs typeface="Oswald"/>
                          <a:sym typeface="Oswald"/>
                        </a:rPr>
                        <a:t>Госуслуги</a:t>
                      </a:r>
                      <a:r>
                        <a:rPr lang="ru-RU" sz="800" kern="1200" dirty="0" smtClean="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endParaRPr lang="ru-RU" sz="8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6" name="Google Shape;275;p40"/>
          <p:cNvSpPr txBox="1">
            <a:spLocks/>
          </p:cNvSpPr>
          <p:nvPr/>
        </p:nvSpPr>
        <p:spPr>
          <a:xfrm>
            <a:off x="2579293" y="13375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0"/>
              </a:spcBef>
              <a:buClrTx/>
              <a:buFontTx/>
            </a:pPr>
            <a:r>
              <a:rPr lang="ru-RU" sz="1200" cap="all" dirty="0">
                <a:solidFill>
                  <a:schemeClr val="tx1"/>
                </a:solidFill>
                <a:latin typeface="Oswald" panose="00000500000000000000" pitchFamily="2" charset="-52"/>
                <a:ea typeface="Oswald"/>
                <a:cs typeface="Oswald" panose="020B0604020202020204" charset="-52"/>
                <a:sym typeface="Oswald"/>
              </a:rPr>
              <a:t>Полное или частичное освобождение от родительской платы за присмотр и уход за ребенком, осваивающим образовательную программу начального общего, основного общего и (или) среднего общего образования </a:t>
            </a:r>
            <a:r>
              <a:rPr lang="ru-RU" sz="1200" cap="all" dirty="0" smtClean="0">
                <a:solidFill>
                  <a:schemeClr val="tx1"/>
                </a:solidFill>
                <a:latin typeface="Oswald" panose="00000500000000000000" pitchFamily="2" charset="-52"/>
                <a:ea typeface="Oswald"/>
                <a:cs typeface="Oswald" panose="020B0604020202020204" charset="-52"/>
                <a:sym typeface="Oswald"/>
              </a:rPr>
              <a:t/>
            </a:r>
            <a:br>
              <a:rPr lang="ru-RU" sz="1200" cap="all" dirty="0" smtClean="0">
                <a:solidFill>
                  <a:schemeClr val="tx1"/>
                </a:solidFill>
                <a:latin typeface="Oswald" panose="00000500000000000000" pitchFamily="2" charset="-52"/>
                <a:ea typeface="Oswald"/>
                <a:cs typeface="Oswald" panose="020B0604020202020204" charset="-52"/>
                <a:sym typeface="Oswald"/>
              </a:rPr>
            </a:br>
            <a:r>
              <a:rPr lang="ru-RU" sz="1200" cap="all" dirty="0" smtClean="0">
                <a:solidFill>
                  <a:schemeClr val="tx1"/>
                </a:solidFill>
                <a:latin typeface="Oswald" panose="00000500000000000000" pitchFamily="2" charset="-52"/>
                <a:ea typeface="Oswald"/>
                <a:cs typeface="Oswald" panose="020B0604020202020204" charset="-52"/>
                <a:sym typeface="Oswald"/>
              </a:rPr>
              <a:t>(</a:t>
            </a:r>
            <a:r>
              <a:rPr lang="ru-RU" sz="1200" cap="all" dirty="0">
                <a:solidFill>
                  <a:schemeClr val="tx1"/>
                </a:solidFill>
                <a:latin typeface="Oswald" panose="00000500000000000000" pitchFamily="2" charset="-52"/>
                <a:ea typeface="Oswald"/>
                <a:cs typeface="Oswald" panose="020B0604020202020204" charset="-52"/>
                <a:sym typeface="Oswald"/>
              </a:rPr>
              <a:t>общеобразовательную программу)</a:t>
            </a:r>
          </a:p>
        </p:txBody>
      </p:sp>
      <p:sp>
        <p:nvSpPr>
          <p:cNvPr id="7" name="Google Shape;276;p40"/>
          <p:cNvSpPr txBox="1"/>
          <p:nvPr/>
        </p:nvSpPr>
        <p:spPr>
          <a:xfrm>
            <a:off x="652393"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panose="020B0604020202020204" charset="-52"/>
                <a:sym typeface="Oswald"/>
              </a:rPr>
              <a:t>КОД МЕРЫ 0771</a:t>
            </a:r>
            <a:endParaRPr sz="1500" b="1" dirty="0">
              <a:latin typeface="Oswald" panose="00000500000000000000" pitchFamily="2" charset="-52"/>
              <a:ea typeface="Oswald"/>
              <a:cs typeface="Oswald" panose="020B0604020202020204" charset="-52"/>
              <a:sym typeface="Oswald"/>
            </a:endParaRPr>
          </a:p>
        </p:txBody>
      </p:sp>
    </p:spTree>
    <p:extLst>
      <p:ext uri="{BB962C8B-B14F-4D97-AF65-F5344CB8AC3E}">
        <p14:creationId xmlns:p14="http://schemas.microsoft.com/office/powerpoint/2010/main" val="1706643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400" cap="all" dirty="0">
                <a:solidFill>
                  <a:srgbClr val="000000"/>
                </a:solidFill>
                <a:latin typeface="Oswald"/>
                <a:ea typeface="Oswald" panose="020B0604020202020204" charset="-52"/>
                <a:cs typeface="Oswald" panose="020B0604020202020204" charset="-52"/>
                <a:sym typeface="Oswald"/>
              </a:rPr>
              <a:t>О</a:t>
            </a:r>
            <a:r>
              <a:rPr lang="ru-RU" sz="1400" cap="all" dirty="0" smtClean="0">
                <a:solidFill>
                  <a:srgbClr val="000000"/>
                </a:solidFill>
                <a:latin typeface="Oswald"/>
                <a:ea typeface="Oswald" panose="020B0604020202020204" charset="-52"/>
                <a:cs typeface="Oswald" panose="020B0604020202020204" charset="-52"/>
                <a:sym typeface="Oswald"/>
              </a:rPr>
              <a:t>беспечение отдыха и оздоровления детей за счет бюджета</a:t>
            </a:r>
            <a:endParaRPr lang="ru-RU" sz="1400" cap="all" dirty="0">
              <a:solidFill>
                <a:srgbClr val="000000"/>
              </a:solidFill>
              <a:latin typeface="Oswald" panose="020B0604020202020204" charset="-52"/>
              <a:ea typeface="Oswald" panose="020B0604020202020204" charset="-52"/>
              <a:cs typeface="Oswald" panose="020B0604020202020204" charset="-52"/>
              <a:sym typeface="Oswald"/>
            </a:endParaRPr>
          </a:p>
        </p:txBody>
      </p:sp>
      <p:sp>
        <p:nvSpPr>
          <p:cNvPr id="303" name="Google Shape;303;p44"/>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panose="020B0604020202020204" charset="-52"/>
                <a:cs typeface="Oswald" panose="020B0604020202020204" charset="-52"/>
                <a:sym typeface="Oswald"/>
              </a:rPr>
              <a:t>Нормативные основания</a:t>
            </a:r>
          </a:p>
          <a:p>
            <a:pPr marL="0" marR="0" lvl="0" indent="0" algn="ctr" rtl="0">
              <a:spcBef>
                <a:spcPts val="0"/>
              </a:spcBef>
              <a:spcAft>
                <a:spcPts val="0"/>
              </a:spcAft>
              <a:buNone/>
            </a:pPr>
            <a:endParaRPr b="1" dirty="0">
              <a:solidFill>
                <a:schemeClr val="tx1"/>
              </a:solidFill>
              <a:latin typeface="Oswald" panose="020B0604020202020204" charset="-52"/>
              <a:ea typeface="Oswald" panose="020B0604020202020204" charset="-52"/>
              <a:cs typeface="Oswald" panose="020B0604020202020204" charset="-52"/>
              <a:sym typeface="Oswald"/>
            </a:endParaRPr>
          </a:p>
          <a:p>
            <a:pPr marL="457200" marR="0" lvl="0" indent="-311150" algn="just" rtl="0">
              <a:spcBef>
                <a:spcPts val="0"/>
              </a:spcBef>
              <a:spcAft>
                <a:spcPts val="0"/>
              </a:spcAft>
              <a:buClr>
                <a:schemeClr val="dk2"/>
              </a:buClr>
              <a:buSzPts val="1300"/>
              <a:buFont typeface="Oswald"/>
              <a:buChar char="●"/>
            </a:pPr>
            <a:r>
              <a:rPr lang="ru" dirty="0">
                <a:solidFill>
                  <a:schemeClr val="tx1"/>
                </a:solidFill>
                <a:latin typeface="Oswald"/>
                <a:ea typeface="Oswald" panose="020B0604020202020204" charset="-52"/>
                <a:cs typeface="Oswald" panose="020B0604020202020204" charset="-52"/>
                <a:sym typeface="Oswald"/>
              </a:rPr>
              <a:t>Постановление Правительства Свердловской области от 03.08.20217  </a:t>
            </a:r>
            <a:r>
              <a:rPr lang="ru-RU" dirty="0">
                <a:solidFill>
                  <a:schemeClr val="tx1"/>
                </a:solidFill>
                <a:latin typeface="Oswald"/>
                <a:ea typeface="Oswald" panose="020B0604020202020204" charset="-52"/>
                <a:cs typeface="Oswald" panose="020B0604020202020204" charset="-52"/>
                <a:sym typeface="Oswald"/>
              </a:rPr>
              <a:t>№ </a:t>
            </a:r>
            <a:r>
              <a:rPr lang="ru" dirty="0">
                <a:solidFill>
                  <a:schemeClr val="tx1"/>
                </a:solidFill>
                <a:latin typeface="Oswald"/>
                <a:ea typeface="Oswald" panose="020B0604020202020204" charset="-52"/>
                <a:cs typeface="Oswald" panose="020B0604020202020204" charset="-52"/>
                <a:sym typeface="Oswald"/>
              </a:rPr>
              <a:t>558-ПП </a:t>
            </a:r>
            <a:r>
              <a:rPr lang="ru" dirty="0" smtClean="0">
                <a:solidFill>
                  <a:schemeClr val="tx1"/>
                </a:solidFill>
                <a:latin typeface="Oswald"/>
                <a:ea typeface="Oswald" panose="020B0604020202020204" charset="-52"/>
                <a:cs typeface="Oswald" panose="020B0604020202020204" charset="-52"/>
                <a:sym typeface="Oswald"/>
              </a:rPr>
              <a:t>«О </a:t>
            </a:r>
            <a:r>
              <a:rPr lang="ru" dirty="0">
                <a:solidFill>
                  <a:schemeClr val="tx1"/>
                </a:solidFill>
                <a:latin typeface="Oswald"/>
                <a:ea typeface="Oswald" panose="020B0604020202020204" charset="-52"/>
                <a:cs typeface="Oswald" panose="020B0604020202020204" charset="-52"/>
                <a:sym typeface="Oswald"/>
              </a:rPr>
              <a:t>мерах по организации и обеспечению </a:t>
            </a:r>
            <a:r>
              <a:rPr lang="ru" dirty="0" smtClean="0">
                <a:solidFill>
                  <a:schemeClr val="tx1"/>
                </a:solidFill>
                <a:latin typeface="Oswald"/>
                <a:ea typeface="Oswald" panose="020B0604020202020204" charset="-52"/>
                <a:cs typeface="Oswald" panose="020B0604020202020204" charset="-52"/>
                <a:sym typeface="Oswald"/>
              </a:rPr>
              <a:t>отдыха»</a:t>
            </a:r>
            <a:endParaRPr dirty="0">
              <a:solidFill>
                <a:schemeClr val="tx1"/>
              </a:solidFill>
              <a:highlight>
                <a:srgbClr val="FF0000"/>
              </a:highlight>
              <a:latin typeface="Oswald" panose="020B0604020202020204" charset="-52"/>
              <a:ea typeface="Oswald" panose="020B0604020202020204" charset="-52"/>
              <a:cs typeface="Oswald" panose="020B0604020202020204" charset="-52"/>
              <a:sym typeface="Oswald"/>
            </a:endParaRPr>
          </a:p>
          <a:p>
            <a:pPr marL="457200" lvl="0" indent="0" algn="l" rtl="0">
              <a:spcBef>
                <a:spcPts val="0"/>
              </a:spcBef>
              <a:spcAft>
                <a:spcPts val="0"/>
              </a:spcAft>
              <a:buNone/>
            </a:pPr>
            <a:endParaRPr dirty="0">
              <a:solidFill>
                <a:schemeClr val="tx1"/>
              </a:solidFill>
              <a:latin typeface="Oswald" panose="020B0604020202020204" charset="-52"/>
              <a:ea typeface="Oswald" panose="020B0604020202020204" charset="-52"/>
              <a:cs typeface="Oswald" panose="020B0604020202020204" charset="-52"/>
              <a:sym typeface="Oswald"/>
            </a:endParaRPr>
          </a:p>
          <a:p>
            <a:pPr marL="0" lvl="0" indent="0" algn="ctr" rtl="0">
              <a:spcBef>
                <a:spcPts val="0"/>
              </a:spcBef>
              <a:spcAft>
                <a:spcPts val="0"/>
              </a:spcAft>
              <a:buNone/>
            </a:pPr>
            <a:r>
              <a:rPr lang="ru" b="1" dirty="0">
                <a:solidFill>
                  <a:schemeClr val="tx1"/>
                </a:solidFill>
                <a:latin typeface="Oswald"/>
                <a:ea typeface="Oswald" panose="020B0604020202020204" charset="-52"/>
                <a:cs typeface="Oswald" panose="020B0604020202020204" charset="-52"/>
                <a:sym typeface="Oswald"/>
              </a:rPr>
              <a:t>Форма предоставления – натуральная</a:t>
            </a:r>
          </a:p>
          <a:p>
            <a:pPr marL="0" lvl="0" indent="0" algn="ctr" rtl="0">
              <a:spcBef>
                <a:spcPts val="0"/>
              </a:spcBef>
              <a:spcAft>
                <a:spcPts val="0"/>
              </a:spcAft>
              <a:buNone/>
            </a:pPr>
            <a:endParaRPr lang="ru-RU" dirty="0">
              <a:solidFill>
                <a:schemeClr val="tx1"/>
              </a:solidFill>
              <a:latin typeface="Oswald"/>
              <a:ea typeface="Oswald" panose="020B0604020202020204" charset="-52"/>
              <a:cs typeface="Oswald" panose="020B0604020202020204" charset="-52"/>
              <a:sym typeface="Oswald"/>
            </a:endParaRPr>
          </a:p>
          <a:p>
            <a:pPr algn="ctr"/>
            <a:r>
              <a:rPr lang="ru-RU" dirty="0">
                <a:solidFill>
                  <a:schemeClr val="tx1"/>
                </a:solidFill>
                <a:latin typeface="Oswald"/>
                <a:ea typeface="Oswald" panose="020B0604020202020204" charset="-52"/>
                <a:cs typeface="Oswald" panose="020B0604020202020204" charset="-52"/>
                <a:sym typeface="Oswald"/>
              </a:rPr>
              <a:t>За счет субсидий из областного бюджета на финансовое обеспечение публичных обязательств</a:t>
            </a:r>
          </a:p>
          <a:p>
            <a:pPr marL="0" marR="0" lvl="0" indent="0" algn="just" rtl="0">
              <a:spcBef>
                <a:spcPts val="0"/>
              </a:spcBef>
              <a:spcAft>
                <a:spcPts val="0"/>
              </a:spcAft>
              <a:buNone/>
            </a:pPr>
            <a:endParaRPr b="1"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a:p>
            <a:pPr marL="457200" lvl="0" indent="0" algn="ctr" rtl="0">
              <a:spcBef>
                <a:spcPts val="0"/>
              </a:spcBef>
              <a:spcAft>
                <a:spcPts val="0"/>
              </a:spcAft>
              <a:buNone/>
            </a:pPr>
            <a:r>
              <a:rPr lang="ru" b="1" dirty="0">
                <a:solidFill>
                  <a:schemeClr val="tx1"/>
                </a:solidFill>
                <a:highlight>
                  <a:schemeClr val="lt2"/>
                </a:highlight>
                <a:latin typeface="Oswald"/>
                <a:ea typeface="Oswald" panose="020B0604020202020204" charset="-52"/>
                <a:cs typeface="Oswald" panose="020B0604020202020204" charset="-52"/>
                <a:sym typeface="Oswald"/>
              </a:rPr>
              <a:t>Периодичность предоставления</a:t>
            </a:r>
            <a:endParaRPr b="1"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a:p>
            <a:pPr marL="457200" lvl="0" indent="0" algn="l" rtl="0">
              <a:spcBef>
                <a:spcPts val="0"/>
              </a:spcBef>
              <a:spcAft>
                <a:spcPts val="0"/>
              </a:spcAft>
              <a:buNone/>
            </a:pPr>
            <a:endParaRPr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a:p>
            <a:pPr marL="457200" lvl="0" indent="-311150" algn="l" rtl="0">
              <a:spcBef>
                <a:spcPts val="0"/>
              </a:spcBef>
              <a:spcAft>
                <a:spcPts val="0"/>
              </a:spcAft>
              <a:buClr>
                <a:schemeClr val="dk2"/>
              </a:buClr>
              <a:buSzPts val="1300"/>
              <a:buFont typeface="Oswald"/>
              <a:buChar char="●"/>
            </a:pPr>
            <a:r>
              <a:rPr lang="ru" dirty="0">
                <a:solidFill>
                  <a:schemeClr val="tx1"/>
                </a:solidFill>
                <a:highlight>
                  <a:schemeClr val="lt2"/>
                </a:highlight>
                <a:latin typeface="Oswald"/>
                <a:ea typeface="Oswald" panose="020B0604020202020204" charset="-52"/>
                <a:cs typeface="Oswald" panose="020B0604020202020204" charset="-52"/>
                <a:sym typeface="Oswald"/>
              </a:rPr>
              <a:t>В соответствии с приказами о комплектовании загородного оздоровительного лагеря на смену</a:t>
            </a:r>
            <a:endParaRPr dirty="0">
              <a:solidFill>
                <a:schemeClr val="tx1"/>
              </a:solidFill>
              <a:highlight>
                <a:schemeClr val="lt2"/>
              </a:highlight>
              <a:latin typeface="Oswald" panose="020B0604020202020204" charset="-52"/>
              <a:ea typeface="Oswald" panose="020B0604020202020204" charset="-52"/>
              <a:cs typeface="Oswald" panose="020B0604020202020204" charset="-52"/>
              <a:sym typeface="Oswald"/>
            </a:endParaRPr>
          </a:p>
        </p:txBody>
      </p:sp>
      <p:sp>
        <p:nvSpPr>
          <p:cNvPr id="304" name="Google Shape;304;p4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panose="020B0604020202020204" charset="-52"/>
                <a:cs typeface="Oswald" panose="020B0604020202020204" charset="-52"/>
                <a:sym typeface="Oswald"/>
              </a:rPr>
              <a:t>КОД МЕРЫ 0782</a:t>
            </a:r>
            <a:endParaRPr sz="1500" b="1" dirty="0">
              <a:latin typeface="Oswald" panose="020B0604020202020204" charset="-52"/>
              <a:ea typeface="Oswald" panose="020B0604020202020204" charset="-52"/>
              <a:cs typeface="Oswald" panose="020B0604020202020204" charset="-52"/>
              <a:sym typeface="Oswa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ADFE4">
                <a:alpha val="0"/>
              </a:srgbClr>
            </a:gs>
            <a:gs pos="100000">
              <a:srgbClr val="F3F3F3"/>
            </a:gs>
          </a:gsLst>
          <a:lin ang="5400012" scaled="0"/>
          <a:tileRect/>
        </a:gradFill>
        <a:effectLst/>
      </p:bgPr>
    </p:bg>
    <p:spTree>
      <p:nvGrpSpPr>
        <p:cNvPr id="1" name="Shape 308"/>
        <p:cNvGrpSpPr/>
        <p:nvPr/>
      </p:nvGrpSpPr>
      <p:grpSpPr>
        <a:xfrm>
          <a:off x="0" y="0"/>
          <a:ext cx="0" cy="0"/>
          <a:chOff x="0" y="0"/>
          <a:chExt cx="0" cy="0"/>
        </a:xfrm>
      </p:grpSpPr>
      <p:sp>
        <p:nvSpPr>
          <p:cNvPr id="309" name="Google Shape;309;p4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dirty="0">
              <a:latin typeface="Oswald" panose="020B0604020202020204" charset="-52"/>
              <a:ea typeface="Oswald"/>
              <a:cs typeface="Oswald"/>
              <a:sym typeface="Oswald"/>
            </a:endParaRPr>
          </a:p>
        </p:txBody>
      </p:sp>
      <p:graphicFrame>
        <p:nvGraphicFramePr>
          <p:cNvPr id="310" name="Google Shape;310;p45"/>
          <p:cNvGraphicFramePr/>
          <p:nvPr>
            <p:extLst>
              <p:ext uri="{D42A27DB-BD31-4B8C-83A1-F6EECF244321}">
                <p14:modId xmlns:p14="http://schemas.microsoft.com/office/powerpoint/2010/main" val="4259216657"/>
              </p:ext>
            </p:extLst>
          </p:nvPr>
        </p:nvGraphicFramePr>
        <p:xfrm>
          <a:off x="324888" y="1271770"/>
          <a:ext cx="8494225" cy="327654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100" b="1" dirty="0">
                          <a:solidFill>
                            <a:schemeClr val="tx1"/>
                          </a:solidFill>
                          <a:latin typeface="Oswald"/>
                          <a:ea typeface="Oswald"/>
                          <a:cs typeface="Oswald"/>
                          <a:sym typeface="Oswald"/>
                        </a:rPr>
                        <a:t>Категория получателей (в соответствии с НПА Свердловской области)</a:t>
                      </a:r>
                      <a:endParaRPr sz="1100" b="1" dirty="0">
                        <a:solidFill>
                          <a:schemeClr val="tx1"/>
                        </a:solidFill>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solidFill>
                            <a:schemeClr val="tx1"/>
                          </a:solidFill>
                          <a:latin typeface="Oswald"/>
                          <a:ea typeface="Oswald"/>
                          <a:cs typeface="Oswald"/>
                          <a:sym typeface="Oswald"/>
                        </a:rPr>
                        <a:t>Порядок получения</a:t>
                      </a:r>
                      <a:endParaRPr sz="1100" b="1"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480400">
                <a:tc>
                  <a:txBody>
                    <a:bodyPr/>
                    <a:lstStyle/>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2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Обучающиеся с ограниченными возможностями здоровья</a:t>
                      </a:r>
                      <a:endParaRPr sz="12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Дети-сироты</a:t>
                      </a:r>
                      <a:endParaRPr sz="12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Дети, оставшиеся без попечения родителей</a:t>
                      </a:r>
                      <a:endParaRPr sz="12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Лица из числа детей-сирот и детей, оставшихся без попечения родителей</a:t>
                      </a:r>
                      <a:endParaRPr sz="12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Учащиеся в образовательных организациях: в т.ч. обучающиеся в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p>
                    <a:p>
                      <a:pPr marL="179999" lvl="0" indent="-162599"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Талантливые и одаренные дети, проживающих в Свердловской области</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Подача заявления руководителю образовательной организации</a:t>
                      </a:r>
                    </a:p>
                    <a:p>
                      <a:pPr marL="179999" marR="0" lvl="0" indent="-161925"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Копия заключения психолого-медико-педагогической комиссии</a:t>
                      </a: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Решение органа опеки</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Свидетельство о рождении или паспорт ребенка</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Справка для получения путевки по форме 079/у</a:t>
                      </a:r>
                    </a:p>
                    <a:p>
                      <a:pPr marL="179999" lvl="0" indent="-161925"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С</a:t>
                      </a:r>
                      <a:r>
                        <a:rPr lang="ru" sz="1200" dirty="0">
                          <a:solidFill>
                            <a:schemeClr val="tx1"/>
                          </a:solidFill>
                          <a:latin typeface="Oswald"/>
                          <a:ea typeface="Oswald"/>
                          <a:cs typeface="Oswald"/>
                          <a:sym typeface="Oswald"/>
                        </a:rPr>
                        <a:t>правка из образовательной организации</a:t>
                      </a: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Медицинский полис</a:t>
                      </a:r>
                    </a:p>
                    <a:p>
                      <a:pPr marL="179999" lvl="0" indent="-161925"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Д</a:t>
                      </a:r>
                      <a:r>
                        <a:rPr lang="ru" sz="1200" dirty="0">
                          <a:solidFill>
                            <a:schemeClr val="tx1"/>
                          </a:solidFill>
                          <a:latin typeface="Oswald"/>
                          <a:ea typeface="Oswald"/>
                          <a:cs typeface="Oswald"/>
                          <a:sym typeface="Oswald"/>
                        </a:rPr>
                        <a:t>окументы, подтверждающие достижения детей (характеристика, рекомендации образовательной организации и др.)</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311" name="Google Shape;311;p4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dirty="0">
                <a:solidFill>
                  <a:srgbClr val="000000"/>
                </a:solidFill>
                <a:latin typeface="Oswald"/>
                <a:ea typeface="Oswald"/>
                <a:cs typeface="Oswald"/>
                <a:sym typeface="Oswald"/>
              </a:rPr>
              <a:t>ОБЕСПЕЧЕНИЕ ОТДЫХА И ОЗДОРОВЛЕНИЯ ДЕТЕЙ ЗА СЧЕТ БЮДЖЕТА</a:t>
            </a:r>
            <a:endParaRPr sz="1400"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3" name="Google Shape;303;p44"/>
          <p:cNvSpPr/>
          <p:nvPr/>
        </p:nvSpPr>
        <p:spPr>
          <a:xfrm>
            <a:off x="380550" y="707425"/>
            <a:ext cx="8053500" cy="4218230"/>
          </a:xfrm>
          <a:prstGeom prst="rect">
            <a:avLst/>
          </a:prstGeom>
          <a:noFill/>
          <a:ln>
            <a:noFill/>
          </a:ln>
        </p:spPr>
        <p:txBody>
          <a:bodyPr spcFirstLastPara="1" wrap="square" lIns="68575" tIns="34275" rIns="68575" bIns="34275" anchor="t" anchorCtr="0">
            <a:noAutofit/>
          </a:bodyPr>
          <a:lstStyle/>
          <a:p>
            <a:pPr marL="146050" algn="ctr">
              <a:buClr>
                <a:schemeClr val="dk2"/>
              </a:buClr>
              <a:buSzPts val="1300"/>
            </a:pPr>
            <a:r>
              <a:rPr lang="ru-RU" b="1" dirty="0" smtClean="0">
                <a:solidFill>
                  <a:schemeClr val="tx1"/>
                </a:solidFill>
                <a:latin typeface="Oswald"/>
                <a:ea typeface="Oswald"/>
                <a:cs typeface="Oswald"/>
                <a:sym typeface="Oswald"/>
              </a:rPr>
              <a:t>Нормативные </a:t>
            </a:r>
            <a:r>
              <a:rPr lang="ru-RU" b="1" dirty="0">
                <a:solidFill>
                  <a:schemeClr val="tx1"/>
                </a:solidFill>
                <a:latin typeface="Oswald"/>
                <a:ea typeface="Oswald"/>
                <a:cs typeface="Oswald"/>
                <a:sym typeface="Oswald"/>
              </a:rPr>
              <a:t>основания</a:t>
            </a:r>
          </a:p>
          <a:p>
            <a:pPr marL="146050" algn="ctr">
              <a:buClr>
                <a:schemeClr val="dk2"/>
              </a:buClr>
              <a:buSzPts val="1300"/>
            </a:pPr>
            <a:endParaRPr lang="ru-RU" sz="400"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 sz="1200" dirty="0">
                <a:solidFill>
                  <a:schemeClr val="tx1"/>
                </a:solidFill>
                <a:latin typeface="Oswald"/>
                <a:ea typeface="Oswald"/>
                <a:cs typeface="Oswald"/>
                <a:sym typeface="Oswald"/>
              </a:rPr>
              <a:t>Закон Свердловской области от 26.07.2022 № 95-ОЗ </a:t>
            </a:r>
            <a:r>
              <a:rPr lang="ru" sz="1200" dirty="0" smtClean="0">
                <a:solidFill>
                  <a:schemeClr val="tx1"/>
                </a:solidFill>
                <a:latin typeface="Oswald"/>
                <a:ea typeface="Oswald"/>
                <a:cs typeface="Oswald"/>
                <a:sym typeface="Oswald"/>
              </a:rPr>
              <a:t>«О </a:t>
            </a:r>
            <a:r>
              <a:rPr lang="ru" sz="1200" dirty="0">
                <a:solidFill>
                  <a:schemeClr val="tx1"/>
                </a:solidFill>
                <a:latin typeface="Oswald"/>
                <a:ea typeface="Oswald"/>
                <a:cs typeface="Oswald"/>
                <a:sym typeface="Oswald"/>
              </a:rPr>
              <a:t>внесении изменения в Закон Свердловской области об образовании Свердловской </a:t>
            </a:r>
            <a:r>
              <a:rPr lang="ru" sz="1200" dirty="0" smtClean="0">
                <a:solidFill>
                  <a:schemeClr val="tx1"/>
                </a:solidFill>
                <a:latin typeface="Oswald"/>
                <a:ea typeface="Oswald"/>
                <a:cs typeface="Oswald"/>
                <a:sym typeface="Oswald"/>
              </a:rPr>
              <a:t>области»</a:t>
            </a:r>
            <a:endParaRPr lang="ru" sz="1200"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 sz="1200" dirty="0">
                <a:solidFill>
                  <a:schemeClr val="tx1"/>
                </a:solidFill>
                <a:latin typeface="Oswald"/>
                <a:ea typeface="Oswald"/>
                <a:cs typeface="Oswald"/>
                <a:sym typeface="Oswald"/>
              </a:rPr>
              <a:t>Закон Свердловской области от 26.07.2022 № 96-ОЗ </a:t>
            </a:r>
            <a:r>
              <a:rPr lang="ru" sz="1200" dirty="0" smtClean="0">
                <a:solidFill>
                  <a:schemeClr val="tx1"/>
                </a:solidFill>
                <a:latin typeface="Oswald"/>
                <a:ea typeface="Oswald"/>
                <a:cs typeface="Oswald"/>
                <a:sym typeface="Oswald"/>
              </a:rPr>
              <a:t>«О </a:t>
            </a:r>
            <a:r>
              <a:rPr lang="ru" sz="1200" dirty="0">
                <a:solidFill>
                  <a:schemeClr val="tx1"/>
                </a:solidFill>
                <a:latin typeface="Oswald"/>
                <a:ea typeface="Oswald"/>
                <a:cs typeface="Oswald"/>
                <a:sym typeface="Oswald"/>
              </a:rPr>
              <a:t>внесении изменений в отдельные законы Свердловской </a:t>
            </a:r>
            <a:r>
              <a:rPr lang="ru" sz="1200" dirty="0" smtClean="0">
                <a:solidFill>
                  <a:schemeClr val="tx1"/>
                </a:solidFill>
                <a:latin typeface="Oswald"/>
                <a:ea typeface="Oswald"/>
                <a:cs typeface="Oswald"/>
                <a:sym typeface="Oswald"/>
              </a:rPr>
              <a:t>области»</a:t>
            </a:r>
            <a:endParaRPr lang="ru" sz="1200"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Oswald" panose="020B0604020202020204" charset="-52"/>
                <a:cs typeface="Oswald" panose="020B0604020202020204" charset="-52"/>
              </a:rPr>
              <a:t>03.11.2022 № 114-ОЗ </a:t>
            </a:r>
            <a:r>
              <a:rPr lang="en-US" sz="1200" dirty="0">
                <a:solidFill>
                  <a:schemeClr val="tx1"/>
                </a:solidFill>
                <a:latin typeface="Oswald" panose="020B0604020202020204" charset="-52"/>
                <a:ea typeface="Oswald" panose="020B0604020202020204" charset="-52"/>
                <a:cs typeface="Oswald" panose="020B0604020202020204" charset="-52"/>
              </a:rPr>
              <a:t>«</a:t>
            </a:r>
            <a:r>
              <a:rPr lang="ru-RU" sz="1200" dirty="0">
                <a:solidFill>
                  <a:schemeClr val="tx1"/>
                </a:solidFill>
                <a:latin typeface="Oswald" panose="020B0604020202020204" charset="-52"/>
                <a:ea typeface="Oswald" panose="020B0604020202020204" charset="-52"/>
                <a:cs typeface="Oswald" panose="020B0604020202020204" charset="-52"/>
              </a:rPr>
              <a:t>О внесении изменений в статью 33-1 Закона Свердловской области </a:t>
            </a:r>
            <a:r>
              <a:rPr lang="en-US" sz="1200" dirty="0" smtClean="0">
                <a:solidFill>
                  <a:schemeClr val="tx1"/>
                </a:solidFill>
                <a:latin typeface="Oswald" panose="020B0604020202020204" charset="-52"/>
                <a:ea typeface="Oswald" panose="020B0604020202020204" charset="-52"/>
                <a:cs typeface="Oswald" panose="020B0604020202020204" charset="-52"/>
              </a:rPr>
              <a:t/>
            </a:r>
            <a:br>
              <a:rPr lang="en-US" sz="1200" dirty="0" smtClean="0">
                <a:solidFill>
                  <a:schemeClr val="tx1"/>
                </a:solidFill>
                <a:latin typeface="Oswald" panose="020B0604020202020204" charset="-52"/>
                <a:ea typeface="Oswald" panose="020B0604020202020204" charset="-52"/>
                <a:cs typeface="Oswald" panose="020B0604020202020204" charset="-52"/>
              </a:rPr>
            </a:br>
            <a:r>
              <a:rPr lang="ru-RU" sz="1200" dirty="0" smtClean="0">
                <a:solidFill>
                  <a:schemeClr val="tx1"/>
                </a:solidFill>
                <a:latin typeface="Oswald" panose="020B0604020202020204" charset="-52"/>
                <a:ea typeface="Oswald" panose="020B0604020202020204" charset="-52"/>
                <a:cs typeface="Oswald" panose="020B0604020202020204" charset="-52"/>
              </a:rPr>
              <a:t>«Об </a:t>
            </a:r>
            <a:r>
              <a:rPr lang="ru-RU" sz="1200" dirty="0">
                <a:solidFill>
                  <a:schemeClr val="tx1"/>
                </a:solidFill>
                <a:latin typeface="Oswald" panose="020B0604020202020204" charset="-52"/>
                <a:ea typeface="Oswald" panose="020B0604020202020204" charset="-52"/>
                <a:cs typeface="Oswald" panose="020B0604020202020204" charset="-52"/>
              </a:rPr>
              <a:t>образовании в Свердловской области</a:t>
            </a:r>
            <a:r>
              <a:rPr lang="en-US" sz="1200" dirty="0">
                <a:solidFill>
                  <a:schemeClr val="tx1"/>
                </a:solidFill>
                <a:latin typeface="Oswald" panose="020B0604020202020204" charset="-52"/>
                <a:ea typeface="Oswald" panose="020B0604020202020204" charset="-52"/>
                <a:cs typeface="Oswald" panose="020B0604020202020204" charset="-52"/>
              </a:rPr>
              <a:t>»</a:t>
            </a:r>
            <a:endParaRPr lang="ru-RU" sz="1200" dirty="0">
              <a:solidFill>
                <a:schemeClr val="tx1"/>
              </a:solidFill>
              <a:latin typeface="Oswald" panose="020B0604020202020204" charset="-52"/>
              <a:ea typeface="Oswald" panose="020B0604020202020204" charset="-52"/>
              <a:cs typeface="Oswald" panose="020B0604020202020204" charset="-52"/>
            </a:endParaRPr>
          </a:p>
          <a:p>
            <a:pPr marL="457200" lvl="0" indent="-311150" algn="just">
              <a:buClr>
                <a:schemeClr val="dk2"/>
              </a:buClr>
              <a:buSzPts val="1300"/>
              <a:buFont typeface="Oswald"/>
              <a:buChar char="●"/>
            </a:pPr>
            <a:r>
              <a:rPr lang="ru-RU" sz="1200" dirty="0">
                <a:solidFill>
                  <a:schemeClr val="tx1"/>
                </a:solidFill>
                <a:latin typeface="Oswald" panose="020B0604020202020204" charset="-52"/>
                <a:ea typeface="Oswald" panose="020B0604020202020204" charset="-52"/>
                <a:cs typeface="Oswald" panose="020B0604020202020204" charset="-52"/>
              </a:rPr>
              <a:t>Закон Свердловской области от 07.06.2023 № 57-ОЗ </a:t>
            </a:r>
            <a:r>
              <a:rPr lang="ru-RU" sz="1200" dirty="0" smtClean="0">
                <a:solidFill>
                  <a:schemeClr val="tx1"/>
                </a:solidFill>
                <a:latin typeface="Oswald" panose="020B0604020202020204" charset="-52"/>
                <a:ea typeface="Oswald" panose="020B0604020202020204" charset="-52"/>
                <a:cs typeface="Oswald" panose="020B0604020202020204" charset="-52"/>
              </a:rPr>
              <a:t>«О </a:t>
            </a:r>
            <a:r>
              <a:rPr lang="ru-RU" sz="1200" dirty="0">
                <a:solidFill>
                  <a:schemeClr val="tx1"/>
                </a:solidFill>
                <a:latin typeface="Oswald" panose="020B0604020202020204" charset="-52"/>
                <a:ea typeface="Oswald" panose="020B0604020202020204" charset="-52"/>
                <a:cs typeface="Oswald" panose="020B0604020202020204" charset="-52"/>
              </a:rPr>
              <a:t>внесении изменений в статью 33-1 Закона Свердловской области </a:t>
            </a:r>
            <a:r>
              <a:rPr lang="en-US" sz="1200" dirty="0" smtClean="0">
                <a:solidFill>
                  <a:schemeClr val="tx1"/>
                </a:solidFill>
                <a:latin typeface="Oswald" panose="020B0604020202020204" charset="-52"/>
                <a:ea typeface="Oswald" panose="020B0604020202020204" charset="-52"/>
                <a:cs typeface="Oswald" panose="020B0604020202020204" charset="-52"/>
              </a:rPr>
              <a:t/>
            </a:r>
            <a:br>
              <a:rPr lang="en-US" sz="1200" dirty="0" smtClean="0">
                <a:solidFill>
                  <a:schemeClr val="tx1"/>
                </a:solidFill>
                <a:latin typeface="Oswald" panose="020B0604020202020204" charset="-52"/>
                <a:ea typeface="Oswald" panose="020B0604020202020204" charset="-52"/>
                <a:cs typeface="Oswald" panose="020B0604020202020204" charset="-52"/>
              </a:rPr>
            </a:br>
            <a:r>
              <a:rPr lang="ru-RU" sz="1200" dirty="0" smtClean="0">
                <a:solidFill>
                  <a:schemeClr val="tx1"/>
                </a:solidFill>
                <a:latin typeface="Oswald" panose="020B0604020202020204" charset="-52"/>
                <a:ea typeface="Oswald" panose="020B0604020202020204" charset="-52"/>
                <a:cs typeface="Oswald" panose="020B0604020202020204" charset="-52"/>
              </a:rPr>
              <a:t>«Об </a:t>
            </a:r>
            <a:r>
              <a:rPr lang="ru-RU" sz="1200" dirty="0">
                <a:solidFill>
                  <a:schemeClr val="tx1"/>
                </a:solidFill>
                <a:latin typeface="Oswald" panose="020B0604020202020204" charset="-52"/>
                <a:ea typeface="Oswald" panose="020B0604020202020204" charset="-52"/>
                <a:cs typeface="Oswald" panose="020B0604020202020204" charset="-52"/>
              </a:rPr>
              <a:t>образовании в Свердловской </a:t>
            </a:r>
            <a:r>
              <a:rPr lang="ru-RU" sz="1200" dirty="0" smtClean="0">
                <a:solidFill>
                  <a:schemeClr val="tx1"/>
                </a:solidFill>
                <a:latin typeface="Oswald" panose="020B0604020202020204" charset="-52"/>
                <a:ea typeface="Oswald" panose="020B0604020202020204" charset="-52"/>
                <a:cs typeface="Oswald" panose="020B0604020202020204" charset="-52"/>
              </a:rPr>
              <a:t>области»</a:t>
            </a:r>
            <a:endParaRPr lang="en-US" sz="1200" dirty="0">
              <a:solidFill>
                <a:schemeClr val="tx1"/>
              </a:solidFill>
              <a:latin typeface="Oswald" panose="020B0604020202020204" charset="-52"/>
              <a:ea typeface="Oswald" panose="020B0604020202020204" charset="-52"/>
              <a:cs typeface="Oswald" panose="020B0604020202020204" charset="-52"/>
            </a:endParaRPr>
          </a:p>
          <a:p>
            <a:pPr marL="457200" marR="0" lvl="0" indent="-311150" algn="just"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05.07.2017 № 476-ПП </a:t>
            </a:r>
            <a:r>
              <a:rPr lang="ru" sz="1200" dirty="0" smtClean="0">
                <a:solidFill>
                  <a:schemeClr val="tx1"/>
                </a:solidFill>
                <a:latin typeface="Oswald"/>
                <a:ea typeface="Oswald"/>
                <a:cs typeface="Oswald"/>
                <a:sym typeface="Oswald"/>
              </a:rPr>
              <a:t>«Об </a:t>
            </a:r>
            <a:r>
              <a:rPr lang="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a:t>
            </a:r>
            <a:r>
              <a:rPr lang="en-US" sz="1200" dirty="0" smtClean="0">
                <a:solidFill>
                  <a:schemeClr val="tx1"/>
                </a:solidFill>
                <a:latin typeface="Oswald"/>
                <a:ea typeface="Oswald"/>
                <a:cs typeface="Oswald"/>
                <a:sym typeface="Oswald"/>
              </a:rPr>
              <a:t/>
            </a:r>
            <a:br>
              <a:rPr lang="en-US" sz="1200" dirty="0" smtClean="0">
                <a:solidFill>
                  <a:schemeClr val="tx1"/>
                </a:solidFill>
                <a:latin typeface="Oswald"/>
                <a:ea typeface="Oswald"/>
                <a:cs typeface="Oswald"/>
                <a:sym typeface="Oswald"/>
              </a:rPr>
            </a:br>
            <a:r>
              <a:rPr lang="ru" sz="1200" dirty="0" smtClean="0">
                <a:solidFill>
                  <a:schemeClr val="tx1"/>
                </a:solidFill>
                <a:latin typeface="Oswald"/>
                <a:ea typeface="Oswald"/>
                <a:cs typeface="Oswald"/>
                <a:sym typeface="Oswald"/>
              </a:rPr>
              <a:t>за </a:t>
            </a:r>
            <a:r>
              <a:rPr lang="ru" sz="1200" dirty="0">
                <a:solidFill>
                  <a:schemeClr val="tx1"/>
                </a:solidFill>
                <a:latin typeface="Oswald"/>
                <a:ea typeface="Oswald"/>
                <a:cs typeface="Oswald"/>
                <a:sym typeface="Oswald"/>
              </a:rPr>
              <a:t>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a:t>
            </a:r>
            <a:r>
              <a:rPr lang="ru" sz="1200" dirty="0" smtClean="0">
                <a:solidFill>
                  <a:schemeClr val="tx1"/>
                </a:solidFill>
                <a:latin typeface="Oswald"/>
                <a:ea typeface="Oswald"/>
                <a:cs typeface="Oswald"/>
                <a:sym typeface="Oswald"/>
              </a:rPr>
              <a:t>выпускникам»</a:t>
            </a:r>
            <a:endParaRPr lang="ru" sz="1200"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lang="ru-RU" sz="1200"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endParaRPr sz="400" dirty="0">
              <a:solidFill>
                <a:schemeClr val="tx1"/>
              </a:solidFill>
              <a:highlight>
                <a:srgbClr val="FF0000"/>
              </a:highlight>
              <a:latin typeface="Oswald" panose="020B0604020202020204" charset="-52"/>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a:t>
            </a:r>
            <a:r>
              <a:rPr lang="ru" b="1" dirty="0" smtClean="0">
                <a:solidFill>
                  <a:schemeClr val="tx1"/>
                </a:solidFill>
                <a:latin typeface="Oswald"/>
                <a:ea typeface="Oswald"/>
                <a:cs typeface="Oswald"/>
                <a:sym typeface="Oswald"/>
              </a:rPr>
              <a:t>натуральная</a:t>
            </a:r>
            <a:endParaRPr lang="en-US" b="1" dirty="0" smtClean="0">
              <a:solidFill>
                <a:schemeClr val="tx1"/>
              </a:solidFill>
              <a:latin typeface="Oswald"/>
              <a:ea typeface="Oswald"/>
              <a:cs typeface="Oswald"/>
              <a:sym typeface="Oswald"/>
            </a:endParaRPr>
          </a:p>
          <a:p>
            <a:pPr marL="0" lvl="0" indent="0" algn="ctr" rtl="0">
              <a:spcBef>
                <a:spcPts val="0"/>
              </a:spcBef>
              <a:spcAft>
                <a:spcPts val="0"/>
              </a:spcAft>
              <a:buNone/>
            </a:pPr>
            <a:endParaRPr lang="ru" sz="500"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RU" sz="1200" dirty="0">
                <a:solidFill>
                  <a:schemeClr val="tx1"/>
                </a:solidFill>
                <a:latin typeface="Oswald"/>
                <a:ea typeface="Oswald"/>
                <a:cs typeface="Oswald"/>
                <a:sym typeface="Oswald"/>
              </a:rPr>
              <a:t>За счет субсидий из областного бюджета на финансовое обеспечение выполнения публичных обязательств</a:t>
            </a:r>
          </a:p>
          <a:p>
            <a:pPr marL="0" marR="0" lvl="0" indent="0" algn="just" rtl="0">
              <a:spcBef>
                <a:spcPts val="0"/>
              </a:spcBef>
              <a:spcAft>
                <a:spcPts val="0"/>
              </a:spcAft>
              <a:buNone/>
            </a:pPr>
            <a:endParaRPr sz="400" b="1" dirty="0">
              <a:solidFill>
                <a:schemeClr val="tx1"/>
              </a:solidFill>
              <a:highlight>
                <a:schemeClr val="lt2"/>
              </a:highlight>
              <a:latin typeface="Oswald" panose="020B0604020202020204" charset="-52"/>
              <a:ea typeface="Oswald"/>
              <a:cs typeface="Oswald"/>
              <a:sym typeface="Oswald"/>
            </a:endParaRPr>
          </a:p>
          <a:p>
            <a:pPr algn="ctr"/>
            <a:r>
              <a:rPr lang="ru" b="1" dirty="0">
                <a:solidFill>
                  <a:schemeClr val="tx1"/>
                </a:solidFill>
                <a:latin typeface="Oswald"/>
                <a:ea typeface="Oswald"/>
                <a:cs typeface="Oswald"/>
                <a:sym typeface="Oswald"/>
              </a:rPr>
              <a:t>Периодичность предоставления</a:t>
            </a:r>
            <a:endParaRPr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Ежегодно</a:t>
            </a:r>
            <a:endParaRPr sz="1200" dirty="0">
              <a:solidFill>
                <a:schemeClr val="tx1"/>
              </a:solidFill>
              <a:latin typeface="Oswald"/>
              <a:ea typeface="Oswald"/>
              <a:cs typeface="Oswald"/>
              <a:sym typeface="Oswald"/>
            </a:endParaRPr>
          </a:p>
        </p:txBody>
      </p:sp>
      <p:sp>
        <p:nvSpPr>
          <p:cNvPr id="5" name="Google Shape;323;p47"/>
          <p:cNvSpPr txBox="1"/>
          <p:nvPr/>
        </p:nvSpPr>
        <p:spPr>
          <a:xfrm>
            <a:off x="747150" y="-275"/>
            <a:ext cx="1926900" cy="707700"/>
          </a:xfrm>
          <a:prstGeom prst="rect">
            <a:avLst/>
          </a:prstGeom>
          <a:noFill/>
          <a:ln>
            <a:noFill/>
          </a:ln>
        </p:spPr>
        <p:txBody>
          <a:bodyPr spcFirstLastPara="1" wrap="square" lIns="91425" tIns="91425" rIns="91425" bIns="91425" anchor="ctr" anchorCtr="0">
            <a:noAutofit/>
          </a:bodyPr>
          <a:lstStyle/>
          <a:p>
            <a:pPr lvl="0" algn="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lang="ru" sz="1500" b="1" dirty="0">
              <a:latin typeface="Oswald"/>
              <a:ea typeface="Oswald"/>
              <a:cs typeface="Oswald"/>
              <a:sym typeface="Oswald"/>
            </a:endParaRPr>
          </a:p>
        </p:txBody>
      </p:sp>
      <p:sp>
        <p:nvSpPr>
          <p:cNvPr id="6" name="Google Shape;325;p47"/>
          <p:cNvSpPr txBox="1">
            <a:spLocks/>
          </p:cNvSpPr>
          <p:nvPr/>
        </p:nvSpPr>
        <p:spPr>
          <a:xfrm>
            <a:off x="2674050" y="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a:ea typeface="Oswald"/>
                <a:cs typeface="Oswald"/>
                <a:sym typeface="Oswald"/>
              </a:rPr>
              <a:t>Государственное обеспечение одеждой, обувью, мягким инвентарем</a:t>
            </a:r>
            <a:endParaRPr lang="ru-RU" sz="1400" cap="all" dirty="0">
              <a:solidFill>
                <a:srgbClr val="000000"/>
              </a:solidFill>
              <a:latin typeface="Oswald" panose="020B0604020202020204" charset="-52"/>
              <a:ea typeface="Oswald"/>
              <a:cs typeface="Oswald"/>
              <a:sym typeface="Oswald"/>
            </a:endParaRPr>
          </a:p>
        </p:txBody>
      </p:sp>
    </p:spTree>
    <p:extLst>
      <p:ext uri="{BB962C8B-B14F-4D97-AF65-F5344CB8AC3E}">
        <p14:creationId xmlns:p14="http://schemas.microsoft.com/office/powerpoint/2010/main" val="146488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algn="l">
              <a:lnSpc>
                <a:spcPct val="90000"/>
              </a:lnSpc>
              <a:spcBef>
                <a:spcPts val="0"/>
              </a:spcBef>
              <a:buClr>
                <a:schemeClr val="dk1"/>
              </a:buClr>
              <a:buSzPts val="1100"/>
            </a:pPr>
            <a:r>
              <a:rPr lang="ru-RU" sz="1300" cap="all" dirty="0">
                <a:solidFill>
                  <a:schemeClr val="tx1"/>
                </a:solidFill>
                <a:latin typeface="Oswald"/>
                <a:ea typeface="Oswald"/>
                <a:cs typeface="Oswald"/>
                <a:sym typeface="Oswald"/>
              </a:rPr>
              <a:t>Ежемесячная денежная выплата</a:t>
            </a: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sz="1300" dirty="0" smtClean="0">
                <a:solidFill>
                  <a:schemeClr val="tx1"/>
                </a:solidFill>
                <a:latin typeface="Oswald"/>
                <a:ea typeface="Oswald"/>
                <a:cs typeface="Oswald"/>
                <a:sym typeface="Oswald"/>
              </a:rPr>
              <a:t>Федеральный </a:t>
            </a:r>
            <a:r>
              <a:rPr lang="ru-RU" sz="1300" dirty="0">
                <a:solidFill>
                  <a:schemeClr val="tx1"/>
                </a:solidFill>
                <a:latin typeface="Oswald"/>
                <a:ea typeface="Oswald"/>
                <a:cs typeface="Oswald"/>
                <a:sym typeface="Oswald"/>
              </a:rPr>
              <a:t>закон от 21.12.1996 №159-ФЗ </a:t>
            </a:r>
            <a:r>
              <a:rPr lang="ru-RU" sz="1300" dirty="0" smtClean="0">
                <a:solidFill>
                  <a:schemeClr val="tx1"/>
                </a:solidFill>
                <a:latin typeface="Oswald"/>
                <a:ea typeface="Oswald"/>
                <a:cs typeface="Oswald"/>
                <a:sym typeface="Oswald"/>
              </a:rPr>
              <a:t>«О </a:t>
            </a:r>
            <a:r>
              <a:rPr lang="ru-RU" sz="1300" dirty="0">
                <a:solidFill>
                  <a:schemeClr val="tx1"/>
                </a:solidFill>
                <a:latin typeface="Oswald"/>
                <a:ea typeface="Oswald"/>
                <a:cs typeface="Oswald"/>
                <a:sym typeface="Oswald"/>
              </a:rPr>
              <a:t>дополнительных гарантиях по социальной поддержке детей-сирот и детей, оставшихся без попечения </a:t>
            </a:r>
            <a:r>
              <a:rPr lang="ru-RU" sz="1300" dirty="0" smtClean="0">
                <a:solidFill>
                  <a:schemeClr val="tx1"/>
                </a:solidFill>
                <a:latin typeface="Oswald"/>
                <a:ea typeface="Oswald"/>
                <a:cs typeface="Oswald"/>
                <a:sym typeface="Oswald"/>
              </a:rPr>
              <a:t>родителей»;</a:t>
            </a:r>
            <a:endParaRPr lang="ru-RU" sz="1300"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sz="1300" dirty="0">
                <a:solidFill>
                  <a:schemeClr val="tx1"/>
                </a:solidFill>
                <a:latin typeface="Oswald"/>
                <a:ea typeface="Oswald"/>
                <a:cs typeface="Oswald"/>
                <a:sym typeface="Oswald"/>
              </a:rPr>
              <a:t>Закон Свердловской области от 15 июля 2013 года № 78-ОЗ </a:t>
            </a:r>
            <a:r>
              <a:rPr lang="ru-RU" sz="1300" dirty="0" smtClean="0">
                <a:solidFill>
                  <a:schemeClr val="tx1"/>
                </a:solidFill>
                <a:latin typeface="Oswald"/>
                <a:ea typeface="Oswald"/>
                <a:cs typeface="Oswald"/>
                <a:sym typeface="Oswald"/>
              </a:rPr>
              <a:t>«Об </a:t>
            </a:r>
            <a:r>
              <a:rPr lang="ru-RU" sz="1300" dirty="0">
                <a:solidFill>
                  <a:schemeClr val="tx1"/>
                </a:solidFill>
                <a:latin typeface="Oswald"/>
                <a:ea typeface="Oswald"/>
                <a:cs typeface="Oswald"/>
                <a:sym typeface="Oswald"/>
              </a:rPr>
              <a:t>образовании </a:t>
            </a:r>
            <a:r>
              <a:rPr lang="ru-RU" sz="1300" dirty="0" smtClean="0">
                <a:solidFill>
                  <a:schemeClr val="tx1"/>
                </a:solidFill>
                <a:latin typeface="Oswald"/>
                <a:ea typeface="Oswald"/>
                <a:cs typeface="Oswald"/>
                <a:sym typeface="Oswald"/>
              </a:rPr>
              <a:t>в </a:t>
            </a:r>
            <a:r>
              <a:rPr lang="ru-RU" sz="1300" dirty="0">
                <a:solidFill>
                  <a:schemeClr val="tx1"/>
                </a:solidFill>
                <a:latin typeface="Oswald"/>
                <a:ea typeface="Oswald"/>
                <a:cs typeface="Oswald"/>
                <a:sym typeface="Oswald"/>
              </a:rPr>
              <a:t>Свердловской </a:t>
            </a:r>
            <a:r>
              <a:rPr lang="ru-RU" sz="1300" dirty="0" smtClean="0">
                <a:solidFill>
                  <a:schemeClr val="tx1"/>
                </a:solidFill>
                <a:latin typeface="Oswald"/>
                <a:ea typeface="Oswald"/>
                <a:cs typeface="Oswald"/>
                <a:sym typeface="Oswald"/>
              </a:rPr>
              <a:t>области»;</a:t>
            </a:r>
            <a:endParaRPr lang="ru-RU" sz="1300"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a:t>
            </a:r>
            <a:r>
              <a:rPr lang="ru-RU" sz="1300" dirty="0" smtClean="0">
                <a:solidFill>
                  <a:schemeClr val="tx1"/>
                </a:solidFill>
                <a:latin typeface="Oswald"/>
                <a:ea typeface="Oswald"/>
                <a:cs typeface="Oswald"/>
                <a:sym typeface="Oswald"/>
              </a:rPr>
              <a:t>13.06.2024 № </a:t>
            </a:r>
            <a:r>
              <a:rPr lang="ru-RU" sz="1300" dirty="0">
                <a:solidFill>
                  <a:schemeClr val="tx1"/>
                </a:solidFill>
                <a:latin typeface="Oswald"/>
                <a:ea typeface="Oswald"/>
                <a:cs typeface="Oswald"/>
                <a:sym typeface="Oswald"/>
              </a:rPr>
              <a:t>377-ПП </a:t>
            </a:r>
            <a:r>
              <a:rPr lang="ru-RU" sz="1300" dirty="0" smtClean="0">
                <a:solidFill>
                  <a:schemeClr val="tx1"/>
                </a:solidFill>
                <a:latin typeface="Oswald"/>
                <a:ea typeface="Oswald"/>
                <a:cs typeface="Oswald"/>
                <a:sym typeface="Oswald"/>
              </a:rPr>
              <a:t>«Об </a:t>
            </a:r>
            <a:r>
              <a:rPr lang="ru-RU" sz="1300" dirty="0">
                <a:solidFill>
                  <a:schemeClr val="tx1"/>
                </a:solidFill>
                <a:latin typeface="Oswald"/>
                <a:ea typeface="Oswald"/>
                <a:cs typeface="Oswald"/>
                <a:sym typeface="Oswald"/>
              </a:rPr>
              <a:t>утверждении Порядка выплаты ежемесячного пособия детям-сиротам и детям, оставшимся без попечения родителей, лицам из числа детей-сирот и детей, оставшихся без попечения родителей, с ограниченными возможностями здоровья (в том числе с различными формами умственной отсталости), обучающимся по очной форме обучения по программам переподготовки рабочих и служащих за счет средств областного </a:t>
            </a:r>
            <a:r>
              <a:rPr lang="ru-RU" sz="1300" dirty="0" smtClean="0">
                <a:solidFill>
                  <a:schemeClr val="tx1"/>
                </a:solidFill>
                <a:latin typeface="Oswald"/>
                <a:ea typeface="Oswald"/>
                <a:cs typeface="Oswald"/>
                <a:sym typeface="Oswald"/>
              </a:rPr>
              <a:t>бюджета»</a:t>
            </a:r>
            <a:endParaRPr lang="ru-RU"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smtClean="0">
              <a:solidFill>
                <a:schemeClr val="tx1"/>
              </a:solidFill>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latin typeface="Oswald"/>
                <a:ea typeface="Oswald"/>
                <a:cs typeface="Oswald"/>
                <a:sym typeface="Oswald"/>
              </a:rPr>
              <a:t>Форма </a:t>
            </a:r>
            <a:r>
              <a:rPr lang="ru" b="1" dirty="0">
                <a:solidFill>
                  <a:schemeClr val="tx1"/>
                </a:solidFill>
                <a:latin typeface="Oswald"/>
                <a:ea typeface="Oswald"/>
                <a:cs typeface="Oswald"/>
                <a:sym typeface="Oswald"/>
              </a:rPr>
              <a:t>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dirty="0">
                <a:solidFill>
                  <a:srgbClr val="FF0000"/>
                </a:solidFill>
                <a:highlight>
                  <a:schemeClr val="lt2"/>
                </a:highlight>
                <a:latin typeface="Oswald"/>
                <a:ea typeface="Oswald"/>
                <a:cs typeface="Oswald"/>
                <a:sym typeface="Oswald"/>
              </a:rPr>
              <a:t>Размер выплаты: </a:t>
            </a:r>
            <a:r>
              <a:rPr lang="ru" sz="1300" dirty="0" smtClean="0">
                <a:solidFill>
                  <a:srgbClr val="FF0000"/>
                </a:solidFill>
                <a:highlight>
                  <a:schemeClr val="lt2"/>
                </a:highlight>
                <a:latin typeface="Oswald"/>
                <a:ea typeface="Oswald"/>
                <a:cs typeface="Oswald"/>
                <a:sym typeface="Oswald"/>
              </a:rPr>
              <a:t>12 784,5 руб. ( по состоянию на 01.01.2025)</a:t>
            </a:r>
            <a:endParaRPr sz="1700" b="1" dirty="0" smtClean="0">
              <a:solidFill>
                <a:srgbClr val="FF0000"/>
              </a:solidFill>
              <a:highlight>
                <a:schemeClr val="lt2"/>
              </a:highlight>
              <a:latin typeface="Oswald"/>
              <a:ea typeface="Oswald"/>
              <a:cs typeface="Oswald"/>
              <a:sym typeface="Oswald"/>
            </a:endParaRPr>
          </a:p>
          <a:p>
            <a:pPr marL="0" marR="0" lvl="0" indent="0" algn="ctr" rtl="0">
              <a:spcBef>
                <a:spcPts val="0"/>
              </a:spcBef>
              <a:spcAft>
                <a:spcPts val="0"/>
              </a:spcAft>
              <a:buNone/>
            </a:pPr>
            <a:endParaRPr dirty="0" smtClean="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highlight>
                  <a:schemeClr val="lt2"/>
                </a:highlight>
                <a:latin typeface="Oswald"/>
                <a:ea typeface="Oswald"/>
                <a:cs typeface="Oswald"/>
                <a:sym typeface="Oswald"/>
              </a:rPr>
              <a:t>Периодичность выплаты</a:t>
            </a:r>
            <a:endParaRPr b="1" dirty="0" smtClean="0">
              <a:solidFill>
                <a:schemeClr val="tx1"/>
              </a:solidFill>
              <a:highlight>
                <a:schemeClr val="lt2"/>
              </a:highlight>
              <a:latin typeface="Oswald"/>
              <a:ea typeface="Oswald"/>
              <a:cs typeface="Oswald"/>
              <a:sym typeface="Oswald"/>
            </a:endParaRPr>
          </a:p>
          <a:p>
            <a:pPr marL="460800" indent="-312950">
              <a:buClr>
                <a:schemeClr val="dk2"/>
              </a:buClr>
              <a:buSzPts val="1300"/>
              <a:buFont typeface="Oswald"/>
              <a:buChar char="●"/>
            </a:pPr>
            <a:r>
              <a:rPr lang="ru-RU" sz="1300" dirty="0" smtClean="0">
                <a:solidFill>
                  <a:schemeClr val="tx1"/>
                </a:solidFill>
                <a:latin typeface="Oswald"/>
                <a:ea typeface="Oswald"/>
                <a:cs typeface="Oswald"/>
                <a:sym typeface="Oswald"/>
              </a:rPr>
              <a:t>Ежемесячно</a:t>
            </a:r>
            <a:endParaRPr lang="ru-RU" sz="500" dirty="0">
              <a:solidFill>
                <a:schemeClr val="tx1"/>
              </a:solidFill>
              <a:highlight>
                <a:srgbClr val="FF0000"/>
              </a:highlight>
              <a:latin typeface="Oswald"/>
              <a:ea typeface="Oswald"/>
              <a:cs typeface="Oswald"/>
              <a:sym typeface="Oswald"/>
            </a:endParaRPr>
          </a:p>
        </p:txBody>
      </p:sp>
      <p:sp>
        <p:nvSpPr>
          <p:cNvPr id="115" name="Google Shape;115;p17"/>
          <p:cNvSpPr txBox="1"/>
          <p:nvPr/>
        </p:nvSpPr>
        <p:spPr>
          <a:xfrm>
            <a:off x="747150" y="4878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a:ea typeface="Oswald"/>
                <a:cs typeface="Oswald"/>
                <a:sym typeface="Oswald"/>
              </a:rPr>
              <a:t>КОД МЕРЫ </a:t>
            </a:r>
            <a:r>
              <a:rPr lang="ru" sz="1500" b="1" dirty="0" smtClean="0">
                <a:solidFill>
                  <a:schemeClr val="tx1"/>
                </a:solidFill>
                <a:latin typeface="Oswald"/>
                <a:ea typeface="Oswald"/>
                <a:cs typeface="Oswald"/>
                <a:sym typeface="Oswald"/>
              </a:rPr>
              <a:t>0448</a:t>
            </a:r>
            <a:endParaRPr sz="1500" b="1"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5853102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graphicFrame>
        <p:nvGraphicFramePr>
          <p:cNvPr id="310" name="Google Shape;310;p45"/>
          <p:cNvGraphicFramePr/>
          <p:nvPr>
            <p:extLst>
              <p:ext uri="{D42A27DB-BD31-4B8C-83A1-F6EECF244321}">
                <p14:modId xmlns:p14="http://schemas.microsoft.com/office/powerpoint/2010/main" val="3900084535"/>
              </p:ext>
            </p:extLst>
          </p:nvPr>
        </p:nvGraphicFramePr>
        <p:xfrm>
          <a:off x="245807" y="707425"/>
          <a:ext cx="8714879" cy="3535590"/>
        </p:xfrm>
        <a:graphic>
          <a:graphicData uri="http://schemas.openxmlformats.org/drawingml/2006/table">
            <a:tbl>
              <a:tblPr>
                <a:noFill/>
                <a:tableStyleId>{BF4A3D39-4975-46BA-BE83-8B02B6239DEE}</a:tableStyleId>
              </a:tblPr>
              <a:tblGrid>
                <a:gridCol w="4399853">
                  <a:extLst>
                    <a:ext uri="{9D8B030D-6E8A-4147-A177-3AD203B41FA5}">
                      <a16:colId xmlns:a16="http://schemas.microsoft.com/office/drawing/2014/main" val="20000"/>
                    </a:ext>
                  </a:extLst>
                </a:gridCol>
                <a:gridCol w="4315026">
                  <a:extLst>
                    <a:ext uri="{9D8B030D-6E8A-4147-A177-3AD203B41FA5}">
                      <a16:colId xmlns:a16="http://schemas.microsoft.com/office/drawing/2014/main" val="20001"/>
                    </a:ext>
                  </a:extLst>
                </a:gridCol>
              </a:tblGrid>
              <a:tr h="327786">
                <a:tc>
                  <a:txBody>
                    <a:bodyPr/>
                    <a:lstStyle/>
                    <a:p>
                      <a:pPr marL="0" lvl="0" indent="0" algn="l" rtl="0">
                        <a:spcBef>
                          <a:spcPts val="0"/>
                        </a:spcBef>
                        <a:spcAft>
                          <a:spcPts val="0"/>
                        </a:spcAft>
                        <a:buNone/>
                      </a:pPr>
                      <a:r>
                        <a:rPr lang="ru-RU" sz="1400" b="1" dirty="0">
                          <a:latin typeface="Oswald"/>
                          <a:ea typeface="Oswald"/>
                          <a:cs typeface="Oswald"/>
                          <a:sym typeface="Oswald"/>
                        </a:rPr>
                        <a:t>Категория получателей (в соответствии с НПА Свердловской области)</a:t>
                      </a:r>
                      <a:endParaRPr sz="14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400" b="1" dirty="0">
                          <a:latin typeface="Oswald"/>
                          <a:ea typeface="Oswald"/>
                          <a:cs typeface="Oswald"/>
                          <a:sym typeface="Oswald"/>
                        </a:rPr>
                        <a:t>Порядок получения</a:t>
                      </a:r>
                      <a:endParaRPr sz="14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42447">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Oswald" panose="020B0604020202020204" charset="-52"/>
                        <a:buChar char="•"/>
                        <a:tabLst/>
                        <a:defRPr/>
                      </a:pPr>
                      <a:r>
                        <a:rPr lang="ru-RU" sz="1200" dirty="0">
                          <a:solidFill>
                            <a:schemeClr val="tx1"/>
                          </a:solidFill>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p>
                  </a:txBody>
                  <a:tcPr marL="91425" marR="91425" marT="91425" marB="91425"/>
                </a:tc>
                <a:tc>
                  <a:txBody>
                    <a:bodyPr/>
                    <a:lstStyle/>
                    <a:p>
                      <a:pPr marL="201550" lvl="0" indent="-171450" algn="l" rtl="0">
                        <a:spcBef>
                          <a:spcPts val="0"/>
                        </a:spcBef>
                        <a:spcAft>
                          <a:spcPts val="0"/>
                        </a:spcAft>
                        <a:buSzPts val="1000"/>
                        <a:buFont typeface="Oswald" panose="020B0604020202020204" charset="-52"/>
                        <a:buChar char="•"/>
                      </a:pPr>
                      <a:r>
                        <a:rPr lang="ru-RU" sz="1200" dirty="0">
                          <a:solidFill>
                            <a:schemeClr val="tx1"/>
                          </a:solidFill>
                          <a:latin typeface="Oswald"/>
                          <a:ea typeface="Oswald"/>
                          <a:cs typeface="Oswald"/>
                          <a:sym typeface="Oswald"/>
                        </a:rPr>
                        <a:t>Приказ о зачислении</a:t>
                      </a:r>
                      <a:r>
                        <a:rPr lang="ru-RU" sz="1200" baseline="0" dirty="0">
                          <a:solidFill>
                            <a:schemeClr val="tx1"/>
                          </a:solidFill>
                          <a:latin typeface="Oswald"/>
                          <a:ea typeface="Oswald"/>
                          <a:cs typeface="Oswald"/>
                          <a:sym typeface="Oswald"/>
                        </a:rPr>
                        <a:t> в образовательную организацию</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527720861"/>
                  </a:ext>
                </a:extLst>
              </a:tr>
              <a:tr h="967397">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Oswald" panose="020B0604020202020204" charset="-52"/>
                        <a:buChar char="•"/>
                        <a:tabLst/>
                        <a:defRPr/>
                      </a:pPr>
                      <a:r>
                        <a:rPr lang="ru-RU" sz="1200" dirty="0">
                          <a:solidFill>
                            <a:schemeClr val="tx1"/>
                          </a:solidFill>
                          <a:latin typeface="Oswald"/>
                          <a:ea typeface="Oswald"/>
                          <a:cs typeface="Oswald"/>
                          <a:sym typeface="Oswald"/>
                        </a:rPr>
                        <a:t>Дети-сироты</a:t>
                      </a:r>
                      <a:endParaRPr sz="1200" dirty="0">
                        <a:solidFill>
                          <a:schemeClr val="tx1"/>
                        </a:solidFill>
                        <a:latin typeface="Oswald"/>
                        <a:ea typeface="Oswald"/>
                        <a:cs typeface="Oswald"/>
                        <a:sym typeface="Oswald"/>
                      </a:endParaRPr>
                    </a:p>
                    <a:p>
                      <a:pPr marL="188850" lvl="0" indent="-171450" algn="l" rtl="0">
                        <a:spcBef>
                          <a:spcPts val="0"/>
                        </a:spcBef>
                        <a:spcAft>
                          <a:spcPts val="0"/>
                        </a:spcAft>
                        <a:buSzPts val="1200"/>
                        <a:buFont typeface="Oswald" panose="020B0604020202020204" charset="-52"/>
                        <a:buChar char="•"/>
                      </a:pPr>
                      <a:r>
                        <a:rPr lang="ru" sz="1200" dirty="0">
                          <a:solidFill>
                            <a:schemeClr val="tx1"/>
                          </a:solidFill>
                          <a:latin typeface="Oswald"/>
                          <a:ea typeface="Oswald"/>
                          <a:cs typeface="Oswald"/>
                          <a:sym typeface="Oswald"/>
                        </a:rPr>
                        <a:t>Дети, оставшиеся без попечения родителей</a:t>
                      </a:r>
                    </a:p>
                    <a:p>
                      <a:pPr marL="188850" lvl="0" indent="-171450" algn="l" rtl="0">
                        <a:spcBef>
                          <a:spcPts val="0"/>
                        </a:spcBef>
                        <a:spcAft>
                          <a:spcPts val="0"/>
                        </a:spcAft>
                        <a:buSzPts val="1200"/>
                        <a:buFont typeface="Oswald" panose="020B0604020202020204" charset="-52"/>
                        <a:buChar char="•"/>
                      </a:pPr>
                      <a:r>
                        <a:rPr lang="ru" sz="1200" dirty="0">
                          <a:solidFill>
                            <a:schemeClr val="tx1"/>
                          </a:solidFill>
                          <a:latin typeface="Oswald"/>
                          <a:ea typeface="Oswald"/>
                          <a:cs typeface="Oswald"/>
                          <a:sym typeface="Oswald"/>
                        </a:rPr>
                        <a:t>Лица из числа детей-сирот и детей, оставшихся без попечения родителей</a:t>
                      </a:r>
                    </a:p>
                    <a:p>
                      <a:pPr marL="188850" marR="0" lvl="0" indent="-171450" algn="l" defTabSz="914400" rtl="0" eaLnBrk="1" fontAlgn="auto" latinLnBrk="0" hangingPunct="1">
                        <a:lnSpc>
                          <a:spcPct val="100000"/>
                        </a:lnSpc>
                        <a:spcBef>
                          <a:spcPts val="0"/>
                        </a:spcBef>
                        <a:spcAft>
                          <a:spcPts val="0"/>
                        </a:spcAft>
                        <a:buClr>
                          <a:srgbClr val="000000"/>
                        </a:buClr>
                        <a:buSzPts val="1200"/>
                        <a:buFont typeface="Oswald" panose="020B0604020202020204" charset="-52"/>
                        <a:buChar char="•"/>
                        <a:tabLst/>
                        <a:defRPr/>
                      </a:pPr>
                      <a:r>
                        <a:rPr lang="ru-RU" sz="1200" dirty="0">
                          <a:solidFill>
                            <a:schemeClr val="tx1"/>
                          </a:solidFill>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p>
                  </a:txBody>
                  <a:tcPr marL="91425" marR="91425" marT="91425" marB="91425"/>
                </a:tc>
                <a:tc>
                  <a:txBody>
                    <a:bodyPr/>
                    <a:lstStyle/>
                    <a:p>
                      <a:pPr marL="201550" lvl="0" indent="-171450" algn="l" defTabSz="342900" rtl="0" eaLnBrk="1" latinLnBrk="0" hangingPunct="1">
                        <a:spcBef>
                          <a:spcPts val="0"/>
                        </a:spcBef>
                        <a:spcAft>
                          <a:spcPts val="0"/>
                        </a:spcAft>
                        <a:buSzPts val="1000"/>
                        <a:buFont typeface="Oswald" panose="020B0604020202020204" charset="-52"/>
                        <a:buChar char="•"/>
                      </a:pPr>
                      <a:r>
                        <a:rPr lang="ru" sz="1200" kern="1200" dirty="0">
                          <a:solidFill>
                            <a:schemeClr val="tx1"/>
                          </a:solidFill>
                          <a:latin typeface="Oswald"/>
                          <a:ea typeface="Oswald"/>
                          <a:cs typeface="Oswald"/>
                          <a:sym typeface="Oswald"/>
                        </a:rPr>
                        <a:t>Подача заявления руководителю образовательной организации</a:t>
                      </a:r>
                      <a:endParaRPr sz="1200" kern="1200" dirty="0">
                        <a:solidFill>
                          <a:schemeClr val="tx1"/>
                        </a:solidFill>
                        <a:latin typeface="Oswald"/>
                        <a:ea typeface="Oswald"/>
                        <a:cs typeface="Oswald"/>
                        <a:sym typeface="Oswald"/>
                      </a:endParaRPr>
                    </a:p>
                    <a:p>
                      <a:pPr marL="201550" lvl="0" indent="-171450" algn="l" defTabSz="342900" rtl="0" eaLnBrk="1" latinLnBrk="0" hangingPunct="1">
                        <a:spcBef>
                          <a:spcPts val="0"/>
                        </a:spcBef>
                        <a:spcAft>
                          <a:spcPts val="0"/>
                        </a:spcAft>
                        <a:buSzPts val="1000"/>
                        <a:buFont typeface="Oswald" panose="020B0604020202020204" charset="-52"/>
                        <a:buChar char="•"/>
                      </a:pPr>
                      <a:r>
                        <a:rPr lang="ru" sz="1200" kern="1200" dirty="0">
                          <a:solidFill>
                            <a:schemeClr val="tx1"/>
                          </a:solidFill>
                          <a:latin typeface="Oswald"/>
                          <a:ea typeface="Oswald"/>
                          <a:cs typeface="Oswald"/>
                          <a:sym typeface="Oswald"/>
                        </a:rPr>
                        <a:t>Свидетельство о смерти родителя</a:t>
                      </a:r>
                    </a:p>
                    <a:p>
                      <a:pPr marL="201550" marR="0" lvl="0" indent="-171450" algn="l" defTabSz="342900" rtl="0" eaLnBrk="1" fontAlgn="auto" latinLnBrk="0" hangingPunct="1">
                        <a:lnSpc>
                          <a:spcPct val="100000"/>
                        </a:lnSpc>
                        <a:spcBef>
                          <a:spcPts val="0"/>
                        </a:spcBef>
                        <a:spcAft>
                          <a:spcPts val="0"/>
                        </a:spcAft>
                        <a:buClr>
                          <a:srgbClr val="000000"/>
                        </a:buClr>
                        <a:buSzPts val="1000"/>
                        <a:buFont typeface="Oswald" panose="020B0604020202020204" charset="-52"/>
                        <a:buChar char="•"/>
                        <a:tabLst/>
                        <a:defRPr/>
                      </a:pPr>
                      <a:r>
                        <a:rPr lang="ru-RU" sz="1200" kern="1200" dirty="0">
                          <a:solidFill>
                            <a:schemeClr val="tx1"/>
                          </a:solidFill>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6" name="Google Shape;323;p47"/>
          <p:cNvSpPr txBox="1"/>
          <p:nvPr/>
        </p:nvSpPr>
        <p:spPr>
          <a:xfrm>
            <a:off x="747150" y="-275"/>
            <a:ext cx="1926900" cy="707700"/>
          </a:xfrm>
          <a:prstGeom prst="rect">
            <a:avLst/>
          </a:prstGeom>
          <a:noFill/>
          <a:ln>
            <a:noFill/>
          </a:ln>
        </p:spPr>
        <p:txBody>
          <a:bodyPr spcFirstLastPara="1" wrap="square" lIns="91425" tIns="91425" rIns="91425" bIns="91425" anchor="ctr" anchorCtr="0">
            <a:noAutofit/>
          </a:bodyPr>
          <a:lstStyle/>
          <a:p>
            <a:pPr lvl="0" algn="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lang="ru" sz="1500" b="1" dirty="0">
              <a:latin typeface="Oswald"/>
              <a:ea typeface="Oswald"/>
              <a:cs typeface="Oswald"/>
              <a:sym typeface="Oswald"/>
            </a:endParaRPr>
          </a:p>
        </p:txBody>
      </p:sp>
      <p:sp>
        <p:nvSpPr>
          <p:cNvPr id="7" name="Google Shape;325;p47"/>
          <p:cNvSpPr txBox="1">
            <a:spLocks/>
          </p:cNvSpPr>
          <p:nvPr/>
        </p:nvSpPr>
        <p:spPr>
          <a:xfrm>
            <a:off x="2674050" y="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a:ea typeface="Oswald"/>
                <a:cs typeface="Oswald"/>
                <a:sym typeface="Oswald"/>
              </a:rPr>
              <a:t>Государственное обеспечение одеждой, обувью, мягким инвентарем</a:t>
            </a:r>
            <a:endParaRPr lang="ru-RU" sz="1400" cap="all" dirty="0">
              <a:solidFill>
                <a:srgbClr val="000000"/>
              </a:solidFill>
              <a:latin typeface="Oswald" panose="020B0604020202020204" charset="-52"/>
              <a:ea typeface="Oswald"/>
              <a:cs typeface="Oswald"/>
              <a:sym typeface="Oswald"/>
            </a:endParaRPr>
          </a:p>
        </p:txBody>
      </p:sp>
    </p:spTree>
    <p:extLst>
      <p:ext uri="{BB962C8B-B14F-4D97-AF65-F5344CB8AC3E}">
        <p14:creationId xmlns:p14="http://schemas.microsoft.com/office/powerpoint/2010/main" val="23753161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graphicFrame>
        <p:nvGraphicFramePr>
          <p:cNvPr id="310" name="Google Shape;310;p45"/>
          <p:cNvGraphicFramePr/>
          <p:nvPr>
            <p:extLst>
              <p:ext uri="{D42A27DB-BD31-4B8C-83A1-F6EECF244321}">
                <p14:modId xmlns:p14="http://schemas.microsoft.com/office/powerpoint/2010/main" val="696537537"/>
              </p:ext>
            </p:extLst>
          </p:nvPr>
        </p:nvGraphicFramePr>
        <p:xfrm>
          <a:off x="209231" y="658946"/>
          <a:ext cx="8714879" cy="4411920"/>
        </p:xfrm>
        <a:graphic>
          <a:graphicData uri="http://schemas.openxmlformats.org/drawingml/2006/table">
            <a:tbl>
              <a:tblPr>
                <a:noFill/>
                <a:tableStyleId>{BF4A3D39-4975-46BA-BE83-8B02B6239DEE}</a:tableStyleId>
              </a:tblPr>
              <a:tblGrid>
                <a:gridCol w="4399853">
                  <a:extLst>
                    <a:ext uri="{9D8B030D-6E8A-4147-A177-3AD203B41FA5}">
                      <a16:colId xmlns:a16="http://schemas.microsoft.com/office/drawing/2014/main" val="20000"/>
                    </a:ext>
                  </a:extLst>
                </a:gridCol>
                <a:gridCol w="4315026">
                  <a:extLst>
                    <a:ext uri="{9D8B030D-6E8A-4147-A177-3AD203B41FA5}">
                      <a16:colId xmlns:a16="http://schemas.microsoft.com/office/drawing/2014/main" val="20001"/>
                    </a:ext>
                  </a:extLst>
                </a:gridCol>
              </a:tblGrid>
              <a:tr h="327786">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a:t>
                      </a:r>
                      <a:r>
                        <a:rPr lang="ru-RU" sz="1200" b="1" dirty="0" smtClean="0">
                          <a:latin typeface="Oswald"/>
                          <a:ea typeface="Oswald"/>
                          <a:cs typeface="Oswald"/>
                          <a:sym typeface="Oswald"/>
                        </a:rPr>
                        <a:t/>
                      </a:r>
                      <a:br>
                        <a:rPr lang="ru-RU" sz="1200" b="1" dirty="0" smtClean="0">
                          <a:latin typeface="Oswald"/>
                          <a:ea typeface="Oswald"/>
                          <a:cs typeface="Oswald"/>
                          <a:sym typeface="Oswald"/>
                        </a:rPr>
                      </a:br>
                      <a:r>
                        <a:rPr lang="ru-RU" sz="1200" b="1" dirty="0" smtClean="0">
                          <a:latin typeface="Oswald"/>
                          <a:ea typeface="Oswald"/>
                          <a:cs typeface="Oswald"/>
                          <a:sym typeface="Oswald"/>
                        </a:rPr>
                        <a:t>(</a:t>
                      </a:r>
                      <a:r>
                        <a:rPr lang="ru-RU" sz="1200" b="1" dirty="0">
                          <a:latin typeface="Oswald"/>
                          <a:ea typeface="Oswald"/>
                          <a:cs typeface="Oswald"/>
                          <a:sym typeface="Oswald"/>
                        </a:rPr>
                        <a:t>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349299">
                <a:tc>
                  <a:txBody>
                    <a:bodyPr/>
                    <a:lstStyle/>
                    <a:p>
                      <a:pPr marL="1888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RU" sz="1050" kern="120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1050" kern="120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888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RU" sz="1050" kern="120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от 21.09.2022 № 647 </a:t>
                      </a:r>
                      <a:r>
                        <a:rPr lang="ru-RU" sz="1050" kern="1200" dirty="0" smtClean="0">
                          <a:solidFill>
                            <a:schemeClr val="tx1"/>
                          </a:solidFill>
                          <a:latin typeface="Oswald"/>
                          <a:ea typeface="Oswald"/>
                          <a:cs typeface="Oswald"/>
                          <a:sym typeface="Oswald"/>
                        </a:rPr>
                        <a:t>«Об </a:t>
                      </a:r>
                      <a:r>
                        <a:rPr lang="ru-RU" sz="1050" kern="1200" dirty="0">
                          <a:solidFill>
                            <a:schemeClr val="tx1"/>
                          </a:solidFill>
                          <a:latin typeface="Oswald"/>
                          <a:ea typeface="Oswald"/>
                          <a:cs typeface="Oswald"/>
                          <a:sym typeface="Oswald"/>
                        </a:rPr>
                        <a:t>объявлении частичной мобилизации в Российской </a:t>
                      </a:r>
                      <a:r>
                        <a:rPr lang="ru-RU" sz="1050" kern="1200" dirty="0" smtClean="0">
                          <a:solidFill>
                            <a:schemeClr val="tx1"/>
                          </a:solidFill>
                          <a:latin typeface="Oswald"/>
                          <a:ea typeface="Oswald"/>
                          <a:cs typeface="Oswald"/>
                          <a:sym typeface="Oswald"/>
                        </a:rPr>
                        <a:t>Федерации«</a:t>
                      </a:r>
                      <a:endParaRPr lang="ru" sz="1050" kern="1200" dirty="0">
                        <a:solidFill>
                          <a:schemeClr val="tx1"/>
                        </a:solidFill>
                        <a:latin typeface="Oswald"/>
                        <a:ea typeface="Oswald"/>
                        <a:cs typeface="Oswald"/>
                        <a:sym typeface="Oswald"/>
                      </a:endParaRPr>
                    </a:p>
                    <a:p>
                      <a:pPr marL="1888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 sz="1050" kern="1200"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 Украины, Донецкой Народной Республики и Луганской Народной Республики,</a:t>
                      </a:r>
                      <a:r>
                        <a:rPr lang="ru-RU" sz="1050" kern="1200" dirty="0">
                          <a:solidFill>
                            <a:schemeClr val="tx1"/>
                          </a:solidFill>
                          <a:latin typeface="Oswald"/>
                          <a:ea typeface="Oswald"/>
                          <a:cs typeface="Oswald"/>
                          <a:sym typeface="Oswald"/>
                        </a:rPr>
                        <a:t> Запорожской области и Херсонской области </a:t>
                      </a:r>
                      <a:r>
                        <a:rPr lang="ru" sz="1050" kern="1200" dirty="0">
                          <a:solidFill>
                            <a:schemeClr val="tx1"/>
                          </a:solidFill>
                          <a:latin typeface="Oswald"/>
                          <a:ea typeface="Oswald"/>
                          <a:cs typeface="Oswald"/>
                          <a:sym typeface="Oswald"/>
                        </a:rPr>
                        <a:t>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1050" kern="1200" dirty="0">
                        <a:solidFill>
                          <a:schemeClr val="tx1"/>
                        </a:solidFill>
                        <a:latin typeface="Oswald"/>
                        <a:ea typeface="Oswald"/>
                        <a:cs typeface="Oswald"/>
                        <a:sym typeface="Oswald"/>
                      </a:endParaRPr>
                    </a:p>
                  </a:txBody>
                  <a:tcPr marL="91425" marR="91425" marT="91425" marB="91425"/>
                </a:tc>
                <a:tc>
                  <a:txBody>
                    <a:bodyPr/>
                    <a:lstStyle/>
                    <a:p>
                      <a:pPr marL="201550" lvl="0" indent="-171450" algn="l" defTabSz="342900" rtl="0" eaLnBrk="1" latinLnBrk="0" hangingPunct="1">
                        <a:spcBef>
                          <a:spcPts val="0"/>
                        </a:spcBef>
                        <a:spcAft>
                          <a:spcPts val="0"/>
                        </a:spcAft>
                        <a:buClrTx/>
                        <a:buSzPct val="150000"/>
                        <a:buFont typeface="Oswald" panose="020B0604020202020204" charset="-52"/>
                        <a:buChar char="•"/>
                      </a:pPr>
                      <a:r>
                        <a:rPr lang="ru-RU" sz="1050" kern="1200" dirty="0">
                          <a:solidFill>
                            <a:schemeClr val="tx1"/>
                          </a:solidFill>
                          <a:latin typeface="Oswald"/>
                          <a:ea typeface="Oswald"/>
                          <a:cs typeface="Oswald"/>
                          <a:sym typeface="Oswald"/>
                        </a:rPr>
                        <a:t>Подача заявления руководителю образовательной организации</a:t>
                      </a:r>
                    </a:p>
                    <a:p>
                      <a:pPr marL="201550" marR="0" lvl="0" indent="-171450" algn="l" defTabSz="342900" rtl="0" eaLnBrk="1" fontAlgn="auto" latinLnBrk="0" hangingPunct="1">
                        <a:lnSpc>
                          <a:spcPct val="100000"/>
                        </a:lnSpc>
                        <a:spcBef>
                          <a:spcPts val="0"/>
                        </a:spcBef>
                        <a:spcAft>
                          <a:spcPts val="0"/>
                        </a:spcAft>
                        <a:buClrTx/>
                        <a:buSzPct val="150000"/>
                        <a:buFont typeface="Oswald" panose="020B0604020202020204" charset="-52"/>
                        <a:buChar char="•"/>
                        <a:tabLst/>
                        <a:defRPr/>
                      </a:pPr>
                      <a:r>
                        <a:rPr lang="ru-RU" sz="1050" kern="1200" dirty="0">
                          <a:solidFill>
                            <a:schemeClr val="tx1"/>
                          </a:solidFill>
                          <a:latin typeface="Oswald"/>
                          <a:ea typeface="Oswald"/>
                          <a:cs typeface="Oswald"/>
                          <a:sym typeface="Oswald"/>
                        </a:rPr>
                        <a:t>Документ, подтверждающий статус гражданина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Граждане или  родители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201550" lvl="0" indent="-171450" algn="l" defTabSz="342900" rtl="0" eaLnBrk="1" latinLnBrk="0" hangingPunct="1">
                        <a:spcBef>
                          <a:spcPts val="0"/>
                        </a:spcBef>
                        <a:spcAft>
                          <a:spcPts val="0"/>
                        </a:spcAft>
                        <a:buClrTx/>
                        <a:buSzPct val="150000"/>
                        <a:buFont typeface="Oswald" panose="020B0604020202020204" charset="-52"/>
                        <a:buChar char="•"/>
                      </a:pPr>
                      <a:r>
                        <a:rPr lang="ru-RU" sz="1050" kern="1200" dirty="0">
                          <a:solidFill>
                            <a:schemeClr val="tx1"/>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a:t>
                      </a:r>
                      <a:r>
                        <a:rPr lang="ru-RU" sz="1050" kern="1200" dirty="0" smtClean="0">
                          <a:solidFill>
                            <a:schemeClr val="tx1"/>
                          </a:solidFill>
                          <a:latin typeface="Oswald"/>
                          <a:ea typeface="Oswald"/>
                          <a:cs typeface="Oswald"/>
                          <a:sym typeface="Oswald"/>
                        </a:rPr>
                        <a:t>«Единый </a:t>
                      </a:r>
                      <a:r>
                        <a:rPr lang="ru-RU" sz="1050" kern="1200" dirty="0">
                          <a:solidFill>
                            <a:schemeClr val="tx1"/>
                          </a:solidFill>
                          <a:latin typeface="Oswald"/>
                          <a:ea typeface="Oswald"/>
                          <a:cs typeface="Oswald"/>
                          <a:sym typeface="Oswald"/>
                        </a:rPr>
                        <a:t>портал государственных и  муниципальных услуг(функций</a:t>
                      </a:r>
                      <a:r>
                        <a:rPr lang="ru-RU" sz="1050" kern="1200" dirty="0" smtClean="0">
                          <a:solidFill>
                            <a:schemeClr val="tx1"/>
                          </a:solidFill>
                          <a:latin typeface="Oswald"/>
                          <a:ea typeface="Oswald"/>
                          <a:cs typeface="Oswald"/>
                          <a:sym typeface="Oswald"/>
                        </a:rPr>
                        <a:t>)« </a:t>
                      </a:r>
                      <a:r>
                        <a:rPr lang="ru-RU" sz="1050" kern="1200" dirty="0">
                          <a:solidFill>
                            <a:schemeClr val="tx1"/>
                          </a:solidFill>
                          <a:latin typeface="Oswald"/>
                          <a:ea typeface="Oswald"/>
                          <a:cs typeface="Oswald"/>
                          <a:sym typeface="Oswald"/>
                        </a:rPr>
                        <a:t>(портал </a:t>
                      </a:r>
                      <a:r>
                        <a:rPr lang="ru-RU" sz="1050" kern="1200" dirty="0" smtClean="0">
                          <a:solidFill>
                            <a:schemeClr val="tx1"/>
                          </a:solidFill>
                          <a:latin typeface="Oswald"/>
                          <a:ea typeface="Oswald"/>
                          <a:cs typeface="Oswald"/>
                          <a:sym typeface="Oswald"/>
                        </a:rPr>
                        <a:t>«</a:t>
                      </a:r>
                      <a:r>
                        <a:rPr lang="ru-RU" sz="1050" kern="1200" dirty="0" err="1" smtClean="0">
                          <a:solidFill>
                            <a:schemeClr val="tx1"/>
                          </a:solidFill>
                          <a:latin typeface="Oswald"/>
                          <a:ea typeface="Oswald"/>
                          <a:cs typeface="Oswald"/>
                          <a:sym typeface="Oswald"/>
                        </a:rPr>
                        <a:t>Госуслуги</a:t>
                      </a:r>
                      <a:r>
                        <a:rPr lang="ru-RU" sz="1050" kern="1200" dirty="0" smtClean="0">
                          <a:solidFill>
                            <a:schemeClr val="tx1"/>
                          </a:solidFill>
                          <a:latin typeface="Oswald"/>
                          <a:ea typeface="Oswald"/>
                          <a:cs typeface="Oswald"/>
                          <a:sym typeface="Oswald"/>
                        </a:rPr>
                        <a:t>«), </a:t>
                      </a:r>
                      <a:r>
                        <a:rPr lang="ru-RU" sz="1050" kern="1200" dirty="0">
                          <a:solidFill>
                            <a:schemeClr val="tx1"/>
                          </a:solidFill>
                          <a:latin typeface="Oswald"/>
                          <a:ea typeface="Oswald"/>
                          <a:cs typeface="Oswald"/>
                          <a:sym typeface="Oswald"/>
                        </a:rPr>
                        <a:t>об установлении семье гражданина (ребенку гражданина) МСЗ в связи с его мобилизацией (письмо Министерства от 19.12.2022 № 02-01-82/16646 </a:t>
                      </a:r>
                      <a:r>
                        <a:rPr lang="ru-RU" sz="1050" kern="1200" dirty="0" smtClean="0">
                          <a:solidFill>
                            <a:schemeClr val="tx1"/>
                          </a:solidFill>
                          <a:latin typeface="Oswald"/>
                          <a:ea typeface="Oswald"/>
                          <a:cs typeface="Oswald"/>
                          <a:sym typeface="Oswald"/>
                        </a:rPr>
                        <a:t>«О </a:t>
                      </a:r>
                      <a:r>
                        <a:rPr lang="ru-RU" sz="1050" kern="1200" dirty="0">
                          <a:solidFill>
                            <a:schemeClr val="tx1"/>
                          </a:solidFill>
                          <a:latin typeface="Oswald"/>
                          <a:ea typeface="Oswald"/>
                          <a:cs typeface="Oswald"/>
                          <a:sym typeface="Oswald"/>
                        </a:rPr>
                        <a:t>документах –основаниях предоставления МСЗ в сфере </a:t>
                      </a:r>
                      <a:r>
                        <a:rPr lang="ru-RU" sz="1050" kern="1200" dirty="0" smtClean="0">
                          <a:solidFill>
                            <a:schemeClr val="tx1"/>
                          </a:solidFill>
                          <a:latin typeface="Oswald"/>
                          <a:ea typeface="Oswald"/>
                          <a:cs typeface="Oswald"/>
                          <a:sym typeface="Oswald"/>
                        </a:rPr>
                        <a:t>образования«)</a:t>
                      </a:r>
                      <a:endParaRPr lang="ru-RU" sz="1050" kern="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58704886"/>
                  </a:ext>
                </a:extLst>
              </a:tr>
            </a:tbl>
          </a:graphicData>
        </a:graphic>
      </p:graphicFrame>
      <p:sp>
        <p:nvSpPr>
          <p:cNvPr id="6" name="Google Shape;323;p47"/>
          <p:cNvSpPr txBox="1"/>
          <p:nvPr/>
        </p:nvSpPr>
        <p:spPr>
          <a:xfrm>
            <a:off x="747150" y="-275"/>
            <a:ext cx="1926900" cy="707700"/>
          </a:xfrm>
          <a:prstGeom prst="rect">
            <a:avLst/>
          </a:prstGeom>
          <a:noFill/>
          <a:ln>
            <a:noFill/>
          </a:ln>
        </p:spPr>
        <p:txBody>
          <a:bodyPr spcFirstLastPara="1" wrap="square" lIns="91425" tIns="91425" rIns="91425" bIns="91425" anchor="ctr" anchorCtr="0">
            <a:noAutofit/>
          </a:bodyPr>
          <a:lstStyle/>
          <a:p>
            <a:pPr lvl="0" algn="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lang="ru" sz="1500" b="1" dirty="0">
              <a:latin typeface="Oswald"/>
              <a:ea typeface="Oswald"/>
              <a:cs typeface="Oswald"/>
              <a:sym typeface="Oswald"/>
            </a:endParaRPr>
          </a:p>
        </p:txBody>
      </p:sp>
      <p:sp>
        <p:nvSpPr>
          <p:cNvPr id="7" name="Google Shape;325;p47"/>
          <p:cNvSpPr txBox="1">
            <a:spLocks/>
          </p:cNvSpPr>
          <p:nvPr/>
        </p:nvSpPr>
        <p:spPr>
          <a:xfrm>
            <a:off x="2674050" y="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Tx/>
              <a:buFontTx/>
            </a:pPr>
            <a:r>
              <a:rPr lang="ru-RU" sz="1400" cap="all" dirty="0">
                <a:solidFill>
                  <a:srgbClr val="000000"/>
                </a:solidFill>
                <a:latin typeface="Oswald"/>
                <a:ea typeface="Oswald"/>
                <a:cs typeface="Oswald"/>
                <a:sym typeface="Oswald"/>
              </a:rPr>
              <a:t>Государственное обеспечение одеждой, обувью, мягким инвентарем</a:t>
            </a:r>
            <a:endParaRPr lang="ru-RU" sz="1400" cap="all" dirty="0">
              <a:solidFill>
                <a:srgbClr val="000000"/>
              </a:solidFill>
              <a:latin typeface="Oswald" panose="020B0604020202020204" charset="-52"/>
              <a:ea typeface="Oswald"/>
              <a:cs typeface="Oswald"/>
              <a:sym typeface="Oswald"/>
            </a:endParaRPr>
          </a:p>
        </p:txBody>
      </p:sp>
    </p:spTree>
    <p:extLst>
      <p:ext uri="{BB962C8B-B14F-4D97-AF65-F5344CB8AC3E}">
        <p14:creationId xmlns:p14="http://schemas.microsoft.com/office/powerpoint/2010/main" val="487457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Google Shape;156;p23"/>
          <p:cNvSpPr/>
          <p:nvPr/>
        </p:nvSpPr>
        <p:spPr>
          <a:xfrm>
            <a:off x="534800" y="1381054"/>
            <a:ext cx="8053500" cy="2776418"/>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sz="1600" b="1" dirty="0">
                <a:solidFill>
                  <a:schemeClr val="tx1"/>
                </a:solidFill>
                <a:latin typeface="Oswald"/>
                <a:ea typeface="Oswald"/>
                <a:cs typeface="Oswald"/>
                <a:sym typeface="Oswald"/>
              </a:rPr>
              <a:t>Нормативные основания</a:t>
            </a:r>
            <a:endParaRPr sz="1600"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dirty="0" smtClean="0">
                <a:solidFill>
                  <a:schemeClr val="tx1"/>
                </a:solidFill>
                <a:latin typeface="Oswald"/>
                <a:ea typeface="Oswald"/>
                <a:cs typeface="Oswald"/>
                <a:sym typeface="Oswald"/>
              </a:rPr>
              <a:t>Федеральный </a:t>
            </a:r>
            <a:r>
              <a:rPr lang="ru-RU" dirty="0">
                <a:solidFill>
                  <a:schemeClr val="tx1"/>
                </a:solidFill>
                <a:latin typeface="Oswald"/>
                <a:ea typeface="Oswald"/>
                <a:cs typeface="Oswald"/>
                <a:sym typeface="Oswald"/>
              </a:rPr>
              <a:t>закон от 29 </a:t>
            </a:r>
            <a:r>
              <a:rPr lang="ru-RU" dirty="0" smtClean="0">
                <a:solidFill>
                  <a:schemeClr val="tx1"/>
                </a:solidFill>
                <a:latin typeface="Oswald"/>
                <a:ea typeface="Oswald"/>
                <a:cs typeface="Oswald"/>
                <a:sym typeface="Oswald"/>
              </a:rPr>
              <a:t>декабря 2012 </a:t>
            </a:r>
            <a:r>
              <a:rPr lang="ru-RU" dirty="0">
                <a:solidFill>
                  <a:schemeClr val="tx1"/>
                </a:solidFill>
                <a:latin typeface="Oswald"/>
                <a:ea typeface="Oswald"/>
                <a:cs typeface="Oswald"/>
                <a:sym typeface="Oswald"/>
              </a:rPr>
              <a:t>года № 273-ФЗ </a:t>
            </a:r>
            <a:r>
              <a:rPr lang="ru-RU" dirty="0" smtClean="0">
                <a:solidFill>
                  <a:schemeClr val="tx1"/>
                </a:solidFill>
                <a:latin typeface="Oswald"/>
                <a:ea typeface="Oswald"/>
                <a:cs typeface="Oswald"/>
                <a:sym typeface="Oswald"/>
              </a:rPr>
              <a:t>«Об </a:t>
            </a:r>
            <a:r>
              <a:rPr lang="ru-RU" dirty="0">
                <a:solidFill>
                  <a:schemeClr val="tx1"/>
                </a:solidFill>
                <a:latin typeface="Oswald"/>
                <a:ea typeface="Oswald"/>
                <a:cs typeface="Oswald"/>
                <a:sym typeface="Oswald"/>
              </a:rPr>
              <a:t>образовании </a:t>
            </a:r>
            <a:r>
              <a:rPr lang="ru-RU" dirty="0" smtClean="0">
                <a:solidFill>
                  <a:schemeClr val="tx1"/>
                </a:solidFill>
                <a:latin typeface="Oswald"/>
                <a:ea typeface="Oswald"/>
                <a:cs typeface="Oswald"/>
                <a:sym typeface="Oswald"/>
              </a:rPr>
              <a:t>в </a:t>
            </a:r>
            <a:r>
              <a:rPr lang="ru-RU" dirty="0">
                <a:solidFill>
                  <a:schemeClr val="tx1"/>
                </a:solidFill>
                <a:latin typeface="Oswald"/>
                <a:ea typeface="Oswald"/>
                <a:cs typeface="Oswald"/>
                <a:sym typeface="Oswald"/>
              </a:rPr>
              <a:t>Российской </a:t>
            </a:r>
            <a:r>
              <a:rPr lang="ru-RU" dirty="0" smtClean="0">
                <a:solidFill>
                  <a:schemeClr val="tx1"/>
                </a:solidFill>
                <a:latin typeface="Oswald"/>
                <a:ea typeface="Oswald"/>
                <a:cs typeface="Oswald"/>
                <a:sym typeface="Oswald"/>
              </a:rPr>
              <a:t>Федерации»;</a:t>
            </a:r>
            <a:endParaRPr lang="ru-RU"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dirty="0">
                <a:solidFill>
                  <a:schemeClr val="tx1"/>
                </a:solidFill>
                <a:latin typeface="Oswald"/>
                <a:ea typeface="Oswald"/>
                <a:cs typeface="Oswald"/>
                <a:sym typeface="Oswald"/>
              </a:rPr>
              <a:t>Закон Свердловской области от 15 июля 2013 года № 78-ОЗ </a:t>
            </a:r>
            <a:r>
              <a:rPr lang="ru-RU" dirty="0" smtClean="0">
                <a:solidFill>
                  <a:schemeClr val="tx1"/>
                </a:solidFill>
                <a:latin typeface="Oswald"/>
                <a:ea typeface="Oswald"/>
                <a:cs typeface="Oswald"/>
                <a:sym typeface="Oswald"/>
              </a:rPr>
              <a:t>«Об </a:t>
            </a:r>
            <a:r>
              <a:rPr lang="ru-RU" dirty="0">
                <a:solidFill>
                  <a:schemeClr val="tx1"/>
                </a:solidFill>
                <a:latin typeface="Oswald"/>
                <a:ea typeface="Oswald"/>
                <a:cs typeface="Oswald"/>
                <a:sym typeface="Oswald"/>
              </a:rPr>
              <a:t>образовании </a:t>
            </a:r>
            <a:r>
              <a:rPr lang="ru-RU" dirty="0" smtClean="0">
                <a:solidFill>
                  <a:schemeClr val="tx1"/>
                </a:solidFill>
                <a:latin typeface="Oswald"/>
                <a:ea typeface="Oswald"/>
                <a:cs typeface="Oswald"/>
                <a:sym typeface="Oswald"/>
              </a:rPr>
              <a:t>в </a:t>
            </a:r>
            <a:r>
              <a:rPr lang="ru-RU" dirty="0">
                <a:solidFill>
                  <a:schemeClr val="tx1"/>
                </a:solidFill>
                <a:latin typeface="Oswald"/>
                <a:ea typeface="Oswald"/>
                <a:cs typeface="Oswald"/>
                <a:sym typeface="Oswald"/>
              </a:rPr>
              <a:t>Свердловской </a:t>
            </a:r>
            <a:r>
              <a:rPr lang="ru-RU" dirty="0" smtClean="0">
                <a:solidFill>
                  <a:schemeClr val="tx1"/>
                </a:solidFill>
                <a:latin typeface="Oswald"/>
                <a:ea typeface="Oswald"/>
                <a:cs typeface="Oswald"/>
                <a:sym typeface="Oswald"/>
              </a:rPr>
              <a:t>области»</a:t>
            </a:r>
            <a:endParaRPr lang="ru-RU"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sz="1600" b="1" dirty="0">
                <a:solidFill>
                  <a:schemeClr val="tx1"/>
                </a:solidFill>
                <a:latin typeface="Oswald"/>
                <a:ea typeface="Oswald"/>
                <a:cs typeface="Oswald"/>
                <a:sym typeface="Oswald"/>
              </a:rPr>
              <a:t>Форма предоставления - </a:t>
            </a:r>
            <a:r>
              <a:rPr lang="ru-RU" sz="1600" b="1" dirty="0" smtClean="0">
                <a:solidFill>
                  <a:schemeClr val="tx1"/>
                </a:solidFill>
                <a:latin typeface="Oswald"/>
                <a:ea typeface="Oswald"/>
                <a:cs typeface="Oswald"/>
                <a:sym typeface="Oswald"/>
              </a:rPr>
              <a:t>натуральная</a:t>
            </a:r>
            <a:endParaRPr sz="1600"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2950" algn="just">
              <a:buClr>
                <a:schemeClr val="dk2"/>
              </a:buClr>
              <a:buSzPts val="1300"/>
              <a:buFont typeface="Oswald"/>
              <a:buChar char="●"/>
            </a:pPr>
            <a:r>
              <a:rPr lang="ru-RU" dirty="0">
                <a:solidFill>
                  <a:schemeClr val="tx1"/>
                </a:solidFill>
                <a:latin typeface="Oswald"/>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p>
          <a:p>
            <a:pPr marL="0" lvl="0" indent="0" algn="ctr" rtl="0">
              <a:spcBef>
                <a:spcPts val="0"/>
              </a:spcBef>
              <a:spcAft>
                <a:spcPts val="0"/>
              </a:spcAft>
              <a:buNone/>
            </a:pPr>
            <a:endParaRPr lang="ru"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600" b="1" dirty="0">
                <a:solidFill>
                  <a:schemeClr val="tx1"/>
                </a:solidFill>
                <a:highlight>
                  <a:schemeClr val="lt2"/>
                </a:highlight>
                <a:latin typeface="Oswald"/>
                <a:ea typeface="Oswald"/>
                <a:cs typeface="Oswald"/>
                <a:sym typeface="Oswald"/>
              </a:rPr>
              <a:t>Периодичность выплаты</a:t>
            </a:r>
            <a:endParaRPr sz="1600"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Ежемесячно</a:t>
            </a:r>
            <a:endParaRPr sz="600" dirty="0">
              <a:solidFill>
                <a:schemeClr val="tx1"/>
              </a:solidFill>
              <a:highlight>
                <a:srgbClr val="FF0000"/>
              </a:highlight>
              <a:latin typeface="Oswald"/>
              <a:ea typeface="Oswald"/>
              <a:cs typeface="Oswald"/>
              <a:sym typeface="Oswald"/>
            </a:endParaRPr>
          </a:p>
        </p:txBody>
      </p:sp>
      <p:sp>
        <p:nvSpPr>
          <p:cNvPr id="6" name="Google Shape;162;p24"/>
          <p:cNvSpPr txBox="1"/>
          <p:nvPr/>
        </p:nvSpPr>
        <p:spPr>
          <a:xfrm>
            <a:off x="747150" y="255952"/>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a:ea typeface="Oswald"/>
                <a:cs typeface="Oswald"/>
                <a:sym typeface="Oswald"/>
              </a:rPr>
              <a:t>КОД МЕРЫ </a:t>
            </a:r>
            <a:r>
              <a:rPr lang="ru" sz="1500" b="1" dirty="0" smtClean="0">
                <a:solidFill>
                  <a:schemeClr val="tx1"/>
                </a:solidFill>
                <a:latin typeface="Oswald"/>
                <a:ea typeface="Oswald"/>
                <a:cs typeface="Oswald"/>
                <a:sym typeface="Oswald"/>
              </a:rPr>
              <a:t>7711</a:t>
            </a:r>
            <a:endParaRPr sz="1500" b="1" dirty="0">
              <a:solidFill>
                <a:schemeClr val="tx1"/>
              </a:solidFill>
              <a:latin typeface="Oswald"/>
              <a:ea typeface="Oswald"/>
              <a:cs typeface="Oswald"/>
              <a:sym typeface="Oswald"/>
            </a:endParaRPr>
          </a:p>
        </p:txBody>
      </p:sp>
      <p:sp>
        <p:nvSpPr>
          <p:cNvPr id="7" name="Google Shape;164;p24"/>
          <p:cNvSpPr txBox="1">
            <a:spLocks/>
          </p:cNvSpPr>
          <p:nvPr/>
        </p:nvSpPr>
        <p:spPr>
          <a:xfrm>
            <a:off x="2674050" y="256227"/>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dirty="0" smtClean="0">
                <a:solidFill>
                  <a:schemeClr val="tx1"/>
                </a:solidFill>
                <a:latin typeface="Oswald"/>
                <a:ea typeface="Oswald"/>
                <a:cs typeface="Oswald"/>
                <a:sym typeface="Oswald"/>
              </a:rPr>
              <a:t>Освобождение от платы за пользование жилым помещением (платы за наем) в общежитиях образовательных организаций</a:t>
            </a:r>
            <a:endParaRPr lang="ru-RU" sz="2600" cap="all"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2782086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p:nvPr/>
        </p:nvSpPr>
        <p:spPr>
          <a:xfrm>
            <a:off x="747150" y="255952"/>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a:ea typeface="Oswald"/>
                <a:cs typeface="Oswald"/>
                <a:sym typeface="Oswald"/>
              </a:rPr>
              <a:t>КОД МЕРЫ </a:t>
            </a:r>
            <a:r>
              <a:rPr lang="ru" sz="1500" b="1" dirty="0" smtClean="0">
                <a:solidFill>
                  <a:schemeClr val="tx1"/>
                </a:solidFill>
                <a:latin typeface="Oswald"/>
                <a:ea typeface="Oswald"/>
                <a:cs typeface="Oswald"/>
                <a:sym typeface="Oswald"/>
              </a:rPr>
              <a:t>7711</a:t>
            </a:r>
            <a:endParaRPr sz="1500" b="1" dirty="0">
              <a:solidFill>
                <a:schemeClr val="tx1"/>
              </a:solidFill>
              <a:latin typeface="Oswald"/>
              <a:ea typeface="Oswald"/>
              <a:cs typeface="Oswald"/>
              <a:sym typeface="Oswald"/>
            </a:endParaRPr>
          </a:p>
        </p:txBody>
      </p:sp>
      <p:graphicFrame>
        <p:nvGraphicFramePr>
          <p:cNvPr id="163" name="Google Shape;163;p24"/>
          <p:cNvGraphicFramePr/>
          <p:nvPr>
            <p:extLst>
              <p:ext uri="{D42A27DB-BD31-4B8C-83A1-F6EECF244321}">
                <p14:modId xmlns:p14="http://schemas.microsoft.com/office/powerpoint/2010/main" val="1302890834"/>
              </p:ext>
            </p:extLst>
          </p:nvPr>
        </p:nvGraphicFramePr>
        <p:xfrm>
          <a:off x="300504" y="963652"/>
          <a:ext cx="8494225" cy="388614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val="20000"/>
                    </a:ext>
                  </a:extLst>
                </a:gridCol>
                <a:gridCol w="2981300">
                  <a:extLst>
                    <a:ext uri="{9D8B030D-6E8A-4147-A177-3AD203B41FA5}">
                      <a16:colId xmlns:a16="http://schemas.microsoft.com/office/drawing/2014/main" val="20001"/>
                    </a:ext>
                  </a:extLst>
                </a:gridCol>
              </a:tblGrid>
              <a:tr h="348000">
                <a:tc>
                  <a:txBody>
                    <a:bodyPr/>
                    <a:lstStyle/>
                    <a:p>
                      <a:pPr marL="0" lvl="0" indent="0" algn="l" rtl="0">
                        <a:spcBef>
                          <a:spcPts val="0"/>
                        </a:spcBef>
                        <a:spcAft>
                          <a:spcPts val="0"/>
                        </a:spcAft>
                        <a:buNone/>
                      </a:pPr>
                      <a:r>
                        <a:rPr lang="ru-RU" sz="1200" b="1" dirty="0" smtClean="0">
                          <a:latin typeface="Oswald"/>
                          <a:ea typeface="Oswald"/>
                          <a:cs typeface="Oswald"/>
                          <a:sym typeface="Oswald"/>
                        </a:rPr>
                        <a:t>Возможные категории получателей (в соответствии с локальными актами образовательных организаций)</a:t>
                      </a: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chemeClr val="tx1"/>
                          </a:solidFill>
                          <a:latin typeface="Oswald"/>
                          <a:ea typeface="Oswald"/>
                          <a:cs typeface="Oswald"/>
                          <a:sym typeface="Oswald"/>
                        </a:rPr>
                        <a:t>Дети-сироты и дети, оставшиеся без попечения родителей </a:t>
                      </a:r>
                      <a:endParaRPr sz="1150" kern="120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из числа детей-сирот и детей, оставшихся без попечения родителей</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потерявшие в период обучения обоих родителей или единственного родителя</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Дети-инвалиды</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Инвалиды I и II групп,</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Инвалиды с детства</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a:t>
                      </a:r>
                      <a:r>
                        <a:rPr lang="ru" sz="1150" dirty="0" smtClean="0">
                          <a:solidFill>
                            <a:schemeClr val="tx1"/>
                          </a:solidFill>
                          <a:latin typeface="Oswald"/>
                          <a:ea typeface="Oswald"/>
                          <a:cs typeface="Oswald"/>
                          <a:sym typeface="Oswald"/>
                        </a:rPr>
                        <a:t>«б«»- «г« </a:t>
                      </a:r>
                      <a:r>
                        <a:rPr lang="ru" sz="1150" dirty="0">
                          <a:solidFill>
                            <a:schemeClr val="tx1"/>
                          </a:solidFill>
                          <a:latin typeface="Oswald"/>
                          <a:ea typeface="Oswald"/>
                          <a:cs typeface="Oswald"/>
                          <a:sym typeface="Oswald"/>
                        </a:rPr>
                        <a:t>пункта 1, подпунктом </a:t>
                      </a:r>
                      <a:r>
                        <a:rPr lang="ru" sz="1150" dirty="0" smtClean="0">
                          <a:solidFill>
                            <a:schemeClr val="tx1"/>
                          </a:solidFill>
                          <a:latin typeface="Oswald"/>
                          <a:ea typeface="Oswald"/>
                          <a:cs typeface="Oswald"/>
                          <a:sym typeface="Oswald"/>
                        </a:rPr>
                        <a:t>«а» </a:t>
                      </a:r>
                      <a:r>
                        <a:rPr lang="ru" sz="1150" dirty="0">
                          <a:solidFill>
                            <a:schemeClr val="tx1"/>
                          </a:solidFill>
                          <a:latin typeface="Oswald"/>
                          <a:ea typeface="Oswald"/>
                          <a:cs typeface="Oswald"/>
                          <a:sym typeface="Oswald"/>
                        </a:rPr>
                        <a:t>пункта 2 и подпунктами </a:t>
                      </a:r>
                      <a:r>
                        <a:rPr lang="ru" sz="1150" dirty="0" smtClean="0">
                          <a:solidFill>
                            <a:schemeClr val="tx1"/>
                          </a:solidFill>
                          <a:latin typeface="Oswald"/>
                          <a:ea typeface="Oswald"/>
                          <a:cs typeface="Oswald"/>
                          <a:sym typeface="Oswald"/>
                        </a:rPr>
                        <a:t>«а» </a:t>
                      </a:r>
                      <a:r>
                        <a:rPr lang="ru" sz="1150" dirty="0">
                          <a:solidFill>
                            <a:schemeClr val="tx1"/>
                          </a:solidFill>
                          <a:latin typeface="Oswald"/>
                          <a:ea typeface="Oswald"/>
                          <a:cs typeface="Oswald"/>
                          <a:sym typeface="Oswald"/>
                        </a:rPr>
                        <a:t>- </a:t>
                      </a:r>
                      <a:r>
                        <a:rPr lang="ru" sz="1150" dirty="0" smtClean="0">
                          <a:solidFill>
                            <a:schemeClr val="tx1"/>
                          </a:solidFill>
                          <a:latin typeface="Oswald"/>
                          <a:ea typeface="Oswald"/>
                          <a:cs typeface="Oswald"/>
                          <a:sym typeface="Oswald"/>
                        </a:rPr>
                        <a:t>«в» </a:t>
                      </a:r>
                      <a:r>
                        <a:rPr lang="ru" sz="1150" dirty="0">
                          <a:solidFill>
                            <a:schemeClr val="tx1"/>
                          </a:solidFill>
                          <a:latin typeface="Oswald"/>
                          <a:ea typeface="Oswald"/>
                          <a:cs typeface="Oswald"/>
                          <a:sym typeface="Oswald"/>
                        </a:rPr>
                        <a:t>пункта 3 статьи 51 Федерального закона от 28 марта 1998 года N 53-ФЗ </a:t>
                      </a:r>
                      <a:r>
                        <a:rPr lang="ru" sz="1150" dirty="0" smtClean="0">
                          <a:solidFill>
                            <a:schemeClr val="tx1"/>
                          </a:solidFill>
                          <a:latin typeface="Oswald"/>
                          <a:ea typeface="Oswald"/>
                          <a:cs typeface="Oswald"/>
                          <a:sym typeface="Oswald"/>
                        </a:rPr>
                        <a:t>«О </a:t>
                      </a:r>
                      <a:r>
                        <a:rPr lang="ru" sz="1150" dirty="0">
                          <a:solidFill>
                            <a:schemeClr val="tx1"/>
                          </a:solidFill>
                          <a:latin typeface="Oswald"/>
                          <a:ea typeface="Oswald"/>
                          <a:cs typeface="Oswald"/>
                          <a:sym typeface="Oswald"/>
                        </a:rPr>
                        <a:t>воинской обязанности и военной </a:t>
                      </a:r>
                      <a:r>
                        <a:rPr lang="ru" sz="1150" dirty="0" smtClean="0">
                          <a:solidFill>
                            <a:schemeClr val="tx1"/>
                          </a:solidFill>
                          <a:latin typeface="Oswald"/>
                          <a:ea typeface="Oswald"/>
                          <a:cs typeface="Oswald"/>
                          <a:sym typeface="Oswald"/>
                        </a:rPr>
                        <a:t>службе»</a:t>
                      </a:r>
                      <a:endParaRPr sz="1150" dirty="0">
                        <a:solidFill>
                          <a:schemeClr val="tx1"/>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Получившие</a:t>
                      </a:r>
                      <a:r>
                        <a:rPr lang="ru" sz="1150" baseline="0" dirty="0">
                          <a:solidFill>
                            <a:schemeClr val="tx1"/>
                          </a:solidFill>
                          <a:latin typeface="Oswald"/>
                          <a:ea typeface="Oswald"/>
                          <a:cs typeface="Oswald"/>
                          <a:sym typeface="Oswald"/>
                        </a:rPr>
                        <a:t> </a:t>
                      </a:r>
                      <a:r>
                        <a:rPr lang="ru" sz="1150" dirty="0">
                          <a:solidFill>
                            <a:schemeClr val="tx1"/>
                          </a:solidFill>
                          <a:latin typeface="Oswald"/>
                          <a:ea typeface="Oswald"/>
                          <a:cs typeface="Oswald"/>
                          <a:sym typeface="Oswald"/>
                        </a:rPr>
                        <a:t>государственную социальную помощь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Подача заявления руководителю образовательной организации</a:t>
                      </a:r>
                      <a:endParaRPr sz="1150" dirty="0">
                        <a:solidFill>
                          <a:schemeClr val="tx1"/>
                        </a:solidFill>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a:t>
                      </a:r>
                      <a:r>
                        <a:rPr lang="ru" sz="1150" dirty="0" smtClean="0">
                          <a:solidFill>
                            <a:schemeClr val="tx1"/>
                          </a:solidFill>
                          <a:latin typeface="Oswald"/>
                          <a:ea typeface="Oswald"/>
                          <a:cs typeface="Oswald"/>
                          <a:sym typeface="Oswald"/>
                        </a:rPr>
                        <a:t>«Об </a:t>
                      </a:r>
                      <a:r>
                        <a:rPr lang="ru" sz="1150" dirty="0">
                          <a:solidFill>
                            <a:schemeClr val="tx1"/>
                          </a:solidFill>
                          <a:latin typeface="Oswald"/>
                          <a:ea typeface="Oswald"/>
                          <a:cs typeface="Oswald"/>
                          <a:sym typeface="Oswald"/>
                        </a:rPr>
                        <a:t>образовании в Российской </a:t>
                      </a:r>
                      <a:r>
                        <a:rPr lang="ru" sz="1150" dirty="0" smtClean="0">
                          <a:solidFill>
                            <a:schemeClr val="tx1"/>
                          </a:solidFill>
                          <a:latin typeface="Oswald"/>
                          <a:ea typeface="Oswald"/>
                          <a:cs typeface="Oswald"/>
                          <a:sym typeface="Oswald"/>
                        </a:rPr>
                        <a:t>Федерации»</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164" name="Google Shape;164;p24"/>
          <p:cNvSpPr txBox="1">
            <a:spLocks noGrp="1"/>
          </p:cNvSpPr>
          <p:nvPr>
            <p:ph type="ctrTitle"/>
          </p:nvPr>
        </p:nvSpPr>
        <p:spPr>
          <a:xfrm>
            <a:off x="2674050" y="256227"/>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buClr>
                <a:schemeClr val="dk1"/>
              </a:buClr>
              <a:buSzPts val="1100"/>
            </a:pPr>
            <a:r>
              <a:rPr lang="ru-RU" sz="1300" cap="all" dirty="0" smtClean="0">
                <a:solidFill>
                  <a:schemeClr val="tx1"/>
                </a:solidFill>
                <a:latin typeface="Oswald"/>
                <a:ea typeface="Oswald"/>
                <a:cs typeface="Oswald"/>
                <a:sym typeface="Oswald"/>
              </a:rPr>
              <a:t>Освобождение от </a:t>
            </a:r>
            <a:r>
              <a:rPr lang="ru-RU" sz="1300" cap="all" dirty="0">
                <a:solidFill>
                  <a:schemeClr val="tx1"/>
                </a:solidFill>
                <a:latin typeface="Oswald"/>
                <a:ea typeface="Oswald"/>
                <a:cs typeface="Oswald"/>
                <a:sym typeface="Oswald"/>
              </a:rPr>
              <a:t>платы за пользование жилым помещением (платы за наем) в общежитиях образовательных организаций</a:t>
            </a:r>
            <a:endParaRPr sz="2600" cap="all"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140233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2" name="Google Shape;122;p18"/>
          <p:cNvGraphicFramePr/>
          <p:nvPr>
            <p:extLst>
              <p:ext uri="{D42A27DB-BD31-4B8C-83A1-F6EECF244321}">
                <p14:modId xmlns:p14="http://schemas.microsoft.com/office/powerpoint/2010/main" val="2586682621"/>
              </p:ext>
            </p:extLst>
          </p:nvPr>
        </p:nvGraphicFramePr>
        <p:xfrm>
          <a:off x="324888" y="1271770"/>
          <a:ext cx="8494225" cy="304794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solidFill>
                            <a:schemeClr val="tx1"/>
                          </a:solidFill>
                          <a:latin typeface="Oswald"/>
                          <a:ea typeface="Oswald"/>
                          <a:cs typeface="Oswald"/>
                          <a:sym typeface="Oswald"/>
                        </a:rPr>
                        <a:t>Категория получателей (в соответствии с НПА Свердловской области)</a:t>
                      </a:r>
                      <a:endParaRPr sz="1200" b="1" dirty="0">
                        <a:solidFill>
                          <a:schemeClr val="tx1"/>
                        </a:solidFill>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solidFill>
                            <a:schemeClr val="tx1"/>
                          </a:solidFill>
                          <a:latin typeface="Oswald"/>
                          <a:ea typeface="Oswald"/>
                          <a:cs typeface="Oswald"/>
                          <a:sym typeface="Oswald"/>
                        </a:rPr>
                        <a:t>Порядок получения</a:t>
                      </a:r>
                      <a:endParaRPr sz="1200" b="1"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0">
                <a:tc>
                  <a:txBody>
                    <a:bodyPr/>
                    <a:lstStyle/>
                    <a:p>
                      <a:pPr marL="179999" lvl="0" indent="-162599" algn="l" rtl="0">
                        <a:spcBef>
                          <a:spcPts val="0"/>
                        </a:spcBef>
                        <a:spcAft>
                          <a:spcPts val="0"/>
                        </a:spcAft>
                        <a:buSzPts val="1200"/>
                        <a:buFont typeface="Oswald"/>
                        <a:buChar char="●"/>
                      </a:pPr>
                      <a:r>
                        <a:rPr lang="ru-RU" sz="1000" b="0" dirty="0" smtClean="0">
                          <a:solidFill>
                            <a:schemeClr val="tx1"/>
                          </a:solidFill>
                          <a:latin typeface="Oswald"/>
                          <a:ea typeface="Oswald"/>
                          <a:cs typeface="Oswald"/>
                          <a:sym typeface="Oswald"/>
                        </a:rPr>
                        <a:t>дети-сироты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1000" b="0" dirty="0">
                        <a:solidFill>
                          <a:schemeClr val="tx1"/>
                        </a:solidFill>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1000" dirty="0">
                          <a:solidFill>
                            <a:schemeClr val="tx1"/>
                          </a:solidFill>
                          <a:latin typeface="Oswald"/>
                          <a:ea typeface="Oswald"/>
                          <a:cs typeface="Oswald"/>
                          <a:sym typeface="Oswald"/>
                        </a:rPr>
                        <a:t>Подача заявления руководителю образовательной организации</a:t>
                      </a:r>
                      <a:endParaRPr sz="1000" dirty="0">
                        <a:solidFill>
                          <a:schemeClr val="tx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RU" sz="1000" dirty="0" smtClean="0">
                          <a:solidFill>
                            <a:schemeClr val="tx1"/>
                          </a:solidFill>
                          <a:latin typeface="Oswald"/>
                          <a:ea typeface="Oswald"/>
                          <a:cs typeface="Oswald"/>
                          <a:sym typeface="Oswald"/>
                        </a:rPr>
                        <a:t>Копия паспорта или иного документа, удостоверяющего личность заявителя)</a:t>
                      </a:r>
                    </a:p>
                    <a:p>
                      <a:pPr marL="179999" lvl="0" indent="-162599" algn="l" rtl="0">
                        <a:spcBef>
                          <a:spcPts val="0"/>
                        </a:spcBef>
                        <a:spcAft>
                          <a:spcPts val="0"/>
                        </a:spcAft>
                        <a:buSzPts val="1200"/>
                        <a:buFont typeface="Oswald"/>
                        <a:buChar char="●"/>
                      </a:pPr>
                      <a:r>
                        <a:rPr lang="ru-RU" sz="1000" dirty="0" smtClean="0">
                          <a:solidFill>
                            <a:schemeClr val="tx1"/>
                          </a:solidFill>
                          <a:latin typeface="Oswald"/>
                          <a:ea typeface="Oswald"/>
                          <a:cs typeface="Oswald"/>
                          <a:sym typeface="Oswald"/>
                        </a:rPr>
                        <a:t>Документы, подтверждающие полномочия законного представителя несовершеннолетнего обучающегося </a:t>
                      </a:r>
                    </a:p>
                    <a:p>
                      <a:pPr marL="179999" lvl="0" indent="-162599" algn="l" rtl="0">
                        <a:spcBef>
                          <a:spcPts val="0"/>
                        </a:spcBef>
                        <a:spcAft>
                          <a:spcPts val="0"/>
                        </a:spcAft>
                        <a:buSzPts val="1200"/>
                        <a:buFont typeface="Oswald"/>
                        <a:buChar char="●"/>
                      </a:pPr>
                      <a:r>
                        <a:rPr lang="ru-RU" sz="1000" dirty="0" smtClean="0">
                          <a:solidFill>
                            <a:schemeClr val="tx1"/>
                          </a:solidFill>
                          <a:latin typeface="Oswald"/>
                          <a:ea typeface="Oswald"/>
                          <a:cs typeface="Oswald"/>
                          <a:sym typeface="Oswald"/>
                        </a:rPr>
                        <a:t>Справка, выданная органам опеки и попечительства по месту жительства</a:t>
                      </a:r>
                      <a:r>
                        <a:rPr lang="ru-RU" sz="1000" baseline="0" dirty="0" smtClean="0">
                          <a:solidFill>
                            <a:schemeClr val="tx1"/>
                          </a:solidFill>
                          <a:latin typeface="Oswald"/>
                          <a:ea typeface="Oswald"/>
                          <a:cs typeface="Oswald"/>
                          <a:sym typeface="Oswald"/>
                        </a:rPr>
                        <a:t> несовершеннолетнего обучающегося или по месту хранения личного дела обучающегося, достигшего 18-летнего возраста, содержащая реквизиты документов, свидетельствующих об обстоятельствах утраты (отсутствия)попечения его родителей (единственного родителя)</a:t>
                      </a:r>
                    </a:p>
                    <a:p>
                      <a:pPr marL="179999" lvl="0" indent="-162599" algn="l" rtl="0">
                        <a:spcBef>
                          <a:spcPts val="0"/>
                        </a:spcBef>
                        <a:spcAft>
                          <a:spcPts val="0"/>
                        </a:spcAft>
                        <a:buSzPts val="1200"/>
                        <a:buFont typeface="Oswald"/>
                        <a:buChar char="●"/>
                      </a:pPr>
                      <a:r>
                        <a:rPr lang="ru-RU" sz="1000" baseline="0" dirty="0" smtClean="0">
                          <a:solidFill>
                            <a:schemeClr val="tx1"/>
                          </a:solidFill>
                          <a:latin typeface="Oswald"/>
                          <a:ea typeface="Oswald"/>
                          <a:cs typeface="Oswald"/>
                          <a:sym typeface="Oswald"/>
                        </a:rPr>
                        <a:t>Документы, подтверждающие ограниченные возможности здоровья</a:t>
                      </a:r>
                    </a:p>
                    <a:p>
                      <a:pPr marL="179999" lvl="0" indent="-162599" algn="l" rtl="0">
                        <a:spcBef>
                          <a:spcPts val="0"/>
                        </a:spcBef>
                        <a:spcAft>
                          <a:spcPts val="0"/>
                        </a:spcAft>
                        <a:buSzPts val="1200"/>
                        <a:buFont typeface="Oswald"/>
                        <a:buChar char="●"/>
                      </a:pPr>
                      <a:r>
                        <a:rPr lang="ru-RU" sz="1000" baseline="0" dirty="0" smtClean="0">
                          <a:solidFill>
                            <a:schemeClr val="tx1"/>
                          </a:solidFill>
                          <a:latin typeface="Oswald"/>
                          <a:ea typeface="Oswald"/>
                          <a:cs typeface="Oswald"/>
                          <a:sym typeface="Oswald"/>
                        </a:rPr>
                        <a:t>Сведения о банковских реквизитах и номере лицевого счета обучающегося, открытого в российской кредитной организации на имя обучающегося</a:t>
                      </a:r>
                    </a:p>
                    <a:p>
                      <a:pPr marL="17400" lvl="0" indent="0" algn="l" rtl="0">
                        <a:spcBef>
                          <a:spcPts val="0"/>
                        </a:spcBef>
                        <a:spcAft>
                          <a:spcPts val="0"/>
                        </a:spcAft>
                        <a:buSzPts val="1200"/>
                        <a:buFont typeface="Oswald"/>
                        <a:buNone/>
                      </a:pP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RU" sz="1000" b="0" dirty="0" smtClean="0">
                          <a:solidFill>
                            <a:schemeClr val="tx1"/>
                          </a:solidFill>
                          <a:latin typeface="Oswald"/>
                          <a:ea typeface="Oswald"/>
                          <a:cs typeface="Oswald"/>
                          <a:sym typeface="Oswald"/>
                        </a:rPr>
                        <a:t>дети, оставшиеся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1000" b="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0">
                <a:tc>
                  <a:txBody>
                    <a:bodyPr/>
                    <a:lstStyle/>
                    <a:p>
                      <a:pPr marL="179999" lvl="0" indent="-162599" algn="l" rtl="0">
                        <a:spcBef>
                          <a:spcPts val="0"/>
                        </a:spcBef>
                        <a:spcAft>
                          <a:spcPts val="0"/>
                        </a:spcAft>
                        <a:buSzPts val="1200"/>
                        <a:buFont typeface="Oswald"/>
                        <a:buChar char="●"/>
                      </a:pPr>
                      <a:r>
                        <a:rPr lang="ru-RU" sz="1000" b="0" dirty="0" smtClean="0">
                          <a:solidFill>
                            <a:schemeClr val="tx1"/>
                          </a:solidFill>
                          <a:latin typeface="Oswald"/>
                          <a:ea typeface="Oswald"/>
                          <a:cs typeface="Oswald"/>
                          <a:sym typeface="Oswald"/>
                        </a:rPr>
                        <a:t>лица из числа детей-сирот и детей, оставшихся без попечения родителей, с ограниченными возможностями здоровья (в том числе с различными формами умственной отсталости), обучающиеся по очной форме обучения по программам переподготовки рабочих и служащих за счет средств областного бюджета</a:t>
                      </a:r>
                      <a:endParaRPr sz="1000" b="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113;p17"/>
          <p:cNvSpPr txBox="1">
            <a:spLocks/>
          </p:cNvSpPr>
          <p:nvPr/>
        </p:nvSpPr>
        <p:spPr>
          <a:xfrm>
            <a:off x="2674050" y="487875"/>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smtClean="0">
                <a:solidFill>
                  <a:schemeClr val="tx1"/>
                </a:solidFill>
                <a:latin typeface="Oswald"/>
                <a:ea typeface="Oswald"/>
                <a:cs typeface="Oswald"/>
                <a:sym typeface="Oswald"/>
              </a:rPr>
              <a:t>Ежемесячная денежная выплата</a:t>
            </a:r>
            <a:endParaRPr lang="ru-RU" sz="1300" cap="all" dirty="0">
              <a:solidFill>
                <a:schemeClr val="tx1"/>
              </a:solidFill>
              <a:latin typeface="Oswald"/>
              <a:ea typeface="Oswald"/>
              <a:cs typeface="Oswald"/>
              <a:sym typeface="Oswald"/>
            </a:endParaRPr>
          </a:p>
        </p:txBody>
      </p:sp>
      <p:sp>
        <p:nvSpPr>
          <p:cNvPr id="7" name="Google Shape;115;p17"/>
          <p:cNvSpPr txBox="1"/>
          <p:nvPr/>
        </p:nvSpPr>
        <p:spPr>
          <a:xfrm>
            <a:off x="747150" y="487875"/>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solidFill>
                  <a:schemeClr val="tx1"/>
                </a:solidFill>
                <a:latin typeface="Oswald"/>
                <a:ea typeface="Oswald"/>
                <a:cs typeface="Oswald"/>
                <a:sym typeface="Oswald"/>
              </a:rPr>
              <a:t>КОД МЕРЫ </a:t>
            </a:r>
            <a:r>
              <a:rPr lang="ru" sz="1500" b="1" dirty="0" smtClean="0">
                <a:solidFill>
                  <a:schemeClr val="tx1"/>
                </a:solidFill>
                <a:latin typeface="Oswald"/>
                <a:ea typeface="Oswald"/>
                <a:cs typeface="Oswald"/>
                <a:sym typeface="Oswald"/>
              </a:rPr>
              <a:t>0448</a:t>
            </a:r>
            <a:endParaRPr sz="1500" b="1"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64807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8" name="Google Shape;128;p19"/>
          <p:cNvSpPr/>
          <p:nvPr/>
        </p:nvSpPr>
        <p:spPr>
          <a:xfrm>
            <a:off x="524729" y="1195300"/>
            <a:ext cx="7909321" cy="3748677"/>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r>
              <a:rPr lang="ru" b="1" dirty="0" smtClean="0">
                <a:solidFill>
                  <a:schemeClr val="tx1"/>
                </a:solidFill>
                <a:latin typeface="Oswald"/>
                <a:ea typeface="Oswald"/>
                <a:cs typeface="Oswald"/>
                <a:sym typeface="Oswald"/>
              </a:rPr>
              <a:t>Нормативные </a:t>
            </a:r>
            <a:r>
              <a:rPr lang="ru" b="1" dirty="0">
                <a:solidFill>
                  <a:schemeClr val="tx1"/>
                </a:solidFill>
                <a:latin typeface="Oswald"/>
                <a:ea typeface="Oswald"/>
                <a:cs typeface="Oswald"/>
                <a:sym typeface="Oswald"/>
              </a:rPr>
              <a:t>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 sz="1200" dirty="0" smtClean="0">
                <a:solidFill>
                  <a:schemeClr val="tx1"/>
                </a:solidFill>
                <a:latin typeface="Oswald"/>
                <a:ea typeface="Oswald"/>
                <a:cs typeface="Oswald"/>
                <a:sym typeface="Oswald"/>
              </a:rPr>
              <a:t>Постановление </a:t>
            </a:r>
            <a:r>
              <a:rPr lang="ru" sz="1200" dirty="0">
                <a:solidFill>
                  <a:schemeClr val="tx1"/>
                </a:solidFill>
                <a:latin typeface="Oswald"/>
                <a:ea typeface="Oswald"/>
                <a:cs typeface="Oswald"/>
                <a:sym typeface="Oswald"/>
              </a:rPr>
              <a:t>Правительства Свердловской области от 05.07.2017 № 476-ПП </a:t>
            </a:r>
            <a:r>
              <a:rPr lang="ru" sz="1200" dirty="0" smtClean="0">
                <a:solidFill>
                  <a:schemeClr val="tx1"/>
                </a:solidFill>
                <a:latin typeface="Oswald"/>
                <a:ea typeface="Oswald"/>
                <a:cs typeface="Oswald"/>
                <a:sym typeface="Oswald"/>
              </a:rPr>
              <a:t>«Об </a:t>
            </a:r>
            <a:r>
              <a:rPr lang="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 sz="1200" dirty="0" smtClean="0">
                <a:solidFill>
                  <a:schemeClr val="tx1"/>
                </a:solidFill>
                <a:latin typeface="Oswald"/>
                <a:ea typeface="Oswald"/>
                <a:cs typeface="Oswald"/>
                <a:sym typeface="Oswald"/>
              </a:rPr>
              <a:t>выпускникам»</a:t>
            </a:r>
            <a:endParaRPr lang="ru" sz="12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sz="12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200" dirty="0">
                <a:solidFill>
                  <a:schemeClr val="tx1"/>
                </a:solidFill>
                <a:latin typeface="Oswald"/>
                <a:ea typeface="Oswald"/>
                <a:cs typeface="Oswald"/>
                <a:sym typeface="Oswald"/>
              </a:rPr>
              <a:t>Размер выплаты: </a:t>
            </a:r>
            <a:r>
              <a:rPr lang="ru" sz="1200" dirty="0" smtClean="0">
                <a:solidFill>
                  <a:srgbClr val="FF0000"/>
                </a:solidFill>
                <a:latin typeface="Oswald"/>
                <a:ea typeface="Oswald"/>
                <a:cs typeface="Oswald"/>
                <a:sym typeface="Oswald"/>
              </a:rPr>
              <a:t>57 007,8 </a:t>
            </a:r>
            <a:r>
              <a:rPr lang="ru" sz="1200" dirty="0">
                <a:solidFill>
                  <a:srgbClr val="FF0000"/>
                </a:solidFill>
                <a:latin typeface="Oswald"/>
                <a:ea typeface="Oswald"/>
                <a:cs typeface="Oswald"/>
                <a:sym typeface="Oswald"/>
              </a:rPr>
              <a:t>руб. (по состоянию на </a:t>
            </a:r>
            <a:r>
              <a:rPr lang="ru" sz="1200" dirty="0" smtClean="0">
                <a:solidFill>
                  <a:srgbClr val="FF0000"/>
                </a:solidFill>
                <a:latin typeface="Oswald"/>
                <a:ea typeface="Oswald"/>
                <a:cs typeface="Oswald"/>
                <a:sym typeface="Oswald"/>
              </a:rPr>
              <a:t>01.01.2025)</a:t>
            </a:r>
            <a:endParaRPr sz="1200" dirty="0">
              <a:solidFill>
                <a:srgbClr val="FF0000"/>
              </a:solidFill>
              <a:latin typeface="Oswald"/>
              <a:ea typeface="Oswald"/>
              <a:cs typeface="Oswald"/>
              <a:sym typeface="Oswald"/>
            </a:endParaRPr>
          </a:p>
          <a:p>
            <a:pPr marL="457200" marR="0" lvl="0" indent="0" algn="just" rtl="0">
              <a:spcBef>
                <a:spcPts val="0"/>
              </a:spcBef>
              <a:spcAft>
                <a:spcPts val="0"/>
              </a:spcAft>
              <a:buNone/>
            </a:pPr>
            <a:endParaRPr sz="1300" dirty="0">
              <a:solidFill>
                <a:srgbClr val="FF0000"/>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sz="1200" dirty="0" smtClean="0">
                <a:solidFill>
                  <a:schemeClr val="tx1"/>
                </a:solidFill>
                <a:latin typeface="Oswald"/>
                <a:ea typeface="Oswald"/>
                <a:cs typeface="Oswald"/>
                <a:sym typeface="Oswald"/>
              </a:rPr>
              <a:t>Единовременно</a:t>
            </a:r>
            <a:endParaRPr b="1" dirty="0">
              <a:solidFill>
                <a:srgbClr val="FF0000"/>
              </a:solidFill>
              <a:latin typeface="Oswald"/>
              <a:ea typeface="Oswald"/>
              <a:cs typeface="Oswald"/>
              <a:sym typeface="Oswald"/>
            </a:endParaRPr>
          </a:p>
        </p:txBody>
      </p:sp>
      <p:sp>
        <p:nvSpPr>
          <p:cNvPr id="6" name="Google Shape;134;p20"/>
          <p:cNvSpPr txBox="1"/>
          <p:nvPr/>
        </p:nvSpPr>
        <p:spPr>
          <a:xfrm>
            <a:off x="747150" y="489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sp>
        <p:nvSpPr>
          <p:cNvPr id="7" name="Google Shape;136;p20"/>
          <p:cNvSpPr txBox="1">
            <a:spLocks noGrp="1"/>
          </p:cNvSpPr>
          <p:nvPr>
            <p:ph type="ctrTitle"/>
          </p:nvPr>
        </p:nvSpPr>
        <p:spPr>
          <a:xfrm>
            <a:off x="2674050" y="489600"/>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buClr>
                <a:schemeClr val="dk1"/>
              </a:buClr>
              <a:buSzPts val="1100"/>
            </a:pPr>
            <a:r>
              <a:rPr lang="ru-RU" sz="1300" cap="all" dirty="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 для выпускников</a:t>
            </a:r>
            <a:endParaRPr sz="1300" cap="all"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p:nvPr/>
        </p:nvSpPr>
        <p:spPr>
          <a:xfrm>
            <a:off x="747150" y="489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graphicFrame>
        <p:nvGraphicFramePr>
          <p:cNvPr id="135" name="Google Shape;135;p20"/>
          <p:cNvGraphicFramePr/>
          <p:nvPr>
            <p:extLst>
              <p:ext uri="{D42A27DB-BD31-4B8C-83A1-F6EECF244321}">
                <p14:modId xmlns:p14="http://schemas.microsoft.com/office/powerpoint/2010/main" val="521151813"/>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641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2320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6" name="Google Shape;136;p20"/>
          <p:cNvSpPr txBox="1">
            <a:spLocks/>
          </p:cNvSpPr>
          <p:nvPr/>
        </p:nvSpPr>
        <p:spPr>
          <a:xfrm>
            <a:off x="2674050" y="489600"/>
            <a:ext cx="5760000" cy="707700"/>
          </a:xfrm>
          <a:prstGeom prst="rect">
            <a:avLst/>
          </a:prstGeom>
          <a:noFill/>
          <a:ln>
            <a:noFill/>
          </a:ln>
        </p:spPr>
        <p:txBody>
          <a:bodyPr spcFirstLastPara="1" vert="horz" wrap="square" lIns="68575" tIns="34275" rIns="68575" bIns="34275" rtlCol="0" anchor="ctr" anchorCtr="0">
            <a:noAutofit/>
          </a:bodyPr>
          <a:lstStyle>
            <a:lvl1pPr algn="r" defTabSz="342900"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spcBef>
                <a:spcPts val="0"/>
              </a:spcBef>
              <a:buClr>
                <a:schemeClr val="dk1"/>
              </a:buClr>
              <a:buSzPts val="1100"/>
              <a:buFontTx/>
            </a:pPr>
            <a:r>
              <a:rPr lang="ru-RU" sz="1300" cap="all" dirty="0" smtClean="0">
                <a:solidFill>
                  <a:srgbClr val="000000"/>
                </a:solidFill>
                <a:latin typeface="Oswald" panose="020B0604020202020204" charset="-52"/>
                <a:ea typeface="Oswald"/>
                <a:cs typeface="Oswald"/>
                <a:sym typeface="Oswald"/>
              </a:rPr>
              <a:t>Денежная компенсация на приобретение комплекта одежды, обуви, мягкого инвентаря для выпускников</a:t>
            </a:r>
            <a:endParaRPr lang="ru-RU" sz="1300" cap="all" dirty="0">
              <a:solidFill>
                <a:srgbClr val="000000"/>
              </a:solidFill>
              <a:latin typeface="Oswald" panose="020B0604020202020204" charset="-52"/>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p:nvPr/>
        </p:nvSpPr>
        <p:spPr>
          <a:xfrm>
            <a:off x="380550" y="1189079"/>
            <a:ext cx="8053500" cy="3629664"/>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lvl="0" algn="ctr"/>
            <a:endParaRPr lang="ru-RU" sz="1200"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05.07.2017 №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lang="ru-RU" sz="12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a:t>
            </a:r>
            <a:r>
              <a:rPr lang="ru-RU" sz="1200" dirty="0" smtClean="0">
                <a:solidFill>
                  <a:schemeClr val="tx1"/>
                </a:solidFill>
                <a:latin typeface="Oswald"/>
                <a:ea typeface="Oswald"/>
                <a:cs typeface="Oswald"/>
                <a:sym typeface="Oswald"/>
              </a:rPr>
              <a:t>«О </a:t>
            </a:r>
            <a:r>
              <a:rPr lang="ru-RU" sz="1200" dirty="0">
                <a:solidFill>
                  <a:schemeClr val="tx1"/>
                </a:solidFill>
                <a:latin typeface="Oswald"/>
                <a:ea typeface="Oswald"/>
                <a:cs typeface="Oswald"/>
                <a:sym typeface="Oswald"/>
              </a:rPr>
              <a:t>внесении изменений в постановление Правительства Свердловской области от 05.07.2017 N 476-ПП </a:t>
            </a:r>
            <a:r>
              <a:rPr lang="ru-RU" sz="1200" dirty="0" smtClean="0">
                <a:solidFill>
                  <a:schemeClr val="tx1"/>
                </a:solidFill>
                <a:latin typeface="Oswald"/>
                <a:ea typeface="Oswald"/>
                <a:cs typeface="Oswald"/>
                <a:sym typeface="Oswald"/>
              </a:rPr>
              <a:t>«Об </a:t>
            </a:r>
            <a:r>
              <a:rPr lang="ru-RU" sz="1200" dirty="0">
                <a:solidFill>
                  <a:schemeClr val="tx1"/>
                </a:solidFill>
                <a:latin typeface="Oswald"/>
                <a:ea typeface="Oswald"/>
                <a:cs typeface="Oswald"/>
                <a:sym typeface="Oswald"/>
              </a:rPr>
              <a:t>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a:t>
            </a:r>
            <a:r>
              <a:rPr lang="ru-RU" sz="1200" dirty="0" smtClean="0">
                <a:solidFill>
                  <a:schemeClr val="tx1"/>
                </a:solidFill>
                <a:latin typeface="Oswald"/>
                <a:ea typeface="Oswald"/>
                <a:cs typeface="Oswald"/>
                <a:sym typeface="Oswald"/>
              </a:rPr>
              <a:t>выпускникам»</a:t>
            </a:r>
            <a:endParaRPr lang="ru-RU" sz="1200" dirty="0">
              <a:solidFill>
                <a:schemeClr val="tx1"/>
              </a:solidFill>
              <a:latin typeface="Oswald"/>
              <a:ea typeface="Oswald"/>
              <a:cs typeface="Oswald"/>
              <a:sym typeface="Oswald"/>
            </a:endParaRPr>
          </a:p>
          <a:p>
            <a:pPr marL="0" lvl="0" indent="0" algn="ctr" rtl="0">
              <a:spcBef>
                <a:spcPts val="0"/>
              </a:spcBef>
              <a:spcAft>
                <a:spcPts val="0"/>
              </a:spcAft>
              <a:buNone/>
            </a:pPr>
            <a:endParaRPr lang="en-US" sz="1300" b="1" dirty="0" smtClean="0">
              <a:solidFill>
                <a:schemeClr val="tx1"/>
              </a:solidFill>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latin typeface="Oswald"/>
                <a:ea typeface="Oswald"/>
                <a:cs typeface="Oswald"/>
                <a:sym typeface="Oswald"/>
              </a:rPr>
              <a:t>Форма </a:t>
            </a:r>
            <a:r>
              <a:rPr lang="ru" b="1" dirty="0">
                <a:solidFill>
                  <a:schemeClr val="tx1"/>
                </a:solidFill>
                <a:latin typeface="Oswald"/>
                <a:ea typeface="Oswald"/>
                <a:cs typeface="Oswald"/>
                <a:sym typeface="Oswald"/>
              </a:rPr>
              <a:t>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Размер выплаты: </a:t>
            </a:r>
            <a:r>
              <a:rPr lang="ru" sz="1300" dirty="0">
                <a:solidFill>
                  <a:srgbClr val="FF0000"/>
                </a:solidFill>
                <a:latin typeface="Oswald"/>
                <a:ea typeface="Oswald"/>
                <a:cs typeface="Oswald"/>
                <a:sym typeface="Oswald"/>
              </a:rPr>
              <a:t>1 </a:t>
            </a:r>
            <a:r>
              <a:rPr lang="ru" sz="1300" dirty="0" smtClean="0">
                <a:solidFill>
                  <a:srgbClr val="FF0000"/>
                </a:solidFill>
                <a:latin typeface="Oswald"/>
                <a:ea typeface="Oswald"/>
                <a:cs typeface="Oswald"/>
                <a:sym typeface="Oswald"/>
              </a:rPr>
              <a:t>401,8 </a:t>
            </a:r>
            <a:r>
              <a:rPr lang="ru" sz="1300" dirty="0">
                <a:solidFill>
                  <a:schemeClr val="tx1"/>
                </a:solidFill>
                <a:latin typeface="Oswald"/>
                <a:ea typeface="Oswald"/>
                <a:cs typeface="Oswald"/>
                <a:sym typeface="Oswald"/>
              </a:rPr>
              <a:t>руб. (по состоянию на </a:t>
            </a:r>
            <a:r>
              <a:rPr lang="ru" sz="1300" dirty="0" smtClean="0">
                <a:solidFill>
                  <a:schemeClr val="tx1"/>
                </a:solidFill>
                <a:latin typeface="Oswald"/>
                <a:ea typeface="Oswald"/>
                <a:cs typeface="Oswald"/>
                <a:sym typeface="Oswald"/>
              </a:rPr>
              <a:t>01.01.2025).</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Периодичность выплаты</a:t>
            </a:r>
            <a:endParaRPr b="1"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0475</a:t>
            </a:r>
            <a:endParaRPr sz="1500" b="1" dirty="0">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RU" sz="1300" cap="all" dirty="0">
                <a:solidFill>
                  <a:srgbClr val="000000"/>
                </a:solidFill>
                <a:latin typeface="Oswald"/>
                <a:ea typeface="Oswald"/>
                <a:cs typeface="Oswald"/>
                <a:sym typeface="Oswald"/>
              </a:rPr>
              <a:t>Е</a:t>
            </a:r>
            <a:r>
              <a:rPr lang="ru-RU" sz="1300" cap="all" dirty="0" smtClean="0">
                <a:solidFill>
                  <a:srgbClr val="000000"/>
                </a:solidFill>
                <a:latin typeface="Oswald"/>
                <a:ea typeface="Oswald"/>
                <a:cs typeface="Oswald"/>
                <a:sym typeface="Oswald"/>
              </a:rPr>
              <a:t>диновременное денежное пособие выпускникам</a:t>
            </a:r>
            <a:endParaRPr lang="ru-RU" sz="1200" cap="all" dirty="0">
              <a:solidFill>
                <a:srgbClr val="000000"/>
              </a:solidFill>
              <a:latin typeface="Oswald" panose="020B0604020202020204" charset="-52"/>
              <a:ea typeface="Oswald" panose="020B0604020202020204" charset="-52"/>
              <a:cs typeface="Oswald" panose="020B0604020202020204" charset="-52"/>
              <a:sym typeface="Oswald" panose="020B0604020202020204" charset="-52"/>
            </a:endParaRPr>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Oswald"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Oswald"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Oswald"/>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Oswald"/>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14333</TotalTime>
  <Words>9100</Words>
  <Application>Microsoft Office PowerPoint</Application>
  <PresentationFormat>Экран (16:9)</PresentationFormat>
  <Paragraphs>775</Paragraphs>
  <Slides>53</Slides>
  <Notes>52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53</vt:i4>
      </vt:variant>
    </vt:vector>
  </HeadingPairs>
  <TitlesOfParts>
    <vt:vector size="56" baseType="lpstr">
      <vt:lpstr>Oswald</vt:lpstr>
      <vt:lpstr>Arial</vt:lpstr>
      <vt:lpstr>Аспект</vt:lpstr>
      <vt:lpstr>Государственная информационная система «Единая централизованная цифровая платформа в социальной сфере» (ГИС ЕЦЦП в социальной сфере)</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Презентация PowerPoint</vt:lpstr>
      <vt:lpstr>Ежемесячная денежная выплата</vt:lpstr>
      <vt:lpstr>Презентация PowerPoint</vt:lpstr>
      <vt:lpstr>Денежная компенсация на приобретение комплекта одежды, обуви, мягкого инвентаря для выпускников</vt:lpstr>
      <vt:lpstr>Презентация PowerPoint</vt:lpstr>
      <vt:lpstr>Единовременное денежное пособие выпускникам</vt:lpstr>
      <vt:lpstr>Презентация PowerPoint</vt:lpstr>
      <vt:lpstr>Презентация PowerPoint</vt:lpstr>
      <vt:lpstr>Презентация PowerPoint</vt:lpstr>
      <vt:lpstr>Пособие на оплату проезда (кроме проезда на такси)</vt:lpstr>
      <vt:lpstr>Пособие на оплату проезда (кроме проезда на такси)</vt:lpstr>
      <vt:lpstr>Презентация PowerPoint</vt:lpstr>
      <vt:lpstr>ОБЕСПЕЧЕНИЕ БЕСПЛАТНЫМ ПРОЕЗДОМ ОДИН РАЗ В ГОД К МЕСТУ ЖИТЕЛЬСТВА И ОБРАТНО К МЕСТУ УЧЕБЫ (ВЫДАЧА БИЛЕТОВ)</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Презентация PowerPoint</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vt:lpstr>
      <vt:lpstr>Презентация PowerPoint</vt:lpstr>
      <vt:lpstr>Презентация PowerPoint</vt:lpstr>
      <vt:lpstr>Презентация PowerPoint</vt:lpstr>
      <vt:lpstr>Презентация PowerPoint</vt:lpstr>
      <vt:lpstr>Презентация PowerPoint</vt:lpstr>
      <vt:lpstr>Денежная компенсация на приобретение комплекта одежды, обуви, мягкого инвентаря</vt:lpstr>
      <vt:lpstr>Презентация PowerPoint</vt:lpstr>
      <vt:lpstr>Презентация PowerPoint</vt:lpstr>
      <vt:lpstr>Презентация PowerPoint</vt:lpstr>
      <vt:lpstr>Презентация PowerPoint</vt:lpstr>
      <vt:lpstr>Компенсация затрат родителям на получение обучающимися общего образования в форме семейного образования</vt:lpstr>
      <vt:lpstr>Презентация PowerPoint</vt:lpstr>
      <vt:lpstr>Меры, назначаемые в натуральной форме</vt:lpstr>
      <vt:lpstr>Презентация PowerPoint</vt:lpstr>
      <vt:lpstr>Презентация PowerPoint</vt:lpstr>
      <vt:lpstr>Презентация PowerPoint</vt:lpstr>
      <vt:lpstr>Обеспечение бесплатным проездом на городском, пригородном транспорте, в сельской местности на внутрирайонном транспорте (кроме такси)</vt:lpstr>
      <vt:lpstr>Презентация PowerPoint</vt:lpstr>
      <vt:lpstr>Полное или частичное освобождение от родительской платы за присмотр и уход за ребенком, осваивающим образовательную программу дошкольного образования</vt:lpstr>
      <vt:lpstr>Презентация PowerPoint</vt:lpstr>
      <vt:lpstr>Презентация PowerPoint</vt:lpstr>
      <vt:lpstr>Презентация PowerPoint</vt:lpstr>
      <vt:lpstr>Обеспечение отдыха и оздоровления детей за счет бюджета</vt:lpstr>
      <vt:lpstr>ОБЕСПЕЧЕНИЕ ОТДЫХА И ОЗДОРОВЛЕНИЯ ДЕТЕЙ ЗА СЧЕТ БЮДЖЕТА</vt:lpstr>
      <vt:lpstr>Презентация PowerPoint</vt:lpstr>
      <vt:lpstr>Презентация PowerPoint</vt:lpstr>
      <vt:lpstr>Презентация PowerPoint</vt:lpstr>
      <vt:lpstr>Презентация PowerPoint</vt:lpstr>
      <vt:lpstr>Освобождение от платы за пользование жилым помещением (платы за наем) в общежитиях образовательных организаций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Администратор безопасности</dc:creator>
  <cp:lastModifiedBy>ZKS_User</cp:lastModifiedBy>
  <cp:revision>307</cp:revision>
  <dcterms:modified xsi:type="dcterms:W3CDTF">2025-01-13T04:16:26Z</dcterms:modified>
</cp:coreProperties>
</file>