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5" d="100"/>
          <a:sy n="85" d="100"/>
        </p:scale>
        <p:origin x="342" y="12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524000" y="1122363"/>
            <a:ext cx="9144000" cy="2387600"/>
          </a:xfrm>
        </p:spPr>
        <p:txBody>
          <a:bodyPr anchor="b"/>
          <a:lstStyle>
            <a:lvl1pPr algn="ctr">
              <a:defRPr sz="6000"/>
            </a:lvl1pPr>
          </a:lstStyle>
          <a:p>
            <a:r>
              <a:rPr lang="ru-RU" smtClean="0"/>
              <a:t>Образец заголовка</a:t>
            </a:r>
            <a:endParaRPr lang="ru-RU"/>
          </a:p>
        </p:txBody>
      </p:sp>
      <p:sp>
        <p:nvSpPr>
          <p:cNvPr id="3" name="Подзаголовок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7EB4E616-1A62-4227-BFEB-243C1970C25D}" type="datetimeFigureOut">
              <a:rPr lang="ru-RU" smtClean="0"/>
              <a:t>21.03.2024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DF944A98-CD11-4EED-A8A7-98156722182B}" type="slidenum">
              <a:rPr lang="ru-RU" smtClean="0"/>
              <a:t>‹#›</a:t>
            </a:fld>
            <a:endParaRPr lang="ru-RU"/>
          </a:p>
        </p:txBody>
      </p:sp>
    </p:spTree>
    <p:extLst>
      <p:ext uri="{BB962C8B-B14F-4D97-AF65-F5344CB8AC3E}">
        <p14:creationId xmlns:p14="http://schemas.microsoft.com/office/powerpoint/2010/main" val="49518723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7EB4E616-1A62-4227-BFEB-243C1970C25D}" type="datetimeFigureOut">
              <a:rPr lang="ru-RU" smtClean="0"/>
              <a:t>21.03.2024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DF944A98-CD11-4EED-A8A7-98156722182B}" type="slidenum">
              <a:rPr lang="ru-RU" smtClean="0"/>
              <a:t>‹#›</a:t>
            </a:fld>
            <a:endParaRPr lang="ru-RU"/>
          </a:p>
        </p:txBody>
      </p:sp>
    </p:spTree>
    <p:extLst>
      <p:ext uri="{BB962C8B-B14F-4D97-AF65-F5344CB8AC3E}">
        <p14:creationId xmlns:p14="http://schemas.microsoft.com/office/powerpoint/2010/main" val="416104369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8724900" y="365125"/>
            <a:ext cx="2628900" cy="5811838"/>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838200" y="365125"/>
            <a:ext cx="7734300" cy="5811838"/>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7EB4E616-1A62-4227-BFEB-243C1970C25D}" type="datetimeFigureOut">
              <a:rPr lang="ru-RU" smtClean="0"/>
              <a:t>21.03.2024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DF944A98-CD11-4EED-A8A7-98156722182B}" type="slidenum">
              <a:rPr lang="ru-RU" smtClean="0"/>
              <a:t>‹#›</a:t>
            </a:fld>
            <a:endParaRPr lang="ru-RU"/>
          </a:p>
        </p:txBody>
      </p:sp>
    </p:spTree>
    <p:extLst>
      <p:ext uri="{BB962C8B-B14F-4D97-AF65-F5344CB8AC3E}">
        <p14:creationId xmlns:p14="http://schemas.microsoft.com/office/powerpoint/2010/main" val="160397085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7EB4E616-1A62-4227-BFEB-243C1970C25D}" type="datetimeFigureOut">
              <a:rPr lang="ru-RU" smtClean="0"/>
              <a:t>21.03.2024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DF944A98-CD11-4EED-A8A7-98156722182B}" type="slidenum">
              <a:rPr lang="ru-RU" smtClean="0"/>
              <a:t>‹#›</a:t>
            </a:fld>
            <a:endParaRPr lang="ru-RU"/>
          </a:p>
        </p:txBody>
      </p:sp>
    </p:spTree>
    <p:extLst>
      <p:ext uri="{BB962C8B-B14F-4D97-AF65-F5344CB8AC3E}">
        <p14:creationId xmlns:p14="http://schemas.microsoft.com/office/powerpoint/2010/main" val="60067164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1850" y="1709738"/>
            <a:ext cx="10515600" cy="2852737"/>
          </a:xfrm>
        </p:spPr>
        <p:txBody>
          <a:bodyPr anchor="b"/>
          <a:lstStyle>
            <a:lvl1pPr>
              <a:defRPr sz="6000"/>
            </a:lvl1pPr>
          </a:lstStyle>
          <a:p>
            <a:r>
              <a:rPr lang="ru-RU" smtClean="0"/>
              <a:t>Образец заголовка</a:t>
            </a:r>
            <a:endParaRPr lang="ru-RU"/>
          </a:p>
        </p:txBody>
      </p:sp>
      <p:sp>
        <p:nvSpPr>
          <p:cNvPr id="3" name="Текст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7EB4E616-1A62-4227-BFEB-243C1970C25D}" type="datetimeFigureOut">
              <a:rPr lang="ru-RU" smtClean="0"/>
              <a:t>21.03.2024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DF944A98-CD11-4EED-A8A7-98156722182B}" type="slidenum">
              <a:rPr lang="ru-RU" smtClean="0"/>
              <a:t>‹#›</a:t>
            </a:fld>
            <a:endParaRPr lang="ru-RU"/>
          </a:p>
        </p:txBody>
      </p:sp>
    </p:spTree>
    <p:extLst>
      <p:ext uri="{BB962C8B-B14F-4D97-AF65-F5344CB8AC3E}">
        <p14:creationId xmlns:p14="http://schemas.microsoft.com/office/powerpoint/2010/main" val="385281156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838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6172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7EB4E616-1A62-4227-BFEB-243C1970C25D}" type="datetimeFigureOut">
              <a:rPr lang="ru-RU" smtClean="0"/>
              <a:t>21.03.2024</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DF944A98-CD11-4EED-A8A7-98156722182B}" type="slidenum">
              <a:rPr lang="ru-RU" smtClean="0"/>
              <a:t>‹#›</a:t>
            </a:fld>
            <a:endParaRPr lang="ru-RU"/>
          </a:p>
        </p:txBody>
      </p:sp>
    </p:spTree>
    <p:extLst>
      <p:ext uri="{BB962C8B-B14F-4D97-AF65-F5344CB8AC3E}">
        <p14:creationId xmlns:p14="http://schemas.microsoft.com/office/powerpoint/2010/main" val="21088135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365125"/>
            <a:ext cx="10515600" cy="1325563"/>
          </a:xfrm>
        </p:spPr>
        <p:txBody>
          <a:bodyPr/>
          <a:lstStyle/>
          <a:p>
            <a:r>
              <a:rPr lang="ru-RU" smtClean="0"/>
              <a:t>Образец заголовка</a:t>
            </a:r>
            <a:endParaRPr lang="ru-RU"/>
          </a:p>
        </p:txBody>
      </p:sp>
      <p:sp>
        <p:nvSpPr>
          <p:cNvPr id="3" name="Текст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839788" y="2505075"/>
            <a:ext cx="5157787"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6172200" y="2505075"/>
            <a:ext cx="5183188"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7EB4E616-1A62-4227-BFEB-243C1970C25D}" type="datetimeFigureOut">
              <a:rPr lang="ru-RU" smtClean="0"/>
              <a:t>21.03.2024</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DF944A98-CD11-4EED-A8A7-98156722182B}" type="slidenum">
              <a:rPr lang="ru-RU" smtClean="0"/>
              <a:t>‹#›</a:t>
            </a:fld>
            <a:endParaRPr lang="ru-RU"/>
          </a:p>
        </p:txBody>
      </p:sp>
    </p:spTree>
    <p:extLst>
      <p:ext uri="{BB962C8B-B14F-4D97-AF65-F5344CB8AC3E}">
        <p14:creationId xmlns:p14="http://schemas.microsoft.com/office/powerpoint/2010/main" val="11848416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7EB4E616-1A62-4227-BFEB-243C1970C25D}" type="datetimeFigureOut">
              <a:rPr lang="ru-RU" smtClean="0"/>
              <a:t>21.03.2024</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DF944A98-CD11-4EED-A8A7-98156722182B}" type="slidenum">
              <a:rPr lang="ru-RU" smtClean="0"/>
              <a:t>‹#›</a:t>
            </a:fld>
            <a:endParaRPr lang="ru-RU"/>
          </a:p>
        </p:txBody>
      </p:sp>
    </p:spTree>
    <p:extLst>
      <p:ext uri="{BB962C8B-B14F-4D97-AF65-F5344CB8AC3E}">
        <p14:creationId xmlns:p14="http://schemas.microsoft.com/office/powerpoint/2010/main" val="5492360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7EB4E616-1A62-4227-BFEB-243C1970C25D}" type="datetimeFigureOut">
              <a:rPr lang="ru-RU" smtClean="0"/>
              <a:t>21.03.2024</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DF944A98-CD11-4EED-A8A7-98156722182B}" type="slidenum">
              <a:rPr lang="ru-RU" smtClean="0"/>
              <a:t>‹#›</a:t>
            </a:fld>
            <a:endParaRPr lang="ru-RU"/>
          </a:p>
        </p:txBody>
      </p:sp>
    </p:spTree>
    <p:extLst>
      <p:ext uri="{BB962C8B-B14F-4D97-AF65-F5344CB8AC3E}">
        <p14:creationId xmlns:p14="http://schemas.microsoft.com/office/powerpoint/2010/main" val="188278968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ru-RU"/>
          </a:p>
        </p:txBody>
      </p:sp>
      <p:sp>
        <p:nvSpPr>
          <p:cNvPr id="3" name="Объект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7EB4E616-1A62-4227-BFEB-243C1970C25D}" type="datetimeFigureOut">
              <a:rPr lang="ru-RU" smtClean="0"/>
              <a:t>21.03.2024</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DF944A98-CD11-4EED-A8A7-98156722182B}" type="slidenum">
              <a:rPr lang="ru-RU" smtClean="0"/>
              <a:t>‹#›</a:t>
            </a:fld>
            <a:endParaRPr lang="ru-RU"/>
          </a:p>
        </p:txBody>
      </p:sp>
    </p:spTree>
    <p:extLst>
      <p:ext uri="{BB962C8B-B14F-4D97-AF65-F5344CB8AC3E}">
        <p14:creationId xmlns:p14="http://schemas.microsoft.com/office/powerpoint/2010/main" val="54897024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ru-RU"/>
          </a:p>
        </p:txBody>
      </p:sp>
      <p:sp>
        <p:nvSpPr>
          <p:cNvPr id="3" name="Рисунок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7EB4E616-1A62-4227-BFEB-243C1970C25D}" type="datetimeFigureOut">
              <a:rPr lang="ru-RU" smtClean="0"/>
              <a:t>21.03.2024</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DF944A98-CD11-4EED-A8A7-98156722182B}" type="slidenum">
              <a:rPr lang="ru-RU" smtClean="0"/>
              <a:t>‹#›</a:t>
            </a:fld>
            <a:endParaRPr lang="ru-RU"/>
          </a:p>
        </p:txBody>
      </p:sp>
    </p:spTree>
    <p:extLst>
      <p:ext uri="{BB962C8B-B14F-4D97-AF65-F5344CB8AC3E}">
        <p14:creationId xmlns:p14="http://schemas.microsoft.com/office/powerpoint/2010/main" val="38300211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alphaModFix amt="46000"/>
            <a:lum/>
          </a:blip>
          <a:srcRect/>
          <a:stretch>
            <a:fillRect l="-5000" r="-5000"/>
          </a:stretch>
        </a:blip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EB4E616-1A62-4227-BFEB-243C1970C25D}" type="datetimeFigureOut">
              <a:rPr lang="ru-RU" smtClean="0"/>
              <a:t>21.03.2024</a:t>
            </a:fld>
            <a:endParaRPr lang="ru-RU"/>
          </a:p>
        </p:txBody>
      </p:sp>
      <p:sp>
        <p:nvSpPr>
          <p:cNvPr id="5" name="Нижний колонтитул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F944A98-CD11-4EED-A8A7-98156722182B}" type="slidenum">
              <a:rPr lang="ru-RU" smtClean="0"/>
              <a:t>‹#›</a:t>
            </a:fld>
            <a:endParaRPr lang="ru-RU"/>
          </a:p>
        </p:txBody>
      </p:sp>
    </p:spTree>
    <p:extLst>
      <p:ext uri="{BB962C8B-B14F-4D97-AF65-F5344CB8AC3E}">
        <p14:creationId xmlns:p14="http://schemas.microsoft.com/office/powerpoint/2010/main" val="51218873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algn="ctr"/>
            <a:r>
              <a:rPr lang="ru-RU" dirty="0">
                <a:latin typeface="Times New Roman" panose="02020603050405020304" pitchFamily="18" charset="0"/>
                <a:ea typeface="Calibri" panose="020F0502020204030204" pitchFamily="34" charset="0"/>
                <a:cs typeface="Times New Roman" panose="02020603050405020304" pitchFamily="18" charset="0"/>
              </a:rPr>
              <a:t>Определение принадлежности подростка к субкультуре</a:t>
            </a:r>
            <a:r>
              <a:rPr lang="ru-RU" dirty="0">
                <a:latin typeface="Calibri" panose="020F0502020204030204" pitchFamily="34" charset="0"/>
                <a:ea typeface="Calibri" panose="020F0502020204030204" pitchFamily="34" charset="0"/>
                <a:cs typeface="Times New Roman" panose="02020603050405020304" pitchFamily="18" charset="0"/>
              </a:rPr>
              <a:t/>
            </a:r>
            <a:br>
              <a:rPr lang="ru-RU" dirty="0">
                <a:latin typeface="Calibri" panose="020F0502020204030204" pitchFamily="34" charset="0"/>
                <a:ea typeface="Calibri" panose="020F0502020204030204" pitchFamily="34" charset="0"/>
                <a:cs typeface="Times New Roman" panose="02020603050405020304" pitchFamily="18" charset="0"/>
              </a:rPr>
            </a:br>
            <a:endParaRPr lang="ru-RU" dirty="0"/>
          </a:p>
        </p:txBody>
      </p:sp>
      <p:sp>
        <p:nvSpPr>
          <p:cNvPr id="3" name="Объект 2"/>
          <p:cNvSpPr>
            <a:spLocks noGrp="1"/>
          </p:cNvSpPr>
          <p:nvPr>
            <p:ph idx="1"/>
          </p:nvPr>
        </p:nvSpPr>
        <p:spPr/>
        <p:txBody>
          <a:bodyPr/>
          <a:lstStyle/>
          <a:p>
            <a:pPr>
              <a:lnSpc>
                <a:spcPct val="107000"/>
              </a:lnSpc>
              <a:spcAft>
                <a:spcPts val="800"/>
              </a:spcAft>
            </a:pPr>
            <a:r>
              <a:rPr lang="ru-RU" dirty="0">
                <a:latin typeface="Times New Roman" panose="02020603050405020304" pitchFamily="18" charset="0"/>
                <a:ea typeface="Calibri" panose="020F0502020204030204" pitchFamily="34" charset="0"/>
                <a:cs typeface="Times New Roman" panose="02020603050405020304" pitchFamily="18" charset="0"/>
              </a:rPr>
              <a:t>Некоторые подростки очень тяжело переживают переходный возраст. Если ребенок просто грубит взрослым, иногда не делает уроки, и много времени играет в компьютер - родителям еще повезло.</a:t>
            </a:r>
            <a:endParaRPr lang="ru-RU"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ru-RU" dirty="0">
                <a:latin typeface="Times New Roman" panose="02020603050405020304" pitchFamily="18" charset="0"/>
                <a:ea typeface="Calibri" panose="020F0502020204030204" pitchFamily="34" charset="0"/>
                <a:cs typeface="Times New Roman" panose="02020603050405020304" pitchFamily="18" charset="0"/>
              </a:rPr>
              <a:t> </a:t>
            </a:r>
            <a:endParaRPr lang="ru-RU" dirty="0">
              <a:latin typeface="Calibri" panose="020F0502020204030204" pitchFamily="34" charset="0"/>
              <a:ea typeface="Calibri" panose="020F0502020204030204" pitchFamily="34" charset="0"/>
              <a:cs typeface="Times New Roman" panose="02020603050405020304" pitchFamily="18" charset="0"/>
            </a:endParaRPr>
          </a:p>
          <a:p>
            <a:endParaRPr lang="ru-RU" dirty="0"/>
          </a:p>
        </p:txBody>
      </p:sp>
    </p:spTree>
    <p:extLst>
      <p:ext uri="{BB962C8B-B14F-4D97-AF65-F5344CB8AC3E}">
        <p14:creationId xmlns:p14="http://schemas.microsoft.com/office/powerpoint/2010/main" val="143431547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normAutofit fontScale="85000" lnSpcReduction="20000"/>
          </a:bodyPr>
          <a:lstStyle/>
          <a:p>
            <a:r>
              <a:rPr lang="ru-RU" dirty="0"/>
              <a:t>Но бывает такое, что в этот период дети начинают вести себя более странно:</a:t>
            </a:r>
          </a:p>
          <a:p>
            <a:r>
              <a:rPr lang="ru-RU" dirty="0"/>
              <a:t> </a:t>
            </a:r>
          </a:p>
          <a:p>
            <a:r>
              <a:rPr lang="ru-RU" dirty="0"/>
              <a:t>Запираются в своей комнате, и просят туда не входить.</a:t>
            </a:r>
          </a:p>
          <a:p>
            <a:r>
              <a:rPr lang="ru-RU" dirty="0"/>
              <a:t>Слушают странную музыку (например, рок). Причем, на очень большой громкости.</a:t>
            </a:r>
          </a:p>
          <a:p>
            <a:r>
              <a:rPr lang="ru-RU" dirty="0"/>
              <a:t>Одеваются не так, как раньше. Отдают предпочтения темной одежде. И другим предметам гардероба, которые они ранее не носили.</a:t>
            </a:r>
          </a:p>
          <a:p>
            <a:r>
              <a:rPr lang="ru-RU" dirty="0"/>
              <a:t>Если с ребенком происходят подобные изменения, то он, скорее всего, стал частью какой-нибудь субкультуры. Часто родители относятся к переменам в жизни </a:t>
            </a:r>
            <a:r>
              <a:rPr lang="ru-RU" dirty="0" err="1"/>
              <a:t>тинейджера</a:t>
            </a:r>
            <a:r>
              <a:rPr lang="ru-RU" dirty="0"/>
              <a:t> неправильно: ругают и оскорбляют его. А также требуют отречься от субкультуры.</a:t>
            </a:r>
          </a:p>
          <a:p>
            <a:r>
              <a:rPr lang="ru-RU" dirty="0"/>
              <a:t> </a:t>
            </a:r>
          </a:p>
          <a:p>
            <a:endParaRPr lang="ru-RU" dirty="0"/>
          </a:p>
        </p:txBody>
      </p:sp>
    </p:spTree>
    <p:extLst>
      <p:ext uri="{BB962C8B-B14F-4D97-AF65-F5344CB8AC3E}">
        <p14:creationId xmlns:p14="http://schemas.microsoft.com/office/powerpoint/2010/main" val="308116886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normAutofit fontScale="85000" lnSpcReduction="20000"/>
          </a:bodyPr>
          <a:lstStyle/>
          <a:p>
            <a:r>
              <a:rPr lang="ru-RU" dirty="0"/>
              <a:t>Но эти действия не эффективны. Мы расскажем о том, как нужно себя вести, если чадо попало в такую ситуацию.</a:t>
            </a:r>
          </a:p>
          <a:p>
            <a:r>
              <a:rPr lang="ru-RU" dirty="0"/>
              <a:t>В головах большинства родителей сформировался стереотип о том, что неформалы, и другие субкультуры - опасны. Взрослые думают, что люди, принадлежащие к ним - уличная шпана, которая ничем хорошим не занимается. И только лишь выпивает алкоголь, курит сигареты (а иногда и принимает наркотические вещества).</a:t>
            </a:r>
          </a:p>
          <a:p>
            <a:r>
              <a:rPr lang="ru-RU" dirty="0"/>
              <a:t> </a:t>
            </a:r>
          </a:p>
          <a:p>
            <a:r>
              <a:rPr lang="ru-RU" dirty="0"/>
              <a:t>Возьмем в качестве примера субкультуру "неформалов". Она появилась еще в Советском Союза. В ней состояли личности, которым не нравилось жить так, как принято в обществе. Они по-своему одевались, вели себя не так, как все, и ставили себя в разрез с устоями государства.</a:t>
            </a:r>
          </a:p>
          <a:p>
            <a:r>
              <a:rPr lang="ru-RU" dirty="0"/>
              <a:t> </a:t>
            </a:r>
          </a:p>
          <a:p>
            <a:endParaRPr lang="ru-RU" dirty="0"/>
          </a:p>
        </p:txBody>
      </p:sp>
    </p:spTree>
    <p:extLst>
      <p:ext uri="{BB962C8B-B14F-4D97-AF65-F5344CB8AC3E}">
        <p14:creationId xmlns:p14="http://schemas.microsoft.com/office/powerpoint/2010/main" val="206136939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normAutofit fontScale="92500" lnSpcReduction="20000"/>
          </a:bodyPr>
          <a:lstStyle/>
          <a:p>
            <a:r>
              <a:rPr lang="ru-RU" dirty="0"/>
              <a:t>К субкультурам примыкают дети, которых что-либо не устраивает в их жизни.</a:t>
            </a:r>
          </a:p>
          <a:p>
            <a:r>
              <a:rPr lang="ru-RU" dirty="0"/>
              <a:t>Например, неформалами становятся те люди, которым надоел привычный общественный строй. Готами - те подростки, у которых постоянно грустные мысли, депрессия. И так далее.</a:t>
            </a:r>
          </a:p>
          <a:p>
            <a:r>
              <a:rPr lang="ru-RU" dirty="0"/>
              <a:t>На примере неформалов можем сказать, что участники этой субкультуры пытались всячески выделиться на фоне других людей. И привлечь этим к себе внимание.</a:t>
            </a:r>
          </a:p>
          <a:p>
            <a:r>
              <a:rPr lang="ru-RU" dirty="0"/>
              <a:t>Например, они стриглись </a:t>
            </a:r>
            <a:r>
              <a:rPr lang="ru-RU" dirty="0" err="1"/>
              <a:t>налысо</a:t>
            </a:r>
            <a:r>
              <a:rPr lang="ru-RU" dirty="0"/>
              <a:t>. Или носили ирокезы. Такие прически гарантированно выделяли их из толпы. Подобные эксперименты с волосами применялись в восьмидесятых годах прошлого столетия.</a:t>
            </a:r>
          </a:p>
          <a:p>
            <a:r>
              <a:rPr lang="ru-RU" dirty="0"/>
              <a:t>В двадцать первом веке субкультуры сильно изменились. Они уже не настолько серьезные, и радикальные, насколько это было раньше.</a:t>
            </a:r>
          </a:p>
          <a:p>
            <a:endParaRPr lang="ru-RU" dirty="0"/>
          </a:p>
        </p:txBody>
      </p:sp>
    </p:spTree>
    <p:extLst>
      <p:ext uri="{BB962C8B-B14F-4D97-AF65-F5344CB8AC3E}">
        <p14:creationId xmlns:p14="http://schemas.microsoft.com/office/powerpoint/2010/main" val="116205782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normAutofit fontScale="85000" lnSpcReduction="20000"/>
          </a:bodyPr>
          <a:lstStyle/>
          <a:p>
            <a:r>
              <a:rPr lang="ru-RU" dirty="0"/>
              <a:t>Сейчас "</a:t>
            </a:r>
            <a:r>
              <a:rPr lang="ru-RU" dirty="0" err="1"/>
              <a:t>субкультурщики</a:t>
            </a:r>
            <a:r>
              <a:rPr lang="ru-RU" dirty="0"/>
              <a:t>" просто сбиваются в группы по интересам. </a:t>
            </a:r>
            <a:endParaRPr lang="ru-RU" dirty="0" smtClean="0"/>
          </a:p>
          <a:p>
            <a:r>
              <a:rPr lang="ru-RU" dirty="0"/>
              <a:t>Пребывание ребенка в современных субкультурах относительно безопасно. В политическом и религиозном плане участников таких объединений не агитируют. Им не предлагают собираться на митингах, или устраивать какие-нибудь погромы. Поэтому, первое, что нужно сделать родителям - успокоиться. И понять: "не так страшен черт, как его рисуют".</a:t>
            </a:r>
          </a:p>
          <a:p>
            <a:r>
              <a:rPr lang="ru-RU" dirty="0"/>
              <a:t>Максимум, что подросток будет делать в подобных кругах общения - проводить время со сверстниками, и, возможно, выпивать спиртные напитки.</a:t>
            </a:r>
          </a:p>
          <a:p>
            <a:r>
              <a:rPr lang="ru-RU" dirty="0"/>
              <a:t>С последним ничего не поделаешь. Все люди проходили через возрастной период, когда хочется попробовать чего-нибудь запретного. Например, алкоголя или сигарет.</a:t>
            </a:r>
          </a:p>
          <a:p>
            <a:r>
              <a:rPr lang="ru-RU" dirty="0"/>
              <a:t>Вмешиваться нужно только в том случае, если ребенок начнет злоупотреблять спиртными напитками.</a:t>
            </a:r>
          </a:p>
          <a:p>
            <a:endParaRPr lang="ru-RU" dirty="0"/>
          </a:p>
        </p:txBody>
      </p:sp>
    </p:spTree>
    <p:extLst>
      <p:ext uri="{BB962C8B-B14F-4D97-AF65-F5344CB8AC3E}">
        <p14:creationId xmlns:p14="http://schemas.microsoft.com/office/powerpoint/2010/main" val="244167428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b="1" dirty="0"/>
              <a:t>Как себя вести родителям?</a:t>
            </a:r>
            <a:r>
              <a:rPr lang="ru-RU" dirty="0"/>
              <a:t/>
            </a:r>
            <a:br>
              <a:rPr lang="ru-RU" dirty="0"/>
            </a:br>
            <a:endParaRPr lang="ru-RU" dirty="0"/>
          </a:p>
        </p:txBody>
      </p:sp>
      <p:sp>
        <p:nvSpPr>
          <p:cNvPr id="3" name="Объект 2"/>
          <p:cNvSpPr>
            <a:spLocks noGrp="1"/>
          </p:cNvSpPr>
          <p:nvPr>
            <p:ph idx="1"/>
          </p:nvPr>
        </p:nvSpPr>
        <p:spPr/>
        <p:txBody>
          <a:bodyPr>
            <a:normAutofit fontScale="40000" lnSpcReduction="20000"/>
          </a:bodyPr>
          <a:lstStyle/>
          <a:p>
            <a:r>
              <a:rPr lang="ru-RU" dirty="0"/>
              <a:t>Если заметили, что подросток примкнул к какой-нибудь субкультуре, будьте рассудительны. Ни в коем случае не нужно оскорблять </a:t>
            </a:r>
            <a:r>
              <a:rPr lang="ru-RU" dirty="0" err="1"/>
              <a:t>тинейджера</a:t>
            </a:r>
            <a:r>
              <a:rPr lang="ru-RU" dirty="0"/>
              <a:t>, кричать на него, и запрещать общаться со сверстниками. Это даст обратный эффект: ребенок захочет еще больше влиться в субкультуру. Доверительные отношения с родителями будут разрушены.</a:t>
            </a:r>
          </a:p>
          <a:p>
            <a:r>
              <a:rPr lang="ru-RU" dirty="0"/>
              <a:t>Нужно действовать более продуманно.</a:t>
            </a:r>
          </a:p>
          <a:p>
            <a:r>
              <a:rPr lang="ru-RU" dirty="0"/>
              <a:t>Первое, с чего нужно начать - проявление уважения. Не нужно говорить, что субкультура ребенка - ерунда. Что его кумиры - бездарные, патлатые существа, и так далее.</a:t>
            </a:r>
          </a:p>
          <a:p>
            <a:r>
              <a:rPr lang="ru-RU" dirty="0"/>
              <a:t>Подобные слова не только не дадут должного эффекта, но и вызовут негативные эмоции у ребенка. Он еще больше отдалится от родителей, и даже может накричать на них. Ну а как по-другому? Представьте, чтобы вы сделали с ребенком, если бы он сказал, что, к примеру, ваш любимый сериал - плохой.</a:t>
            </a:r>
          </a:p>
          <a:p>
            <a:r>
              <a:rPr lang="ru-RU" dirty="0"/>
              <a:t>Если подросток примкнет к какой-то субкультуре, рекомендуем проявить интерес к его увлечениям. Спросите, кто ему нравится из артистов. И поддержите разговор. Попросите показать фотографию певца, которого он слушает. И прокомментируйте ее в положительном ключе. Например, скажите: "Какой же он крутой". Или похвалите одну из его песен.</a:t>
            </a:r>
          </a:p>
          <a:p>
            <a:r>
              <a:rPr lang="ru-RU" dirty="0"/>
              <a:t>Если ребенок постоянно слушает музыку, и включает звук очень громко, поговорите с ним. Скажите: "Песня красивая, но сделай, пожалуйста, </a:t>
            </a:r>
            <a:r>
              <a:rPr lang="ru-RU" dirty="0" err="1"/>
              <a:t>потише</a:t>
            </a:r>
            <a:r>
              <a:rPr lang="ru-RU" dirty="0"/>
              <a:t>. Мне нужно немного отдохнуть". Критиковать саму музыку, при этом, не нужно.</a:t>
            </a:r>
          </a:p>
          <a:p>
            <a:r>
              <a:rPr lang="ru-RU" dirty="0"/>
              <a:t>Ни в коем случае не говорите, что представители субкультуры ребенка - плохие. Не называйте их </a:t>
            </a:r>
            <a:r>
              <a:rPr lang="ru-RU" dirty="0" err="1"/>
              <a:t>отребьем</a:t>
            </a:r>
            <a:r>
              <a:rPr lang="ru-RU" dirty="0"/>
              <a:t>, убогими, алкоголиками, уродами, и другими словами. Слушать это ребенку будет очень обидно. Подобные слова спровоцируют у чада вспышку агрессии.</a:t>
            </a:r>
          </a:p>
          <a:p>
            <a:r>
              <a:rPr lang="ru-RU" dirty="0"/>
              <a:t>Учитывайте, что алкоголизм и пристрастие к сигаретам могут быть у любого человека. Даже успешный менеджер крупной компании может курить, или каждый день выпивать.</a:t>
            </a:r>
          </a:p>
          <a:p>
            <a:r>
              <a:rPr lang="ru-RU" dirty="0"/>
              <a:t>Если один из участников субкультуры ребенка стал алкоголиком, то не думайте, что это произойдет и с вашим чадом. Каждый случай индивидуален. Возможно, того парня или девушку просто не любят родители. Или в его жизни приключилось какое-то горе.</a:t>
            </a:r>
          </a:p>
          <a:p>
            <a:r>
              <a:rPr lang="ru-RU" dirty="0"/>
              <a:t>Помните, что, если вы будете уделять достаточно внимания ребенку, вредные привычки ему не грозят. Он не будет пить много алкоголя, потому что ему это просто будет не нужно. Подросток будет знать, что его дома ждут родители, которые всегда помогут ему, и поддержат.</a:t>
            </a:r>
          </a:p>
          <a:p>
            <a:r>
              <a:rPr lang="ru-RU" dirty="0"/>
              <a:t>Не рекомендуем постоянно говорить ребенку, что его увлечение - лишь на время. И что скоро он перестанет этим интересоваться.</a:t>
            </a:r>
          </a:p>
          <a:p>
            <a:r>
              <a:rPr lang="ru-RU" dirty="0"/>
              <a:t>Учитывайте, что у подростков присутствует юношеский максимализм. Чем чаще вы будете повторять то, что его субкультура - плохая, тем больше он будет хотеть в ней состоять.</a:t>
            </a:r>
          </a:p>
          <a:p>
            <a:endParaRPr lang="ru-RU" dirty="0"/>
          </a:p>
        </p:txBody>
      </p:sp>
    </p:spTree>
    <p:extLst>
      <p:ext uri="{BB962C8B-B14F-4D97-AF65-F5344CB8AC3E}">
        <p14:creationId xmlns:p14="http://schemas.microsoft.com/office/powerpoint/2010/main" val="324904247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b="1" dirty="0"/>
              <a:t>Как справиться с этой проблемой?</a:t>
            </a:r>
            <a:br>
              <a:rPr lang="ru-RU" b="1" dirty="0"/>
            </a:br>
            <a:r>
              <a:rPr lang="ru-RU" dirty="0"/>
              <a:t/>
            </a:r>
            <a:br>
              <a:rPr lang="ru-RU" dirty="0"/>
            </a:br>
            <a:endParaRPr lang="ru-RU" dirty="0"/>
          </a:p>
        </p:txBody>
      </p:sp>
      <p:sp>
        <p:nvSpPr>
          <p:cNvPr id="3" name="Объект 2"/>
          <p:cNvSpPr>
            <a:spLocks noGrp="1"/>
          </p:cNvSpPr>
          <p:nvPr>
            <p:ph idx="1"/>
          </p:nvPr>
        </p:nvSpPr>
        <p:spPr/>
        <p:txBody>
          <a:bodyPr>
            <a:normAutofit fontScale="85000" lnSpcReduction="20000"/>
          </a:bodyPr>
          <a:lstStyle/>
          <a:p>
            <a:r>
              <a:rPr lang="ru-RU" dirty="0"/>
              <a:t>Бездействовать тоже не нужно. Ваша задача - направить увлечения ребенка в правильное русло.</a:t>
            </a:r>
          </a:p>
          <a:p>
            <a:r>
              <a:rPr lang="ru-RU" b="1" dirty="0"/>
              <a:t>Ребенок должен знать, что родители знают про его принадлежность к субкультуре</a:t>
            </a:r>
            <a:endParaRPr lang="ru-RU" dirty="0"/>
          </a:p>
          <a:p>
            <a:r>
              <a:rPr lang="ru-RU" dirty="0"/>
              <a:t>Задача родителей - сделать так, чтобы ребенок знал об их поддержке. Покажите подростку, что вы в курсе про его принадлежность к субкультуре. Также, поддерживайте его во всех начинаниях. Говорите, что не против "неформальных" друзей чада.</a:t>
            </a:r>
          </a:p>
          <a:p>
            <a:r>
              <a:rPr lang="ru-RU" dirty="0"/>
              <a:t>Если </a:t>
            </a:r>
            <a:r>
              <a:rPr lang="ru-RU" dirty="0" err="1"/>
              <a:t>тинейджер</a:t>
            </a:r>
            <a:r>
              <a:rPr lang="ru-RU" dirty="0"/>
              <a:t> будет видеть, что вам безразлично, чем он занимается, то рано или поздно решит, что вы его больше не любите. И расстроится из-за этого.</a:t>
            </a:r>
          </a:p>
          <a:p>
            <a:r>
              <a:rPr lang="ru-RU" dirty="0"/>
              <a:t>Поэтому, сделайте следующее. Поговорите с ребенком. Спросите, к какой субкультуре он принадлежит. А также попросите его рассказать о людях, которые состоят в его компании.</a:t>
            </a:r>
          </a:p>
          <a:p>
            <a:endParaRPr lang="ru-RU" dirty="0"/>
          </a:p>
        </p:txBody>
      </p:sp>
    </p:spTree>
    <p:extLst>
      <p:ext uri="{BB962C8B-B14F-4D97-AF65-F5344CB8AC3E}">
        <p14:creationId xmlns:p14="http://schemas.microsoft.com/office/powerpoint/2010/main" val="348652732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normAutofit fontScale="40000" lnSpcReduction="20000"/>
          </a:bodyPr>
          <a:lstStyle/>
          <a:p>
            <a:r>
              <a:rPr lang="ru-RU" b="1" dirty="0"/>
              <a:t>Направьте энергию ребенка в правильное русло</a:t>
            </a:r>
            <a:endParaRPr lang="ru-RU" dirty="0"/>
          </a:p>
          <a:p>
            <a:r>
              <a:rPr lang="ru-RU" dirty="0"/>
              <a:t>Большинство участников субкультур - люди творческие. Например, неформалы чаще всего умеют играть на гитаре. Они собираются в небольшие группы, и слушают любимые песни. Последние играет один из участников субкультуры.</a:t>
            </a:r>
          </a:p>
          <a:p>
            <a:r>
              <a:rPr lang="ru-RU" dirty="0"/>
              <a:t>Если вы заметили в ребенке склонность к игре на гитаре, то поговорите с ним. Узнайте, не хочет ли он пойти в музыкальную школу, чтобы освоить этот инструмент.</a:t>
            </a:r>
          </a:p>
          <a:p>
            <a:r>
              <a:rPr lang="ru-RU" dirty="0"/>
              <a:t>Даже если подросток не хочет научиться играть на гитаре, разговор положительно повлияет на него. Он поймет, что родители его любят. Что они хотят сблизиться с ним, а не навредить - "выдернуть" из субкультуры.</a:t>
            </a:r>
          </a:p>
          <a:p>
            <a:r>
              <a:rPr lang="ru-RU" dirty="0"/>
              <a:t>Если </a:t>
            </a:r>
            <a:r>
              <a:rPr lang="ru-RU" dirty="0" err="1"/>
              <a:t>тинейджер</a:t>
            </a:r>
            <a:r>
              <a:rPr lang="ru-RU" dirty="0"/>
              <a:t> постоянно слушает зарубежный рок, то это тоже может быть полезно. Предложите ребенку поискать в интернете перевод его любимой песни. И прочитайте его с ним.</a:t>
            </a:r>
          </a:p>
          <a:p>
            <a:r>
              <a:rPr lang="ru-RU" dirty="0"/>
              <a:t>Благодаря этому, подросток сможет научиться английскому. Хоть и хорошо разговаривать после первого же прочтения он на нем не сможет.</a:t>
            </a:r>
          </a:p>
          <a:p>
            <a:r>
              <a:rPr lang="ru-RU" dirty="0"/>
              <a:t>К тому же, если вдруг выяснится, что подростку нравится английский, вы сможете отправить его в языковую школу. Там он научится разговаривать, и писать. В таком случае, от принадлежности к субкультуре будет большой толк.</a:t>
            </a:r>
          </a:p>
          <a:p>
            <a:r>
              <a:rPr lang="ru-RU" dirty="0"/>
              <a:t> </a:t>
            </a:r>
          </a:p>
          <a:p>
            <a:r>
              <a:rPr lang="ru-RU" dirty="0"/>
              <a:t>Если ребенок присоединился к какой-то субкультуре, не стоит паниковать. Уделяйте подростку внимание, проявляйте интерес к его увлечениям. И ни в коем случае не ругайте.</a:t>
            </a:r>
          </a:p>
          <a:p>
            <a:r>
              <a:rPr lang="ru-RU" dirty="0"/>
              <a:t>Благодаря этим действиям, вы сможете наладить контакт с подростком. И даже построить доверительные отношения. А они должны присутствовать в каждой семье.</a:t>
            </a:r>
          </a:p>
          <a:p>
            <a:r>
              <a:rPr lang="ru-RU" dirty="0"/>
              <a:t>Желаем вам терпения, и спокойствия! Без этих двух качеств подростковый возраст ребенка не пережить!</a:t>
            </a:r>
          </a:p>
          <a:p>
            <a:r>
              <a:rPr lang="ru-RU" dirty="0"/>
              <a:t> </a:t>
            </a:r>
          </a:p>
          <a:p>
            <a:r>
              <a:rPr lang="ru-RU" dirty="0"/>
              <a:t> </a:t>
            </a:r>
          </a:p>
          <a:p>
            <a:r>
              <a:rPr lang="ru-RU" dirty="0"/>
              <a:t> </a:t>
            </a:r>
          </a:p>
          <a:p>
            <a:endParaRPr lang="ru-RU" dirty="0"/>
          </a:p>
        </p:txBody>
      </p:sp>
    </p:spTree>
    <p:extLst>
      <p:ext uri="{BB962C8B-B14F-4D97-AF65-F5344CB8AC3E}">
        <p14:creationId xmlns:p14="http://schemas.microsoft.com/office/powerpoint/2010/main" val="3889729710"/>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72</TotalTime>
  <Words>1199</Words>
  <Application>Microsoft Office PowerPoint</Application>
  <PresentationFormat>Широкоэкранный</PresentationFormat>
  <Paragraphs>58</Paragraphs>
  <Slides>8</Slides>
  <Notes>0</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8</vt:i4>
      </vt:variant>
    </vt:vector>
  </HeadingPairs>
  <TitlesOfParts>
    <vt:vector size="13" baseType="lpstr">
      <vt:lpstr>Arial</vt:lpstr>
      <vt:lpstr>Calibri</vt:lpstr>
      <vt:lpstr>Calibri Light</vt:lpstr>
      <vt:lpstr>Times New Roman</vt:lpstr>
      <vt:lpstr>Тема Office</vt:lpstr>
      <vt:lpstr>Определение принадлежности подростка к субкультуре </vt:lpstr>
      <vt:lpstr>Презентация PowerPoint</vt:lpstr>
      <vt:lpstr>Презентация PowerPoint</vt:lpstr>
      <vt:lpstr>Презентация PowerPoint</vt:lpstr>
      <vt:lpstr>Презентация PowerPoint</vt:lpstr>
      <vt:lpstr>Как себя вести родителям? </vt:lpstr>
      <vt:lpstr>Как справиться с этой проблемой?  </vt:lpstr>
      <vt:lpstr>Презентация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Определение принадлежности подростка к субкультуре </dc:title>
  <dc:creator>User</dc:creator>
  <cp:lastModifiedBy>User</cp:lastModifiedBy>
  <cp:revision>6</cp:revision>
  <dcterms:created xsi:type="dcterms:W3CDTF">2023-05-19T07:17:34Z</dcterms:created>
  <dcterms:modified xsi:type="dcterms:W3CDTF">2024-03-21T05:27:36Z</dcterms:modified>
</cp:coreProperties>
</file>