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74" r:id="rId4"/>
    <p:sldId id="275" r:id="rId5"/>
    <p:sldId id="276" r:id="rId6"/>
    <p:sldId id="277" r:id="rId7"/>
    <p:sldId id="278" r:id="rId8"/>
    <p:sldId id="279" r:id="rId9"/>
    <p:sldId id="281" r:id="rId10"/>
    <p:sldId id="283" r:id="rId11"/>
    <p:sldId id="295" r:id="rId12"/>
    <p:sldId id="285" r:id="rId13"/>
    <p:sldId id="287" r:id="rId14"/>
    <p:sldId id="288" r:id="rId15"/>
    <p:sldId id="273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Овал 8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EE10318-E45C-4018-926E-5340441D6D2F}" type="datetimeFigureOut">
              <a:rPr lang="ru-RU"/>
              <a:pPr>
                <a:defRPr/>
              </a:pPr>
              <a:t>10.05.2026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F2FEBB5-E8FF-4E29-BEB3-D6E1CCEF9F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5CB76-2A34-46D0-AC4D-2F1D3166AF6F}" type="datetimeFigureOut">
              <a:rPr lang="ru-RU"/>
              <a:pPr>
                <a:defRPr/>
              </a:pPr>
              <a:t>10.05.2026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7D71D-49E4-4C4E-969B-E80C49D0C3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C0D53-109A-402D-B434-85ACCF5EB14F}" type="datetimeFigureOut">
              <a:rPr lang="ru-RU"/>
              <a:pPr>
                <a:defRPr/>
              </a:pPr>
              <a:t>10.05.2026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8EB0F-E9C2-40F9-8E09-1F85ADB460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9F827-B54D-4E45-B0EB-613BA10EC1A5}" type="datetimeFigureOut">
              <a:rPr lang="ru-RU"/>
              <a:pPr>
                <a:defRPr/>
              </a:pPr>
              <a:t>10.05.2026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C735E-49C2-4FA3-A218-A727881412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8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501E1DB-1EC3-4153-8973-F3E1E6B274D4}" type="datetimeFigureOut">
              <a:rPr lang="ru-RU"/>
              <a:pPr>
                <a:defRPr/>
              </a:pPr>
              <a:t>10.05.2026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9CA6957-75B2-4A5C-B767-241352BC0B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1F945-1BF1-4649-AB3F-961BD9370A44}" type="datetimeFigureOut">
              <a:rPr lang="ru-RU"/>
              <a:pPr>
                <a:defRPr/>
              </a:pPr>
              <a:t>10.05.2026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B7225-BBC7-4ABA-9D4E-89AF02B944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075C414-3661-4426-A45A-3E36C8239A14}" type="datetimeFigureOut">
              <a:rPr lang="ru-RU"/>
              <a:pPr>
                <a:defRPr/>
              </a:pPr>
              <a:t>10.05.2026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D656F3A-F36F-4A94-8428-57A5896655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33D48-3CAA-4162-867F-E64617DDF3F2}" type="datetimeFigureOut">
              <a:rPr lang="ru-RU"/>
              <a:pPr>
                <a:defRPr/>
              </a:pPr>
              <a:t>10.05.2026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6CE3A-5DCD-4685-A933-A9D58927D6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4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Прямоугольник 5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35E5E67-04F4-42BC-8EBA-D713EAAC9C96}" type="datetimeFigureOut">
              <a:rPr lang="ru-RU"/>
              <a:pPr>
                <a:defRPr/>
              </a:pPr>
              <a:t>10.05.2026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2551489-30EA-4024-B851-A480800E95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630FAB0-95E3-4ACC-88D4-A5EF04DC42E0}" type="datetimeFigureOut">
              <a:rPr lang="ru-RU"/>
              <a:pPr>
                <a:defRPr/>
              </a:pPr>
              <a:t>10.05.2026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CA42AC1-AD4B-44AF-8FE3-C2405364E1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/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</a:endParaRPr>
          </a:p>
        </p:txBody>
      </p:sp>
      <p:sp>
        <p:nvSpPr>
          <p:cNvPr id="6" name="Блок-схема: процесс 8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Блок-схема: процесс 9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8940CF8-6364-48F7-BA8E-6736C1D7AF63}" type="datetimeFigureOut">
              <a:rPr lang="ru-RU"/>
              <a:pPr>
                <a:defRPr/>
              </a:pPr>
              <a:t>10.05.2026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8BFAF43-E60C-4FC7-B5C6-514806D224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FF232AC0-2BAE-4298-9134-10DF0A000C56}" type="datetimeFigureOut">
              <a:rPr lang="ru-RU"/>
              <a:pPr>
                <a:defRPr/>
              </a:pPr>
              <a:t>10.05.2026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fld id="{CF4A1FDC-42AE-4FB1-BCEA-C61DC58DB8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9" r:id="rId2"/>
    <p:sldLayoutId id="2147483685" r:id="rId3"/>
    <p:sldLayoutId id="2147483680" r:id="rId4"/>
    <p:sldLayoutId id="2147483686" r:id="rId5"/>
    <p:sldLayoutId id="2147483681" r:id="rId6"/>
    <p:sldLayoutId id="2147483687" r:id="rId7"/>
    <p:sldLayoutId id="2147483688" r:id="rId8"/>
    <p:sldLayoutId id="2147483689" r:id="rId9"/>
    <p:sldLayoutId id="2147483682" r:id="rId10"/>
    <p:sldLayoutId id="214748368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fontAlgn="base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fontAlgn="base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fontAlgn="base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fontAlgn="base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57290" y="785794"/>
            <a:ext cx="735808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Формирование гражданственности, патриотизма у детей с умственной отсталостью в соответствии ФГОС обучающихся с интеллектуальными нарушениями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29256" y="5643578"/>
            <a:ext cx="300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Шмукста А.Э.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3789040"/>
            <a:ext cx="2641104" cy="26411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3779912" y="476672"/>
            <a:ext cx="4968552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Ценности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Умение отвечать за свои поступки;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Негативное отношение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 нарушениям порядка в классе,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дома, на улице,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невыполнению человеком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своих обязанностей.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Интерес к государственным праздникам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важнейшим событиям в жизни России</a:t>
            </a:r>
            <a:r>
              <a:rPr lang="ru-RU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916832"/>
            <a:ext cx="3361080" cy="35283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2976" y="214290"/>
            <a:ext cx="66593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Формы организации деятельности</a:t>
            </a:r>
            <a:endParaRPr lang="ru-RU" sz="32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214414" y="1595020"/>
            <a:ext cx="7371505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Тематические кл. часы.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Изучение учебных предметов.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Экскурсии.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Общественно-полезный труд.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Участие в просмотре художественных фильмов.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Чтение худ. литературы.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Проведение бесед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 подвигах Российской армии, защитниках Отечества.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Проведение игр, конкурсов,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сюжетно-ролевых игр.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Встречи с ветеранами войны и тружениками тыла.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052736"/>
            <a:ext cx="2321383" cy="19507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000100" y="500042"/>
            <a:ext cx="81439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равила успешной</a:t>
            </a:r>
            <a:r>
              <a:rPr kumimoji="0" lang="ru-RU" sz="32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организации гражданско-патриотического воспитания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000100" y="1785926"/>
            <a:ext cx="7489871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Использовать наглядные средства: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живые примеры,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художественные образы,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инсценировки,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ролевые игры,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(поскольку детям интересно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инсценировать различные ситуации,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сценки из сказок, рассказы,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исполнение той или иной роли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помогает усвоить нормы,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правила поведения персонажей, «перенося» их на себя)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8" y="1765048"/>
            <a:ext cx="2999133" cy="2520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357166"/>
            <a:ext cx="75009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/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Правила успешной организации гражданско-патриотического воспитания:</a:t>
            </a:r>
            <a:endParaRPr lang="ru-RU" sz="32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1125074" y="2285992"/>
            <a:ext cx="801892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Обеспечить активность детей на занятиях, уроках: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рисование,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сочинение сказок, рассказов,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отгадывание загадок, 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пословицы, поговорки.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233617"/>
            <a:ext cx="2592288" cy="21783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428604"/>
            <a:ext cx="76438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/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Правила успешной организации гражданско-патриотического воспитания:</a:t>
            </a:r>
            <a:endParaRPr lang="ru-RU" sz="32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250133" y="1916832"/>
            <a:ext cx="7429552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Стараться делать упор на положительное, 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соблюдать меру в использовании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отрицательных примеров.</a:t>
            </a:r>
          </a:p>
          <a:p>
            <a:pPr marL="457200" indent="-457200"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Стараться преодолеть назидательность, однообразие, скуку.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Постоянно следить за</a:t>
            </a:r>
          </a:p>
          <a:p>
            <a:pPr lvl="0">
              <a:tabLst>
                <a:tab pos="457200" algn="l"/>
              </a:tabLst>
            </a:pPr>
            <a:r>
              <a:rPr lang="ru-RU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гражданско-патриотическим </a:t>
            </a:r>
          </a:p>
          <a:p>
            <a:pPr lvl="0">
              <a:tabLst>
                <a:tab pos="457200" algn="l"/>
              </a:tabLst>
            </a:pPr>
            <a:r>
              <a:rPr lang="ru-RU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развитием детей.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Важна тактичность педагога</a:t>
            </a:r>
          </a:p>
          <a:p>
            <a:pPr lvl="0">
              <a:tabLst>
                <a:tab pos="457200" algn="l"/>
              </a:tabLst>
            </a:pPr>
            <a:r>
              <a:rPr lang="ru-RU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оценках детей, </a:t>
            </a:r>
          </a:p>
          <a:p>
            <a:pPr lvl="0">
              <a:tabLst>
                <a:tab pos="457200" algn="l"/>
              </a:tabLst>
            </a:pPr>
            <a:r>
              <a:rPr lang="ru-RU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их высказываний, неудач, поступков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6176" y="4005064"/>
            <a:ext cx="2349445" cy="19743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80728"/>
            <a:ext cx="7128792" cy="53465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785918" y="1492550"/>
            <a:ext cx="6508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08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Патриотизм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</a:p>
          <a:p>
            <a:pPr marL="0" marR="0" lvl="0" indent="2508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переводе с греческого означает</a:t>
            </a:r>
            <a:endParaRPr kumimoji="0" lang="ru-RU" sz="3200" b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508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любовь к Родине, </a:t>
            </a:r>
          </a:p>
          <a:p>
            <a:pPr marL="0" marR="0" lvl="0" indent="2508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преданность  своему Отечеству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3789040"/>
            <a:ext cx="5262670" cy="2769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75856" y="907559"/>
            <a:ext cx="5302200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08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«Гражданственность» 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</a:p>
          <a:p>
            <a:pPr marL="0" marR="0" lvl="0" indent="2508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комплексная  характеристика</a:t>
            </a:r>
          </a:p>
          <a:p>
            <a:pPr marL="0" marR="0" lvl="0" indent="2508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личности человека, </a:t>
            </a:r>
          </a:p>
          <a:p>
            <a:pPr marL="0" marR="0" lvl="0" indent="2508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понятие,</a:t>
            </a:r>
          </a:p>
          <a:p>
            <a:pPr marL="0" marR="0" lvl="0" indent="2508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которое характеризует</a:t>
            </a:r>
          </a:p>
          <a:p>
            <a:pPr marL="0" marR="0" lvl="0" indent="2508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гражданско-патриотическую </a:t>
            </a:r>
          </a:p>
          <a:p>
            <a:pPr marL="0" marR="0" lvl="0" indent="2508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позицию человека,</a:t>
            </a:r>
          </a:p>
          <a:p>
            <a:pPr marL="0" marR="0" lvl="0" indent="2508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его ценностную ориентацию,  </a:t>
            </a:r>
          </a:p>
          <a:p>
            <a:pPr marL="0" marR="0" lvl="0" indent="2508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подразумевающую ответственность </a:t>
            </a:r>
          </a:p>
          <a:p>
            <a:pPr marL="0" marR="0" lvl="0" indent="2508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судьбу своей Родины, </a:t>
            </a:r>
          </a:p>
          <a:p>
            <a:pPr marL="0" marR="0" lvl="0" indent="2508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сопричастность с её судьбой.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213" y="2495481"/>
            <a:ext cx="3024336" cy="22718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4139952" y="260648"/>
            <a:ext cx="4512758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08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Патриотическое воспитание </a:t>
            </a:r>
          </a:p>
          <a:p>
            <a:pPr marL="0" marR="0" lvl="0" indent="2508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целенаправленная деятельность, </a:t>
            </a:r>
          </a:p>
          <a:p>
            <a:pPr marL="0" marR="0" lvl="0" indent="2508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призванная формировать у детей </a:t>
            </a:r>
            <a:endParaRPr lang="ru-RU" sz="3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508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ценностные ориентации, </a:t>
            </a:r>
          </a:p>
          <a:p>
            <a:pPr marL="0" marR="0" lvl="0" indent="2508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качества, </a:t>
            </a:r>
          </a:p>
          <a:p>
            <a:pPr marL="0" marR="0" lvl="0" indent="2508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нормы поведения </a:t>
            </a:r>
          </a:p>
          <a:p>
            <a:pPr marL="0" marR="0" lvl="0" indent="2508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гражданина и патриота России.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3789040"/>
            <a:ext cx="2778042" cy="24732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620688"/>
            <a:ext cx="3384376" cy="28440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4572001" y="1268760"/>
            <a:ext cx="4176464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08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Гражданско-патриотического воспитание </a:t>
            </a:r>
          </a:p>
          <a:p>
            <a:pPr marL="0" marR="0" lvl="0" indent="2508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осуществляется </a:t>
            </a:r>
          </a:p>
          <a:p>
            <a:pPr marL="0" marR="0" lvl="0" indent="2508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основе освоения </a:t>
            </a:r>
          </a:p>
          <a:p>
            <a:pPr marL="0" marR="0" lvl="0" indent="2508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общегражданских ценностей.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772816"/>
            <a:ext cx="4369296" cy="4369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285728"/>
            <a:ext cx="764386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Особенности развития детей с </a:t>
            </a:r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умственной отсталостью</a:t>
            </a:r>
            <a:endParaRPr lang="ru-RU" sz="32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недостаточное развитие психических процессов;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недостатки в умственном развитии;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своеобразие в эмоционально-волевой сферы;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недостаточность речевого развития;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нарушения поведения;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процесс восприятия малоактивен и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искажен.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403648" y="476672"/>
            <a:ext cx="6637464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51300" algn="l"/>
              </a:tabLst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Образовательный процесс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51300" algn="l"/>
              </a:tabLst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направлен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40513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воспитание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513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обучающихся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умственной отсталостью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40513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духе любви к Родине,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513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уважения к культурно-историческому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513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наследию своего народа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513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своей страны, на формирование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513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 социально ответственного поведения.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292080" y="548099"/>
            <a:ext cx="3285008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Направление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днравственного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воспитания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Воспитание гражданственности,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патриотизма,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важения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правам,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свободам и обязанностям человека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199368"/>
            <a:ext cx="4680520" cy="39604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4355976" y="404664"/>
            <a:ext cx="4536505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Ценности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Уважение к защитникам Родины;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положительное отношение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 своему национальному языку и культуре;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Элементарные представления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 национальных героях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важнейших событиях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истории России и её народов;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298338"/>
            <a:ext cx="3779912" cy="3968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195</TotalTime>
  <Words>384</Words>
  <Application>Microsoft Office PowerPoint</Application>
  <PresentationFormat>Экран (4:3)</PresentationFormat>
  <Paragraphs>111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Коррекционно-развивающая часть адаптированной основной общеобразовательной  программы начального общего образования обучающихся с умственной отсталостью  (1 вариант)</dc:title>
  <dc:creator>Мельникова</dc:creator>
  <cp:lastModifiedBy>USER</cp:lastModifiedBy>
  <cp:revision>17</cp:revision>
  <dcterms:created xsi:type="dcterms:W3CDTF">2016-08-24T05:46:06Z</dcterms:created>
  <dcterms:modified xsi:type="dcterms:W3CDTF">2026-05-10T19:42:19Z</dcterms:modified>
</cp:coreProperties>
</file>