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12"/>
  </p:notesMasterIdLst>
  <p:handoutMasterIdLst>
    <p:handoutMasterId r:id="rId13"/>
  </p:handoutMasterIdLst>
  <p:sldIdLst>
    <p:sldId id="410" r:id="rId2"/>
    <p:sldId id="411" r:id="rId3"/>
    <p:sldId id="338" r:id="rId4"/>
    <p:sldId id="398" r:id="rId5"/>
    <p:sldId id="399" r:id="rId6"/>
    <p:sldId id="408" r:id="rId7"/>
    <p:sldId id="378" r:id="rId8"/>
    <p:sldId id="406" r:id="rId9"/>
    <p:sldId id="397" r:id="rId10"/>
    <p:sldId id="409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CC"/>
    <a:srgbClr val="FF6600"/>
    <a:srgbClr val="FF7C80"/>
    <a:srgbClr val="FF9933"/>
    <a:srgbClr val="FF3300"/>
    <a:srgbClr val="CCECFF"/>
    <a:srgbClr val="CCFF66"/>
    <a:srgbClr val="CCFFFF"/>
    <a:srgbClr val="99FF33"/>
    <a:srgbClr val="99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966" autoAdjust="0"/>
    <p:restoredTop sz="9466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308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3A63EBFB-5536-4896-8FD2-2B007D6A81EB}" type="datetimeFigureOut">
              <a:rPr lang="ru-RU"/>
              <a:pPr>
                <a:defRPr/>
              </a:pPr>
              <a:t>07.04.2026</a:t>
            </a:fld>
            <a:endParaRPr lang="ru-RU"/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6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D636984-1904-4B96-AADD-8C44699E51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E6CA71-723E-44EA-BFEB-D8C34FD58979}" type="datetimeFigureOut">
              <a:rPr lang="ru-RU"/>
              <a:pPr>
                <a:defRPr/>
              </a:pPr>
              <a:t>07.04.2026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396B691-A074-4037-A604-6AAB486304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2D9671-495F-41A0-B199-B243A2685913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Content Layouts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96B691-A074-4037-A604-6AAB486304F4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1AD35-803C-443D-872B-941AA7E89B40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D387-D1FD-40B7-A862-A39687BD5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8267D-F8E0-48DC-A513-C410BE476C42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0BA5B-8289-4DF5-A6AD-3C1D4F22AC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1BC4C-A0A9-48B3-BAEB-BBC0CFE0C5CA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1FF9C-B3A9-4153-BDBA-0F338E71E7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05B44-A21C-4F0A-B5E5-BB5012BC44AD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75F06-23B3-41C5-AA66-C2E5EECFC2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BB2E4-6464-49BF-8609-B97EDEBFD8C4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C6CDE-0520-4B58-B1C5-E0CB253752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04073-7178-42AA-AA39-192F23AA338D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D733F-BB3F-484F-8D07-566C5FAD3B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BBF76-195A-464C-A0B9-E77A80920A89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EBA4A-66F2-4049-90A1-9D0723584E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3190D-57D8-4C58-92EF-12996F355DE8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404BE4-1108-4C60-BC60-3019D48DA1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90226-408F-48F0-80D3-D90434F63FD2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68A03-F6AE-4D62-89F1-E630502E93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8CB4A-409F-491F-BA04-A506D5C060A1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57997-D9AA-42C1-95B3-D074DB0408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7D27C-64C4-4EB1-B647-9409795B92F6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55B98-746C-4E5E-8509-42D835A01D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C60233C-AB75-4E3D-A9CE-56BFBE3271BF}" type="datetime1">
              <a:rPr lang="en-US"/>
              <a:pPr>
                <a:defRPr/>
              </a:pPr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0CB6718-6CDD-42B0-8D41-6014CB4FFF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ransition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emf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3359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Rectangle 5"/>
          <p:cNvSpPr>
            <a:spLocks noChangeArrowheads="1"/>
          </p:cNvSpPr>
          <p:nvPr/>
        </p:nvSpPr>
        <p:spPr bwMode="invGray">
          <a:xfrm>
            <a:off x="128282" y="1268760"/>
            <a:ext cx="5256191" cy="31700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«Семья и 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школа: </a:t>
            </a:r>
            <a:r>
              <a:rPr lang="ru-RU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пути эффективного 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charset="0"/>
              </a:rPr>
              <a:t>сотрудничества в современных условиях»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264441" y="208479"/>
            <a:ext cx="6400800" cy="1060281"/>
          </a:xfrm>
        </p:spPr>
        <p:txBody>
          <a:bodyPr/>
          <a:lstStyle/>
          <a:p>
            <a:r>
              <a:rPr lang="ru-RU" sz="1400" b="1" spc="-1" dirty="0">
                <a:latin typeface="Times New Roman"/>
                <a:ea typeface="DejaVu Sans"/>
              </a:rPr>
              <a:t>Государственное бюджетное общеобразовательное учреждение Свердловской области «Кировградская школа-интернат, реализующая адаптированные  основные общеобразовательные программы»</a:t>
            </a:r>
            <a:endParaRPr lang="ru-RU" sz="1400" b="1" spc="-1" dirty="0">
              <a:latin typeface="Arial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User\Downloads\IMG_20240902_10332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45024"/>
            <a:ext cx="3944233" cy="2633980"/>
          </a:xfrm>
          <a:prstGeom prst="rect">
            <a:avLst/>
          </a:prstGeom>
          <a:noFill/>
          <a:ln>
            <a:noFill/>
          </a:ln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5429264"/>
            <a:ext cx="41433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Доклад подготовлен           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С.Е.Матусявичу</a:t>
            </a:r>
            <a:r>
              <a:rPr lang="ru-RU" sz="1200" dirty="0" err="1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4" descr="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25"/>
          <p:cNvGrpSpPr>
            <a:grpSpLocks/>
          </p:cNvGrpSpPr>
          <p:nvPr/>
        </p:nvGrpSpPr>
        <p:grpSpPr bwMode="auto">
          <a:xfrm>
            <a:off x="285180" y="500043"/>
            <a:ext cx="5346269" cy="6357957"/>
            <a:chOff x="990600" y="2438400"/>
            <a:chExt cx="3351889" cy="3711367"/>
          </a:xfrm>
        </p:grpSpPr>
        <p:sp>
          <p:nvSpPr>
            <p:cNvPr id="19476" name="Oval 2"/>
            <p:cNvSpPr>
              <a:spLocks noChangeArrowheads="1"/>
            </p:cNvSpPr>
            <p:nvPr/>
          </p:nvSpPr>
          <p:spPr bwMode="gray">
            <a:xfrm flipV="1">
              <a:off x="1035727" y="5662405"/>
              <a:ext cx="3306762" cy="487362"/>
            </a:xfrm>
            <a:prstGeom prst="ellipse">
              <a:avLst/>
            </a:prstGeom>
            <a:solidFill>
              <a:schemeClr val="accent1">
                <a:alpha val="50195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90600" y="2438400"/>
              <a:ext cx="3106738" cy="3382963"/>
              <a:chOff x="723" y="1673"/>
              <a:chExt cx="1957" cy="2131"/>
            </a:xfrm>
          </p:grpSpPr>
          <p:sp>
            <p:nvSpPr>
              <p:cNvPr id="57350" name="Rectangle 6"/>
              <p:cNvSpPr>
                <a:spLocks noChangeArrowheads="1"/>
              </p:cNvSpPr>
              <p:nvPr/>
            </p:nvSpPr>
            <p:spPr bwMode="gray">
              <a:xfrm>
                <a:off x="2367" y="1675"/>
                <a:ext cx="76" cy="1937"/>
              </a:xfrm>
              <a:prstGeom prst="rect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bg2">
                      <a:gamma/>
                      <a:tint val="39216"/>
                      <a:invGamma/>
                    </a:schemeClr>
                  </a:gs>
                  <a:gs pos="100000">
                    <a:schemeClr val="bg2"/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7351" name="Rectangle 7"/>
              <p:cNvSpPr>
                <a:spLocks noChangeArrowheads="1"/>
              </p:cNvSpPr>
              <p:nvPr/>
            </p:nvSpPr>
            <p:spPr bwMode="gray">
              <a:xfrm>
                <a:off x="940" y="1673"/>
                <a:ext cx="79" cy="1937"/>
              </a:xfrm>
              <a:prstGeom prst="rect">
                <a:avLst/>
              </a:prstGeom>
              <a:gradFill rotWithShape="1">
                <a:gsLst>
                  <a:gs pos="0">
                    <a:schemeClr val="bg2"/>
                  </a:gs>
                  <a:gs pos="50000">
                    <a:schemeClr val="bg2">
                      <a:gamma/>
                      <a:tint val="39216"/>
                      <a:invGamma/>
                    </a:schemeClr>
                  </a:gs>
                  <a:gs pos="100000">
                    <a:schemeClr val="bg2"/>
                  </a:gs>
                </a:gsLst>
                <a:lin ang="0" scaled="1"/>
              </a:gra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7352" name="AutoShape 8"/>
              <p:cNvSpPr>
                <a:spLocks noChangeArrowheads="1"/>
              </p:cNvSpPr>
              <p:nvPr/>
            </p:nvSpPr>
            <p:spPr bwMode="gray">
              <a:xfrm>
                <a:off x="723" y="1798"/>
                <a:ext cx="1957" cy="240"/>
              </a:xfrm>
              <a:prstGeom prst="roundRect">
                <a:avLst>
                  <a:gd name="adj" fmla="val 7574"/>
                </a:avLst>
              </a:prstGeom>
              <a:gradFill rotWithShape="1">
                <a:gsLst>
                  <a:gs pos="0">
                    <a:schemeClr val="accent1">
                      <a:gamma/>
                      <a:shade val="69804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8575" cap="rnd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buFont typeface="Wingdings" pitchFamily="2" charset="2"/>
                  <a:buNone/>
                  <a:defRPr/>
                </a:pPr>
                <a:r>
                  <a:rPr lang="en-US" sz="2400" dirty="0">
                    <a:solidFill>
                      <a:srgbClr val="F8F8F8"/>
                    </a:solidFill>
                  </a:rPr>
                  <a:t> </a:t>
                </a:r>
                <a:r>
                  <a:rPr lang="ru-RU" sz="2400" b="1" dirty="0">
                    <a:solidFill>
                      <a:srgbClr val="FFFFCC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Традиционные</a:t>
                </a:r>
                <a:endParaRPr lang="en-US" sz="2400" b="1" dirty="0">
                  <a:solidFill>
                    <a:srgbClr val="FFFF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endParaRPr>
              </a:p>
            </p:txBody>
          </p:sp>
          <p:sp>
            <p:nvSpPr>
              <p:cNvPr id="57353" name="AutoShape 9"/>
              <p:cNvSpPr>
                <a:spLocks noChangeArrowheads="1"/>
              </p:cNvSpPr>
              <p:nvPr/>
            </p:nvSpPr>
            <p:spPr bwMode="gray">
              <a:xfrm>
                <a:off x="723" y="3564"/>
                <a:ext cx="1957" cy="240"/>
              </a:xfrm>
              <a:prstGeom prst="roundRect">
                <a:avLst>
                  <a:gd name="adj" fmla="val 7574"/>
                </a:avLst>
              </a:prstGeom>
              <a:gradFill rotWithShape="1">
                <a:gsLst>
                  <a:gs pos="0">
                    <a:schemeClr val="accent1">
                      <a:gamma/>
                      <a:shade val="59216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9216"/>
                      <a:invGamma/>
                    </a:schemeClr>
                  </a:gs>
                </a:gsLst>
                <a:lin ang="5400000" scaled="1"/>
              </a:gradFill>
              <a:ln w="28575" cap="rnd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buFont typeface="Wingdings" pitchFamily="2" charset="2"/>
                  <a:buNone/>
                  <a:defRPr/>
                </a:pPr>
                <a:r>
                  <a:rPr lang="en-US" sz="2000" b="1" dirty="0">
                    <a:solidFill>
                      <a:srgbClr val="F8F8F8"/>
                    </a:solidFill>
                  </a:rPr>
                  <a:t> </a:t>
                </a:r>
                <a:r>
                  <a:rPr lang="ru-RU" sz="2000" b="1" dirty="0">
                    <a:solidFill>
                      <a:srgbClr val="FFFFCC"/>
                    </a:solidFill>
                  </a:rPr>
                  <a:t>Родительские </a:t>
                </a:r>
                <a:r>
                  <a:rPr lang="ru-RU" sz="2000" b="1" dirty="0" smtClean="0">
                    <a:solidFill>
                      <a:srgbClr val="FFFFCC"/>
                    </a:solidFill>
                  </a:rPr>
                  <a:t>собрания </a:t>
                </a:r>
                <a:endParaRPr lang="en-US" sz="2000" b="1" dirty="0">
                  <a:solidFill>
                    <a:srgbClr val="FFFFCC"/>
                  </a:solidFill>
                </a:endParaRPr>
              </a:p>
            </p:txBody>
          </p:sp>
          <p:sp>
            <p:nvSpPr>
              <p:cNvPr id="57354" name="AutoShape 10"/>
              <p:cNvSpPr>
                <a:spLocks noChangeArrowheads="1"/>
              </p:cNvSpPr>
              <p:nvPr/>
            </p:nvSpPr>
            <p:spPr bwMode="gray">
              <a:xfrm>
                <a:off x="723" y="2382"/>
                <a:ext cx="1957" cy="240"/>
              </a:xfrm>
              <a:prstGeom prst="roundRect">
                <a:avLst>
                  <a:gd name="adj" fmla="val 7574"/>
                </a:avLst>
              </a:prstGeom>
              <a:gradFill rotWithShape="1">
                <a:gsLst>
                  <a:gs pos="0">
                    <a:schemeClr val="accent1">
                      <a:gamma/>
                      <a:shade val="69804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8575" cap="rnd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buFont typeface="Wingdings" pitchFamily="2" charset="2"/>
                  <a:buNone/>
                  <a:defRPr/>
                </a:pPr>
                <a:r>
                  <a:rPr lang="en-US" sz="1600" b="1" dirty="0">
                    <a:solidFill>
                      <a:srgbClr val="F8F8F8"/>
                    </a:solidFill>
                  </a:rPr>
                  <a:t> </a:t>
                </a:r>
                <a:r>
                  <a:rPr lang="ru-RU" sz="2000" b="1" dirty="0">
                    <a:solidFill>
                      <a:srgbClr val="FFFFCC"/>
                    </a:solidFill>
                  </a:rPr>
                  <a:t>Различные конференции</a:t>
                </a:r>
                <a:endParaRPr lang="en-US" sz="2000" b="1" dirty="0">
                  <a:solidFill>
                    <a:srgbClr val="FFFFCC"/>
                  </a:solidFill>
                </a:endParaRPr>
              </a:p>
            </p:txBody>
          </p:sp>
          <p:sp>
            <p:nvSpPr>
              <p:cNvPr id="57355" name="AutoShape 11"/>
              <p:cNvSpPr>
                <a:spLocks noChangeArrowheads="1"/>
              </p:cNvSpPr>
              <p:nvPr/>
            </p:nvSpPr>
            <p:spPr bwMode="gray">
              <a:xfrm>
                <a:off x="723" y="2697"/>
                <a:ext cx="1957" cy="242"/>
              </a:xfrm>
              <a:prstGeom prst="roundRect">
                <a:avLst>
                  <a:gd name="adj" fmla="val 7574"/>
                </a:avLst>
              </a:prstGeom>
              <a:gradFill rotWithShape="1">
                <a:gsLst>
                  <a:gs pos="0">
                    <a:schemeClr val="accent1">
                      <a:gamma/>
                      <a:shade val="59216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59216"/>
                      <a:invGamma/>
                    </a:schemeClr>
                  </a:gs>
                </a:gsLst>
                <a:lin ang="5400000" scaled="1"/>
              </a:gradFill>
              <a:ln w="28575" cap="rnd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buFont typeface="Wingdings" pitchFamily="2" charset="2"/>
                  <a:buNone/>
                  <a:defRPr/>
                </a:pPr>
                <a:r>
                  <a:rPr lang="en-US" sz="1600" b="1" dirty="0">
                    <a:solidFill>
                      <a:srgbClr val="F8F8F8"/>
                    </a:solidFill>
                  </a:rPr>
                  <a:t> </a:t>
                </a:r>
                <a:r>
                  <a:rPr lang="ru-RU" sz="2000" b="1" dirty="0">
                    <a:solidFill>
                      <a:srgbClr val="FFFFCC"/>
                    </a:solidFill>
                  </a:rPr>
                  <a:t>Индивидуальные консультации</a:t>
                </a:r>
                <a:endParaRPr lang="en-US" sz="2000" b="1" dirty="0">
                  <a:solidFill>
                    <a:srgbClr val="FFFFCC"/>
                  </a:solidFill>
                </a:endParaRPr>
              </a:p>
            </p:txBody>
          </p:sp>
          <p:sp>
            <p:nvSpPr>
              <p:cNvPr id="57356" name="AutoShape 12"/>
              <p:cNvSpPr>
                <a:spLocks noChangeArrowheads="1"/>
              </p:cNvSpPr>
              <p:nvPr/>
            </p:nvSpPr>
            <p:spPr bwMode="gray">
              <a:xfrm>
                <a:off x="723" y="2986"/>
                <a:ext cx="1957" cy="240"/>
              </a:xfrm>
              <a:prstGeom prst="roundRect">
                <a:avLst>
                  <a:gd name="adj" fmla="val 7574"/>
                </a:avLst>
              </a:prstGeom>
              <a:gradFill rotWithShape="1">
                <a:gsLst>
                  <a:gs pos="0">
                    <a:schemeClr val="accent1">
                      <a:gamma/>
                      <a:shade val="69804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69804"/>
                      <a:invGamma/>
                    </a:schemeClr>
                  </a:gs>
                </a:gsLst>
                <a:lin ang="5400000" scaled="1"/>
              </a:gradFill>
              <a:ln w="28575" cap="rnd">
                <a:noFill/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buFont typeface="Wingdings" pitchFamily="2" charset="2"/>
                  <a:buNone/>
                  <a:defRPr/>
                </a:pPr>
                <a:r>
                  <a:rPr lang="ru-RU" sz="2000" b="1" dirty="0">
                    <a:solidFill>
                      <a:srgbClr val="FFFFCC"/>
                    </a:solidFill>
                  </a:rPr>
                  <a:t>Посещение на дому </a:t>
                </a:r>
                <a:endParaRPr lang="en-US" sz="2000" b="1" dirty="0">
                  <a:solidFill>
                    <a:srgbClr val="FFFFCC"/>
                  </a:solidFill>
                </a:endParaRPr>
              </a:p>
            </p:txBody>
          </p:sp>
        </p:grpSp>
      </p:grpSp>
      <p:sp>
        <p:nvSpPr>
          <p:cNvPr id="26" name="object 5"/>
          <p:cNvSpPr/>
          <p:nvPr/>
        </p:nvSpPr>
        <p:spPr>
          <a:xfrm>
            <a:off x="5786446" y="785794"/>
            <a:ext cx="3071834" cy="15716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AutoShape 11"/>
          <p:cNvSpPr>
            <a:spLocks noChangeArrowheads="1"/>
          </p:cNvSpPr>
          <p:nvPr/>
        </p:nvSpPr>
        <p:spPr bwMode="gray">
          <a:xfrm>
            <a:off x="285720" y="1643050"/>
            <a:ext cx="4955252" cy="658132"/>
          </a:xfrm>
          <a:prstGeom prst="roundRect">
            <a:avLst>
              <a:gd name="adj" fmla="val 7574"/>
            </a:avLst>
          </a:prstGeom>
          <a:gradFill rotWithShape="1">
            <a:gsLst>
              <a:gs pos="0">
                <a:schemeClr val="accent1">
                  <a:gamma/>
                  <a:shade val="59216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59216"/>
                  <a:invGamma/>
                </a:schemeClr>
              </a:gs>
            </a:gsLst>
            <a:lin ang="5400000" scaled="1"/>
          </a:gradFill>
          <a:ln w="28575" cap="rnd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FFCC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Открытые уроки и мероприятия</a:t>
            </a:r>
            <a:endParaRPr lang="en-US" sz="2000" b="1" dirty="0">
              <a:solidFill>
                <a:srgbClr val="FFFFCC"/>
              </a:solidFill>
              <a:latin typeface="Arial" pitchFamily="34" charset="0"/>
              <a:ea typeface="Arial Unicode MS" pitchFamily="34" charset="-128"/>
              <a:cs typeface="Arial" pitchFamily="34" charset="0"/>
            </a:endParaRPr>
          </a:p>
        </p:txBody>
      </p:sp>
      <p:sp>
        <p:nvSpPr>
          <p:cNvPr id="16" name="AutoShape 12"/>
          <p:cNvSpPr>
            <a:spLocks noChangeArrowheads="1"/>
          </p:cNvSpPr>
          <p:nvPr/>
        </p:nvSpPr>
        <p:spPr bwMode="gray">
          <a:xfrm>
            <a:off x="285720" y="4857760"/>
            <a:ext cx="4955252" cy="652693"/>
          </a:xfrm>
          <a:prstGeom prst="roundRect">
            <a:avLst>
              <a:gd name="adj" fmla="val 7574"/>
            </a:avLst>
          </a:prstGeom>
          <a:gradFill rotWithShape="1">
            <a:gsLst>
              <a:gs pos="0">
                <a:schemeClr val="accent1">
                  <a:gamma/>
                  <a:shade val="69804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69804"/>
                  <a:invGamma/>
                </a:schemeClr>
              </a:gs>
            </a:gsLst>
            <a:lin ang="5400000" scaled="1"/>
          </a:gradFill>
          <a:ln w="28575" cap="rnd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buFont typeface="Wingdings" pitchFamily="2" charset="2"/>
              <a:buNone/>
              <a:defRPr/>
            </a:pPr>
            <a:r>
              <a:rPr lang="ru-RU" sz="2000" b="1" dirty="0" smtClean="0">
                <a:solidFill>
                  <a:srgbClr val="FFFFCC"/>
                </a:solidFill>
              </a:rPr>
              <a:t>Переписка с родителями </a:t>
            </a:r>
            <a:endParaRPr lang="en-US" sz="2000" b="1" dirty="0">
              <a:solidFill>
                <a:srgbClr val="FFFFCC"/>
              </a:solidFill>
            </a:endParaRP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title"/>
          </p:nvPr>
        </p:nvSpPr>
        <p:spPr>
          <a:xfrm>
            <a:off x="571472" y="142852"/>
            <a:ext cx="7924800" cy="604822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работы с родителями:</a:t>
            </a:r>
            <a:endParaRPr lang="en-US" sz="28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" name="Picture 2" descr="C:\Users\USER\Desktop\nVdPY_D0nzB1chnGq3tJ9K_L2uwu74Kekxb9xwqy52felIxaFFfWcX7RC3_w4J1YOCv6vSAfQdl7GvmbZe60srN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2428868"/>
            <a:ext cx="378618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4"/>
          <p:cNvSpPr txBox="1"/>
          <p:nvPr/>
        </p:nvSpPr>
        <p:spPr>
          <a:xfrm>
            <a:off x="571472" y="2643182"/>
            <a:ext cx="8143932" cy="31700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2400" b="1" spc="-10" dirty="0">
                <a:latin typeface="+mn-lt"/>
                <a:cs typeface="Arial"/>
              </a:rPr>
              <a:t>Антон </a:t>
            </a:r>
            <a:r>
              <a:rPr sz="2400" b="1" dirty="0">
                <a:latin typeface="+mn-lt"/>
                <a:cs typeface="Arial"/>
              </a:rPr>
              <a:t>Семенович </a:t>
            </a:r>
            <a:r>
              <a:rPr sz="2400" b="1" spc="10" dirty="0">
                <a:latin typeface="+mn-lt"/>
                <a:cs typeface="Arial"/>
              </a:rPr>
              <a:t>Макаренко</a:t>
            </a:r>
            <a:r>
              <a:rPr sz="2400" b="1" spc="-10" dirty="0">
                <a:latin typeface="+mn-lt"/>
                <a:cs typeface="Arial"/>
              </a:rPr>
              <a:t> </a:t>
            </a:r>
            <a:r>
              <a:rPr sz="2400" b="1" spc="-10" dirty="0" err="1">
                <a:latin typeface="+mn-lt"/>
                <a:cs typeface="Arial"/>
              </a:rPr>
              <a:t>подчеркивал</a:t>
            </a:r>
            <a:r>
              <a:rPr sz="2400" b="1" spc="-10" dirty="0" smtClean="0">
                <a:latin typeface="+mn-lt"/>
                <a:cs typeface="Arial"/>
              </a:rPr>
              <a:t>:</a:t>
            </a:r>
            <a:endParaRPr lang="ru-RU" sz="2400" b="1" spc="-10" dirty="0" smtClean="0">
              <a:latin typeface="+mn-lt"/>
              <a:cs typeface="Arial"/>
            </a:endParaRPr>
          </a:p>
          <a:p>
            <a:pPr marL="1270" algn="ctr">
              <a:lnSpc>
                <a:spcPct val="100000"/>
              </a:lnSpc>
            </a:pPr>
            <a:endParaRPr sz="2400" b="1" dirty="0">
              <a:latin typeface="+mn-lt"/>
              <a:cs typeface="Arial"/>
            </a:endParaRPr>
          </a:p>
          <a:p>
            <a:pPr marL="12065" marR="5080" indent="8890" algn="ctr">
              <a:lnSpc>
                <a:spcPct val="100000"/>
              </a:lnSpc>
              <a:spcBef>
                <a:spcPts val="1200"/>
              </a:spcBef>
            </a:pP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«Воспитание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в самом  широком смысле. </a:t>
            </a:r>
            <a:r>
              <a:rPr sz="2800" b="1" spc="-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Воспитывает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sz="28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люди,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вещи, 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явления,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но,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</a:t>
            </a:r>
            <a:r>
              <a:rPr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всего,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</a:t>
            </a:r>
            <a:r>
              <a:rPr sz="28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2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люди.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 </a:t>
            </a:r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на </a:t>
            </a:r>
            <a:r>
              <a:rPr sz="2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первом </a:t>
            </a:r>
            <a:r>
              <a:rPr sz="2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месте </a:t>
            </a:r>
            <a:r>
              <a:rPr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sz="3200" b="1" i="1" spc="-5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</a:t>
            </a:r>
            <a:r>
              <a:rPr sz="32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sz="3200" b="1" i="1" spc="-3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i="1" spc="-1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педагоги»</a:t>
            </a:r>
            <a:r>
              <a:rPr sz="3200" b="1" spc="-1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2928958" cy="26432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857224" y="2143116"/>
            <a:ext cx="4357718" cy="3286148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Семья и школа – два субъекта созидания настоящего и будущего ребенка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idx="1"/>
          </p:nvPr>
        </p:nvSpPr>
        <p:spPr>
          <a:xfrm>
            <a:off x="142844" y="1285860"/>
            <a:ext cx="9001156" cy="757229"/>
          </a:xfrm>
        </p:spPr>
        <p:txBody>
          <a:bodyPr/>
          <a:lstStyle/>
          <a:p>
            <a:pPr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Взаимодействие с семьей – одна из актуальных и сложных проблем в работе школы и каждого педагога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 rot="2557178">
            <a:off x="5849672" y="3125385"/>
            <a:ext cx="1571637" cy="37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  </a:t>
            </a: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С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емья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571868" y="2143116"/>
            <a:ext cx="4714908" cy="3214710"/>
          </a:xfrm>
          <a:prstGeom prst="ellipse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екст 6"/>
          <p:cNvSpPr txBox="1">
            <a:spLocks/>
          </p:cNvSpPr>
          <p:nvPr/>
        </p:nvSpPr>
        <p:spPr bwMode="auto">
          <a:xfrm>
            <a:off x="142844" y="5643578"/>
            <a:ext cx="900115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Взаимодействие семьи и школы</a:t>
            </a:r>
            <a:r>
              <a:rPr kumimoji="0" lang="ru-RU" sz="28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– необходимо и неизбежно</a:t>
            </a:r>
            <a:endParaRPr kumimoji="0" lang="ru-RU" sz="2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C:\Users\комп\Desktop\Лена\1487302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3071810"/>
            <a:ext cx="1285884" cy="153987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 rot="19917965">
            <a:off x="1479945" y="3419443"/>
            <a:ext cx="1630549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2567466">
            <a:off x="6104696" y="3193941"/>
            <a:ext cx="1214446" cy="57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 rot="19822723">
            <a:off x="1276524" y="3221211"/>
            <a:ext cx="1571637" cy="377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    </a:t>
            </a:r>
            <a:r>
              <a:rPr 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Школа</a:t>
            </a:r>
            <a:endParaRPr 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Проблемы сотрудничества школы и родителей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9459" name="Rectangle 4"/>
          <p:cNvSpPr>
            <a:spLocks noChangeArrowheads="1"/>
          </p:cNvSpPr>
          <p:nvPr/>
        </p:nvSpPr>
        <p:spPr bwMode="auto">
          <a:xfrm>
            <a:off x="468313" y="1500174"/>
            <a:ext cx="7704137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ru-RU" sz="2000" b="1"/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684213" y="4581525"/>
            <a:ext cx="822960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   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57158" y="1214422"/>
            <a:ext cx="8286808" cy="114300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желания или возможностей педагогов и родителей взаимодействовать в современных условиях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720" y="2643182"/>
            <a:ext cx="8215370" cy="857256"/>
          </a:xfrm>
          <a:prstGeom prst="roundRect">
            <a:avLst/>
          </a:prstGeom>
          <a:solidFill>
            <a:srgbClr val="CC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Несогласованность в решении вопросов воспитания и обучения детей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5720" y="3786190"/>
            <a:ext cx="8215370" cy="928694"/>
          </a:xfrm>
          <a:prstGeom prst="round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определенности в полномочиях обеих сторон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20" y="5072074"/>
            <a:ext cx="8215370" cy="1000132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координации в вопросах делового партнерства школы и семьи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lvl="0"/>
            <a:r>
              <a:rPr lang="ru-RU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сотрудничества школы с родителями</a:t>
            </a:r>
            <a:r>
              <a:rPr lang="ru-RU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40" name="Содержимое 39"/>
          <p:cNvSpPr>
            <a:spLocks noGrp="1"/>
          </p:cNvSpPr>
          <p:nvPr>
            <p:ph idx="1"/>
          </p:nvPr>
        </p:nvSpPr>
        <p:spPr>
          <a:xfrm>
            <a:off x="4143340" y="1571612"/>
            <a:ext cx="5000660" cy="3643338"/>
          </a:xfrm>
        </p:spPr>
        <p:txBody>
          <a:bodyPr/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Выстроить подлинное партнерство с семьей на основе диалогической стратегии сотрудничества педагогов и родителей.</a:t>
            </a:r>
          </a:p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связи с этим повысить эффективность позитивного воспитательного влияния.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Заголовок 2"/>
          <p:cNvSpPr txBox="1">
            <a:spLocks/>
          </p:cNvSpPr>
          <p:nvPr/>
        </p:nvSpPr>
        <p:spPr bwMode="auto">
          <a:xfrm>
            <a:off x="571472" y="16430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8" name="object 10"/>
          <p:cNvSpPr/>
          <p:nvPr/>
        </p:nvSpPr>
        <p:spPr>
          <a:xfrm>
            <a:off x="142844" y="2357430"/>
            <a:ext cx="3943286" cy="33575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5438"/>
            <a:ext cx="6186502" cy="67467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работы с родителями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3" name="Picture 3" descr="RY_circle00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1357298"/>
            <a:ext cx="2024062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LB_circle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1357298"/>
            <a:ext cx="21463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 descr="O_chevron001"/>
          <p:cNvPicPr>
            <a:picLocks noChangeAspect="1" noChangeArrowheads="1"/>
          </p:cNvPicPr>
          <p:nvPr/>
        </p:nvPicPr>
        <p:blipFill>
          <a:blip r:embed="rId6" cstate="print">
            <a:lum bright="6000" contrast="42000"/>
            <a:grayscl/>
          </a:blip>
          <a:srcRect/>
          <a:stretch>
            <a:fillRect/>
          </a:stretch>
        </p:blipFill>
        <p:spPr bwMode="auto">
          <a:xfrm>
            <a:off x="3000364" y="2071678"/>
            <a:ext cx="517525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 descr="O_chevron001"/>
          <p:cNvPicPr>
            <a:picLocks noChangeAspect="1" noChangeArrowheads="1"/>
          </p:cNvPicPr>
          <p:nvPr/>
        </p:nvPicPr>
        <p:blipFill>
          <a:blip r:embed="rId6" cstate="print">
            <a:lum bright="6000" contrast="42000"/>
            <a:grayscl/>
          </a:blip>
          <a:srcRect/>
          <a:stretch>
            <a:fillRect/>
          </a:stretch>
        </p:blipFill>
        <p:spPr bwMode="auto">
          <a:xfrm>
            <a:off x="5929322" y="2071678"/>
            <a:ext cx="517525" cy="58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7" descr="YG_circle00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1428736"/>
            <a:ext cx="2182813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8" name="Text Box 8"/>
          <p:cNvSpPr txBox="1">
            <a:spLocks noChangeArrowheads="1"/>
          </p:cNvSpPr>
          <p:nvPr/>
        </p:nvSpPr>
        <p:spPr bwMode="gray">
          <a:xfrm>
            <a:off x="642910" y="2143116"/>
            <a:ext cx="174625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b="1" dirty="0" err="1" smtClean="0"/>
              <a:t>Индиви</a:t>
            </a:r>
            <a:r>
              <a:rPr lang="ru-RU" b="1" dirty="0" smtClean="0"/>
              <a:t>-</a:t>
            </a:r>
          </a:p>
          <a:p>
            <a:pPr algn="ctr" eaLnBrk="0" hangingPunct="0"/>
            <a:r>
              <a:rPr lang="ru-RU" b="1" dirty="0" smtClean="0"/>
              <a:t>дуальные </a:t>
            </a:r>
            <a:endParaRPr lang="en-US" b="1" dirty="0"/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gray">
          <a:xfrm>
            <a:off x="3857620" y="2285992"/>
            <a:ext cx="1614487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dirty="0"/>
              <a:t>Групповые</a:t>
            </a:r>
            <a:endParaRPr lang="en-US" b="1" dirty="0"/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gray">
          <a:xfrm>
            <a:off x="6858016" y="2214554"/>
            <a:ext cx="16033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 dirty="0"/>
              <a:t>Массовые</a:t>
            </a:r>
            <a:endParaRPr lang="en-US" b="1" dirty="0"/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black">
          <a:xfrm>
            <a:off x="285720" y="3643314"/>
            <a:ext cx="8458200" cy="478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17663" indent="-1617663" algn="l" eaLnBrk="0" hangingPunct="0">
              <a:lnSpc>
                <a:spcPct val="110000"/>
              </a:lnSpc>
            </a:pPr>
            <a:r>
              <a:rPr lang="ru-RU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Индивидуальные</a:t>
            </a:r>
            <a:r>
              <a:rPr lang="ru-RU" sz="20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0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посещение семьи, консультации</a:t>
            </a:r>
            <a:r>
              <a:rPr lang="ru-RU" sz="20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ru-RU" sz="20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black">
          <a:xfrm>
            <a:off x="285720" y="5143512"/>
            <a:ext cx="8458200" cy="8202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17663" indent="-1617663" algn="l" eaLnBrk="0" hangingPunct="0">
              <a:lnSpc>
                <a:spcPct val="110000"/>
              </a:lnSpc>
            </a:pPr>
            <a:r>
              <a:rPr lang="ru-RU" sz="24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Массовые</a:t>
            </a:r>
            <a:r>
              <a:rPr lang="ru-RU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0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родительское собрание, праздники, посещение театра, экскурсии…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black">
          <a:xfrm>
            <a:off x="214282" y="4214818"/>
            <a:ext cx="8715436" cy="117570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617663" indent="-1617663" algn="l" eaLnBrk="0" hangingPunct="0">
              <a:lnSpc>
                <a:spcPct val="110000"/>
              </a:lnSpc>
            </a:pPr>
            <a:r>
              <a:rPr lang="ru-RU" sz="2400" b="1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Групповые</a:t>
            </a:r>
            <a:r>
              <a:rPr lang="ru-RU" sz="2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0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родительский комитет, совет класса, консультация, беседа…</a:t>
            </a:r>
          </a:p>
          <a:p>
            <a:pPr marL="1617663" indent="-1617663" algn="l" eaLnBrk="0" hangingPunct="0">
              <a:lnSpc>
                <a:spcPct val="110000"/>
              </a:lnSpc>
            </a:pP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/>
      <p:bldP spid="20489" grpId="0"/>
      <p:bldP spid="20490" grpId="0"/>
      <p:bldP spid="10251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85721" y="260351"/>
            <a:ext cx="8358246" cy="88263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Факторы, способствующие привлечению родителей к участию в жизни школы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invGray">
          <a:xfrm>
            <a:off x="636588" y="1887538"/>
            <a:ext cx="3652837" cy="1503362"/>
          </a:xfrm>
          <a:prstGeom prst="rect">
            <a:avLst/>
          </a:prstGeom>
          <a:solidFill>
            <a:srgbClr val="FF7C80"/>
          </a:solidFill>
          <a:ln>
            <a:noFill/>
          </a:ln>
          <a:effectLst/>
          <a:scene3d>
            <a:camera prst="legacyPerspectiveBottom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  <a:extLst>
            <a:ext uri="{91240B29-F687-4F45-9708-019B960494DF}">
              <a14:hiddenLine xmlns=""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gray">
          <a:xfrm>
            <a:off x="755650" y="1844675"/>
            <a:ext cx="3671888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400" b="1" dirty="0">
                <a:solidFill>
                  <a:srgbClr val="003300"/>
                </a:solidFill>
                <a:latin typeface="Garamond" pitchFamily="18" charset="0"/>
              </a:rPr>
              <a:t>Активность самой школы, использование разнообразных методов сотрудничества с </a:t>
            </a:r>
            <a:r>
              <a:rPr lang="ru-RU" sz="2400" b="1" dirty="0" smtClean="0">
                <a:solidFill>
                  <a:srgbClr val="003300"/>
                </a:solidFill>
                <a:latin typeface="Garamond" pitchFamily="18" charset="0"/>
              </a:rPr>
              <a:t>семьей</a:t>
            </a:r>
            <a:endParaRPr lang="en-US" sz="2400" b="1" dirty="0">
              <a:solidFill>
                <a:srgbClr val="003300"/>
              </a:solidFill>
              <a:latin typeface="Garamond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gray">
          <a:xfrm>
            <a:off x="4857752" y="1857364"/>
            <a:ext cx="4000528" cy="1574801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85882"/>
                  <a:invGamma/>
                </a:schemeClr>
              </a:gs>
            </a:gsLst>
            <a:lin ang="5400000" scaled="1"/>
          </a:gradFill>
          <a:ln>
            <a:noFill/>
          </a:ln>
          <a:effectLst/>
          <a:scene3d>
            <a:camera prst="legacyPerspectiveBottom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  <a:extLst>
            <a:ext uri="{91240B29-F687-4F45-9708-019B960494DF}">
              <a14:hiddenLine xmlns=""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gray">
          <a:xfrm>
            <a:off x="4929190" y="2000240"/>
            <a:ext cx="3660775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400" b="1" dirty="0">
                <a:solidFill>
                  <a:srgbClr val="003300"/>
                </a:solidFill>
                <a:latin typeface="Garamond" pitchFamily="18" charset="0"/>
              </a:rPr>
              <a:t>Понимание родителями связи своей работы с успехами детей</a:t>
            </a:r>
            <a:endParaRPr lang="en-US" sz="2400" b="1" dirty="0">
              <a:solidFill>
                <a:srgbClr val="003300"/>
              </a:solidFill>
              <a:latin typeface="Garamond" pitchFamily="18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gray">
          <a:xfrm>
            <a:off x="611188" y="3789363"/>
            <a:ext cx="3652837" cy="1503362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85882"/>
                  <a:invGamma/>
                </a:schemeClr>
              </a:gs>
            </a:gsLst>
            <a:lin ang="5400000" scaled="1"/>
          </a:gradFill>
          <a:ln>
            <a:noFill/>
          </a:ln>
          <a:effectLst/>
          <a:scene3d>
            <a:camera prst="legacyPerspectiv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91240B29-F687-4F45-9708-019B960494DF}">
              <a14:hiddenLine xmlns=""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gray">
          <a:xfrm>
            <a:off x="714348" y="3929066"/>
            <a:ext cx="3671887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sz="2400" b="1" dirty="0">
                <a:solidFill>
                  <a:srgbClr val="003300"/>
                </a:solidFill>
                <a:latin typeface="Garamond" pitchFamily="18" charset="0"/>
              </a:rPr>
              <a:t>Установление личных отношений между родителями и учителями</a:t>
            </a:r>
            <a:endParaRPr lang="en-US" sz="2400" b="1" dirty="0">
              <a:solidFill>
                <a:srgbClr val="003300"/>
              </a:solidFill>
              <a:latin typeface="Garamond" pitchFamily="18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gray">
          <a:xfrm>
            <a:off x="4929190" y="3857628"/>
            <a:ext cx="3790950" cy="149383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85882"/>
                  <a:invGamma/>
                </a:schemeClr>
              </a:gs>
            </a:gsLst>
            <a:lin ang="5400000" scaled="1"/>
          </a:gradFill>
          <a:ln>
            <a:noFill/>
          </a:ln>
          <a:effectLst/>
          <a:scene3d>
            <a:camera prst="legacyPerspectiveTopLef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  <a:extLst>
            <a:ext uri="{91240B29-F687-4F45-9708-019B960494DF}">
              <a14:hiddenLine xmlns=""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>
              <a:defRPr/>
            </a:pPr>
            <a:endParaRPr lang="ru-RU"/>
          </a:p>
        </p:txBody>
      </p:sp>
      <p:sp>
        <p:nvSpPr>
          <p:cNvPr id="12" name="Text Box 35"/>
          <p:cNvSpPr txBox="1">
            <a:spLocks noChangeArrowheads="1"/>
          </p:cNvSpPr>
          <p:nvPr/>
        </p:nvSpPr>
        <p:spPr bwMode="gray">
          <a:xfrm>
            <a:off x="4929190" y="4071942"/>
            <a:ext cx="3660775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sz="2400" b="1" dirty="0">
                <a:solidFill>
                  <a:srgbClr val="003300"/>
                </a:solidFill>
                <a:latin typeface="Garamond" pitchFamily="18" charset="0"/>
              </a:rPr>
              <a:t>Заинтересованность учителей в успехах детей</a:t>
            </a:r>
            <a:endParaRPr lang="en-US" sz="2400" b="1" dirty="0">
              <a:solidFill>
                <a:srgbClr val="003300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" descr="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" name="AutoShape 2"/>
          <p:cNvSpPr>
            <a:spLocks noChangeArrowheads="1"/>
          </p:cNvSpPr>
          <p:nvPr/>
        </p:nvSpPr>
        <p:spPr bwMode="gray">
          <a:xfrm>
            <a:off x="3286116" y="2357431"/>
            <a:ext cx="2587625" cy="2786082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FDFDFD"/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gray">
          <a:xfrm>
            <a:off x="6215074" y="2857496"/>
            <a:ext cx="2587625" cy="2736850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FDFDFD"/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6215074" y="2000240"/>
            <a:ext cx="2736850" cy="788987"/>
            <a:chOff x="3964" y="2071"/>
            <a:chExt cx="1484" cy="330"/>
          </a:xfrm>
        </p:grpSpPr>
        <p:sp>
          <p:nvSpPr>
            <p:cNvPr id="9238" name="AutoShape 5"/>
            <p:cNvSpPr>
              <a:spLocks noChangeArrowheads="1"/>
            </p:cNvSpPr>
            <p:nvPr/>
          </p:nvSpPr>
          <p:spPr bwMode="lt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38100" algn="ctr">
              <a:solidFill>
                <a:srgbClr val="FFFFFF">
                  <a:alpha val="70195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9" name="AutoShape 6"/>
            <p:cNvSpPr>
              <a:spLocks noChangeArrowheads="1"/>
            </p:cNvSpPr>
            <p:nvPr/>
          </p:nvSpPr>
          <p:spPr bwMode="lt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accent2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21" name="Rectangle 7"/>
          <p:cNvSpPr>
            <a:spLocks noChangeArrowheads="1"/>
          </p:cNvSpPr>
          <p:nvPr/>
        </p:nvSpPr>
        <p:spPr bwMode="black">
          <a:xfrm>
            <a:off x="6143636" y="2071678"/>
            <a:ext cx="2805113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Garamond" pitchFamily="18" charset="0"/>
              </a:rPr>
              <a:t>3. Коммуникативная</a:t>
            </a:r>
            <a:endParaRPr lang="en-US" sz="2000" b="1" dirty="0">
              <a:latin typeface="Garamond" pitchFamily="18" charset="0"/>
            </a:endParaRP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214678" y="1571612"/>
            <a:ext cx="2736850" cy="790575"/>
            <a:chOff x="2140" y="2071"/>
            <a:chExt cx="1484" cy="330"/>
          </a:xfrm>
        </p:grpSpPr>
        <p:sp>
          <p:nvSpPr>
            <p:cNvPr id="9236" name="AutoShape 9"/>
            <p:cNvSpPr>
              <a:spLocks noChangeArrowheads="1"/>
            </p:cNvSpPr>
            <p:nvPr/>
          </p:nvSpPr>
          <p:spPr bwMode="ltGray">
            <a:xfrm>
              <a:off x="2140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38100" algn="ctr">
              <a:solidFill>
                <a:srgbClr val="FFFFFF">
                  <a:alpha val="70195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7" name="AutoShape 10"/>
            <p:cNvSpPr>
              <a:spLocks noChangeArrowheads="1"/>
            </p:cNvSpPr>
            <p:nvPr/>
          </p:nvSpPr>
          <p:spPr bwMode="ltGray">
            <a:xfrm>
              <a:off x="2163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folHlink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23" name="Rectangle 11"/>
          <p:cNvSpPr>
            <a:spLocks noChangeArrowheads="1"/>
          </p:cNvSpPr>
          <p:nvPr/>
        </p:nvSpPr>
        <p:spPr bwMode="black">
          <a:xfrm>
            <a:off x="3214678" y="1785926"/>
            <a:ext cx="292895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Garamond" pitchFamily="18" charset="0"/>
              </a:rPr>
              <a:t>2. </a:t>
            </a:r>
            <a:r>
              <a:rPr lang="ru-RU" sz="2000" b="1" dirty="0" smtClean="0">
                <a:latin typeface="Garamond" pitchFamily="18" charset="0"/>
              </a:rPr>
              <a:t>Консультативн</a:t>
            </a:r>
            <a:r>
              <a:rPr lang="ru-RU" sz="2000" b="1" dirty="0" smtClean="0">
                <a:solidFill>
                  <a:srgbClr val="000066"/>
                </a:solidFill>
                <a:latin typeface="Garamond" pitchFamily="18" charset="0"/>
              </a:rPr>
              <a:t>ая</a:t>
            </a:r>
            <a:endParaRPr lang="en-US" sz="2000" b="1" dirty="0">
              <a:solidFill>
                <a:srgbClr val="000066"/>
              </a:solidFill>
              <a:latin typeface="Garamond" pitchFamily="18" charset="0"/>
            </a:endParaRPr>
          </a:p>
        </p:txBody>
      </p:sp>
      <p:sp>
        <p:nvSpPr>
          <p:cNvPr id="9224" name="AutoShape 12"/>
          <p:cNvSpPr>
            <a:spLocks noChangeArrowheads="1"/>
          </p:cNvSpPr>
          <p:nvPr/>
        </p:nvSpPr>
        <p:spPr bwMode="gray">
          <a:xfrm>
            <a:off x="357158" y="1714488"/>
            <a:ext cx="2714644" cy="2500330"/>
          </a:xfrm>
          <a:prstGeom prst="roundRect">
            <a:avLst>
              <a:gd name="adj" fmla="val 4639"/>
            </a:avLst>
          </a:prstGeom>
          <a:gradFill rotWithShape="1">
            <a:gsLst>
              <a:gs pos="0">
                <a:srgbClr val="FDFDFD"/>
              </a:gs>
              <a:gs pos="100000">
                <a:srgbClr val="D7D7D7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Rectangle 1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pPr algn="ctr" eaLnBrk="1" hangingPunct="1"/>
            <a:r>
              <a:rPr lang="ru-RU" sz="3200" b="1" dirty="0" smtClean="0">
                <a:latin typeface="+mn-lt"/>
              </a:rPr>
              <a:t>Задачи педагогов</a:t>
            </a:r>
            <a:endParaRPr lang="en-US" sz="3200" b="1" dirty="0" smtClean="0">
              <a:latin typeface="+mn-lt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85720" y="928670"/>
            <a:ext cx="2879725" cy="792162"/>
            <a:chOff x="301" y="2071"/>
            <a:chExt cx="1484" cy="330"/>
          </a:xfrm>
        </p:grpSpPr>
        <p:sp>
          <p:nvSpPr>
            <p:cNvPr id="9234" name="AutoShape 15"/>
            <p:cNvSpPr>
              <a:spLocks noChangeArrowheads="1"/>
            </p:cNvSpPr>
            <p:nvPr/>
          </p:nvSpPr>
          <p:spPr bwMode="gray">
            <a:xfrm>
              <a:off x="301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38100" algn="ctr">
              <a:solidFill>
                <a:srgbClr val="FFFFFF">
                  <a:alpha val="70195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235" name="AutoShape 16"/>
            <p:cNvSpPr>
              <a:spLocks noChangeArrowheads="1"/>
            </p:cNvSpPr>
            <p:nvPr/>
          </p:nvSpPr>
          <p:spPr bwMode="gray">
            <a:xfrm>
              <a:off x="324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hlink">
                    <a:alpha val="7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27" name="Rectangle 17"/>
          <p:cNvSpPr>
            <a:spLocks noChangeArrowheads="1"/>
          </p:cNvSpPr>
          <p:nvPr/>
        </p:nvSpPr>
        <p:spPr bwMode="black">
          <a:xfrm>
            <a:off x="285720" y="1071546"/>
            <a:ext cx="273685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Garamond" pitchFamily="18" charset="0"/>
              </a:rPr>
              <a:t>1. Просветительская</a:t>
            </a:r>
            <a:endParaRPr lang="en-US" sz="2000" b="1" dirty="0">
              <a:latin typeface="Garamond" pitchFamily="18" charset="0"/>
            </a:endParaRPr>
          </a:p>
        </p:txBody>
      </p:sp>
      <p:sp>
        <p:nvSpPr>
          <p:cNvPr id="9228" name="Text Box 20"/>
          <p:cNvSpPr txBox="1">
            <a:spLocks noChangeArrowheads="1"/>
          </p:cNvSpPr>
          <p:nvPr/>
        </p:nvSpPr>
        <p:spPr bwMode="gray">
          <a:xfrm>
            <a:off x="357158" y="1857364"/>
            <a:ext cx="2735263" cy="22828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2400" b="1" dirty="0">
                <a:latin typeface="Garamond" pitchFamily="18" charset="0"/>
              </a:rPr>
              <a:t>Научить родителей видеть и понимать изменения, происходящие с детьми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9229" name="Text Box 21"/>
          <p:cNvSpPr txBox="1">
            <a:spLocks noChangeArrowheads="1"/>
          </p:cNvSpPr>
          <p:nvPr/>
        </p:nvSpPr>
        <p:spPr bwMode="gray">
          <a:xfrm>
            <a:off x="3428992" y="2357430"/>
            <a:ext cx="2506663" cy="245605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latin typeface="Garamond" pitchFamily="18" charset="0"/>
              </a:rPr>
              <a:t>Совместный поиск психолого-педагогических методов эффективного воздействия на ребенка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9230" name="Text Box 22"/>
          <p:cNvSpPr txBox="1">
            <a:spLocks noChangeArrowheads="1"/>
          </p:cNvSpPr>
          <p:nvPr/>
        </p:nvSpPr>
        <p:spPr bwMode="gray">
          <a:xfrm>
            <a:off x="6215074" y="2857496"/>
            <a:ext cx="2663825" cy="2428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00" b="1" dirty="0">
                <a:latin typeface="Garamond" pitchFamily="18" charset="0"/>
              </a:rPr>
              <a:t>Обогащение семейной жизни эмоциональными впечатлениями, опытом культуры взаимодействия ребенка и родителей</a:t>
            </a:r>
            <a:endParaRPr lang="en-US" sz="2400" b="1" dirty="0">
              <a:latin typeface="Garamond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  <p:bldP spid="9229" grpId="0"/>
      <p:bldP spid="92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4" descr="1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29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00101" y="258763"/>
            <a:ext cx="7286676" cy="598469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Практические советы для работы с родителями </a:t>
            </a:r>
            <a:endParaRPr lang="en-US" sz="24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243" name="AutoShape 3"/>
          <p:cNvSpPr>
            <a:spLocks noChangeArrowheads="1"/>
          </p:cNvSpPr>
          <p:nvPr/>
        </p:nvSpPr>
        <p:spPr bwMode="gray">
          <a:xfrm>
            <a:off x="2439988" y="2014538"/>
            <a:ext cx="3787775" cy="3935412"/>
          </a:xfrm>
          <a:custGeom>
            <a:avLst/>
            <a:gdLst>
              <a:gd name="T0" fmla="*/ 1893888 w 21600"/>
              <a:gd name="T1" fmla="*/ 0 h 21600"/>
              <a:gd name="T2" fmla="*/ 554664 w 21600"/>
              <a:gd name="T3" fmla="*/ 576283 h 21600"/>
              <a:gd name="T4" fmla="*/ 0 w 21600"/>
              <a:gd name="T5" fmla="*/ 1967706 h 21600"/>
              <a:gd name="T6" fmla="*/ 554664 w 21600"/>
              <a:gd name="T7" fmla="*/ 3359129 h 21600"/>
              <a:gd name="T8" fmla="*/ 1893888 w 21600"/>
              <a:gd name="T9" fmla="*/ 3935412 h 21600"/>
              <a:gd name="T10" fmla="*/ 3233111 w 21600"/>
              <a:gd name="T11" fmla="*/ 3359129 h 21600"/>
              <a:gd name="T12" fmla="*/ 3787775 w 21600"/>
              <a:gd name="T13" fmla="*/ 1967706 h 21600"/>
              <a:gd name="T14" fmla="*/ 3233111 w 21600"/>
              <a:gd name="T15" fmla="*/ 576283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08" y="10800"/>
                </a:moveTo>
                <a:cubicBezTo>
                  <a:pt x="608" y="16429"/>
                  <a:pt x="5171" y="20992"/>
                  <a:pt x="10800" y="20992"/>
                </a:cubicBezTo>
                <a:cubicBezTo>
                  <a:pt x="16429" y="20992"/>
                  <a:pt x="20992" y="16429"/>
                  <a:pt x="20992" y="10800"/>
                </a:cubicBezTo>
                <a:cubicBezTo>
                  <a:pt x="20992" y="5171"/>
                  <a:pt x="16429" y="608"/>
                  <a:pt x="10800" y="608"/>
                </a:cubicBezTo>
                <a:cubicBezTo>
                  <a:pt x="5171" y="608"/>
                  <a:pt x="608" y="5171"/>
                  <a:pt x="608" y="10800"/>
                </a:cubicBezTo>
                <a:close/>
              </a:path>
            </a:pathLst>
          </a:custGeom>
          <a:solidFill>
            <a:srgbClr val="000066">
              <a:alpha val="2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776538" y="2349500"/>
            <a:ext cx="3163887" cy="3221038"/>
            <a:chOff x="1632" y="1333"/>
            <a:chExt cx="2501" cy="2555"/>
          </a:xfrm>
        </p:grpSpPr>
        <p:sp>
          <p:nvSpPr>
            <p:cNvPr id="10298" name="AutoShape 5"/>
            <p:cNvSpPr>
              <a:spLocks noChangeArrowheads="1"/>
            </p:cNvSpPr>
            <p:nvPr/>
          </p:nvSpPr>
          <p:spPr bwMode="gray">
            <a:xfrm flipV="1">
              <a:off x="1632" y="1392"/>
              <a:ext cx="2496" cy="2496"/>
            </a:xfrm>
            <a:custGeom>
              <a:avLst/>
              <a:gdLst>
                <a:gd name="T0" fmla="*/ 1248 w 21600"/>
                <a:gd name="T1" fmla="*/ 0 h 21600"/>
                <a:gd name="T2" fmla="*/ 312 w 21600"/>
                <a:gd name="T3" fmla="*/ 1248 h 21600"/>
                <a:gd name="T4" fmla="*/ 1248 w 21600"/>
                <a:gd name="T5" fmla="*/ 624 h 21600"/>
                <a:gd name="T6" fmla="*/ 2184 w 21600"/>
                <a:gd name="T7" fmla="*/ 124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1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299" name="AutoShape 6"/>
            <p:cNvSpPr>
              <a:spLocks noChangeArrowheads="1"/>
            </p:cNvSpPr>
            <p:nvPr/>
          </p:nvSpPr>
          <p:spPr bwMode="gray">
            <a:xfrm>
              <a:off x="1637" y="1333"/>
              <a:ext cx="2496" cy="2496"/>
            </a:xfrm>
            <a:custGeom>
              <a:avLst/>
              <a:gdLst>
                <a:gd name="T0" fmla="*/ 1248 w 21600"/>
                <a:gd name="T1" fmla="*/ 0 h 21600"/>
                <a:gd name="T2" fmla="*/ 312 w 21600"/>
                <a:gd name="T3" fmla="*/ 1248 h 21600"/>
                <a:gd name="T4" fmla="*/ 1248 w 21600"/>
                <a:gd name="T5" fmla="*/ 624 h 21600"/>
                <a:gd name="T6" fmla="*/ 2184 w 21600"/>
                <a:gd name="T7" fmla="*/ 124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7711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5400" y="10800"/>
                  </a:moveTo>
                  <a:cubicBezTo>
                    <a:pt x="5400" y="7817"/>
                    <a:pt x="7817" y="5400"/>
                    <a:pt x="10800" y="5400"/>
                  </a:cubicBezTo>
                  <a:cubicBezTo>
                    <a:pt x="13782" y="5399"/>
                    <a:pt x="16199" y="7817"/>
                    <a:pt x="16200" y="10799"/>
                  </a:cubicBezTo>
                  <a:lnTo>
                    <a:pt x="21600" y="10800"/>
                  </a:lnTo>
                  <a:cubicBezTo>
                    <a:pt x="21600" y="4835"/>
                    <a:pt x="16764" y="0"/>
                    <a:pt x="10800" y="0"/>
                  </a:cubicBezTo>
                  <a:cubicBezTo>
                    <a:pt x="4835" y="0"/>
                    <a:pt x="0" y="4835"/>
                    <a:pt x="0" y="10800"/>
                  </a:cubicBezTo>
                  <a:lnTo>
                    <a:pt x="5400" y="10800"/>
                  </a:lnTo>
                  <a:close/>
                </a:path>
              </a:pathLst>
            </a:custGeom>
            <a:solidFill>
              <a:srgbClr val="DDDDDD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3827463" y="1577975"/>
            <a:ext cx="1244603" cy="1050925"/>
            <a:chOff x="480" y="1200"/>
            <a:chExt cx="1042" cy="1019"/>
          </a:xfrm>
        </p:grpSpPr>
        <p:grpSp>
          <p:nvGrpSpPr>
            <p:cNvPr id="4" name="Group 8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96" name="Picture 9" descr="circuler_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50" name="Oval 10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4" cy="1019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alpha val="55000"/>
                    </a:schemeClr>
                  </a:gs>
                  <a:gs pos="50000">
                    <a:schemeClr val="fol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folHlink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95" name="Picture 11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6" name="Text Box 12"/>
          <p:cNvSpPr txBox="1">
            <a:spLocks noChangeArrowheads="1"/>
          </p:cNvSpPr>
          <p:nvPr/>
        </p:nvSpPr>
        <p:spPr bwMode="white">
          <a:xfrm>
            <a:off x="3786182" y="1785926"/>
            <a:ext cx="1296988" cy="611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  <a:latin typeface="Garamond" pitchFamily="18" charset="0"/>
              </a:rPr>
              <a:t>Уважайте!</a:t>
            </a:r>
            <a:r>
              <a:rPr lang="ru-RU" b="1" dirty="0"/>
              <a:t>	</a:t>
            </a:r>
            <a:endParaRPr lang="en-US" b="1" dirty="0"/>
          </a:p>
        </p:txBody>
      </p: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1714481" y="3357563"/>
            <a:ext cx="1411308" cy="1122362"/>
            <a:chOff x="480" y="1200"/>
            <a:chExt cx="1042" cy="1019"/>
          </a:xfrm>
        </p:grpSpPr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92" name="Picture 15" descr="circuler_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56" name="Oval 16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91" name="Picture 17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48" name="Text Box 18"/>
          <p:cNvSpPr txBox="1">
            <a:spLocks noChangeArrowheads="1"/>
          </p:cNvSpPr>
          <p:nvPr/>
        </p:nvSpPr>
        <p:spPr bwMode="white">
          <a:xfrm>
            <a:off x="1785918" y="3714752"/>
            <a:ext cx="136842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rgbClr val="F8F8F8"/>
                </a:solidFill>
                <a:latin typeface="Garamond" pitchFamily="18" charset="0"/>
              </a:rPr>
              <a:t>Объясняйте! </a:t>
            </a:r>
            <a:endParaRPr lang="en-US" sz="1600" b="1" dirty="0">
              <a:solidFill>
                <a:srgbClr val="F8F8F8"/>
              </a:solidFill>
              <a:latin typeface="Garamond" pitchFamily="18" charset="0"/>
            </a:endParaRPr>
          </a:p>
        </p:txBody>
      </p: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5586413" y="3406775"/>
            <a:ext cx="1485917" cy="1101725"/>
            <a:chOff x="480" y="1200"/>
            <a:chExt cx="1042" cy="1019"/>
          </a:xfrm>
        </p:grpSpPr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88" name="Picture 21" descr="circuler_1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62" name="Oval 22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alpha val="55000"/>
                    </a:schemeClr>
                  </a:gs>
                  <a:gs pos="50000">
                    <a:schemeClr val="accent2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2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87" name="Picture 23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50" name="Text Box 24"/>
          <p:cNvSpPr txBox="1">
            <a:spLocks noChangeArrowheads="1"/>
          </p:cNvSpPr>
          <p:nvPr/>
        </p:nvSpPr>
        <p:spPr bwMode="white">
          <a:xfrm>
            <a:off x="5643570" y="3714752"/>
            <a:ext cx="1296988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rgbClr val="F8F8F8"/>
                </a:solidFill>
                <a:latin typeface="Garamond" pitchFamily="18" charset="0"/>
              </a:rPr>
              <a:t>Доверяйте!</a:t>
            </a:r>
            <a:endParaRPr lang="en-US" sz="1600" b="1" dirty="0">
              <a:solidFill>
                <a:srgbClr val="F8F8F8"/>
              </a:solidFill>
              <a:latin typeface="Garamond" pitchFamily="18" charset="0"/>
            </a:endParaRPr>
          </a:p>
        </p:txBody>
      </p:sp>
      <p:grpSp>
        <p:nvGrpSpPr>
          <p:cNvPr id="9" name="Group 25"/>
          <p:cNvGrpSpPr>
            <a:grpSpLocks/>
          </p:cNvGrpSpPr>
          <p:nvPr/>
        </p:nvGrpSpPr>
        <p:grpSpPr bwMode="auto">
          <a:xfrm>
            <a:off x="3827463" y="5229225"/>
            <a:ext cx="1244603" cy="1050925"/>
            <a:chOff x="480" y="1200"/>
            <a:chExt cx="1042" cy="1019"/>
          </a:xfrm>
        </p:grpSpPr>
        <p:grpSp>
          <p:nvGrpSpPr>
            <p:cNvPr id="10" name="Group 26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84" name="Picture 27" descr="circuler_1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68" name="Oval 28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4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55000"/>
                    </a:schemeClr>
                  </a:gs>
                  <a:gs pos="50000">
                    <a:schemeClr val="accent1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1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83" name="Picture 29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52" name="Text Box 30"/>
          <p:cNvSpPr txBox="1">
            <a:spLocks noChangeArrowheads="1"/>
          </p:cNvSpPr>
          <p:nvPr/>
        </p:nvSpPr>
        <p:spPr bwMode="white">
          <a:xfrm>
            <a:off x="3929058" y="5572140"/>
            <a:ext cx="11176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  <a:latin typeface="Garamond" pitchFamily="18" charset="0"/>
              </a:rPr>
              <a:t>Учитесь!</a:t>
            </a:r>
            <a:endParaRPr lang="en-US" sz="1600" b="1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112671" name="Text Box 31"/>
          <p:cNvSpPr txBox="1">
            <a:spLocks noChangeArrowheads="1"/>
          </p:cNvSpPr>
          <p:nvPr/>
        </p:nvSpPr>
        <p:spPr bwMode="black">
          <a:xfrm>
            <a:off x="3132138" y="2852738"/>
            <a:ext cx="2519362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Мы вместе против проблемы, а не друг против друга</a:t>
            </a:r>
            <a:r>
              <a:rPr lang="ru-RU" dirty="0"/>
              <a:t> </a:t>
            </a:r>
            <a:endParaRPr lang="en-US" dirty="0"/>
          </a:p>
        </p:txBody>
      </p:sp>
      <p:sp>
        <p:nvSpPr>
          <p:cNvPr id="10254" name="Text Box 32"/>
          <p:cNvSpPr txBox="1">
            <a:spLocks noChangeArrowheads="1"/>
          </p:cNvSpPr>
          <p:nvPr/>
        </p:nvSpPr>
        <p:spPr bwMode="auto">
          <a:xfrm>
            <a:off x="179388" y="1700213"/>
            <a:ext cx="2206625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solidFill>
                  <a:schemeClr val="tx2"/>
                </a:solidFill>
                <a:latin typeface="+mn-lt"/>
              </a:rPr>
              <a:t>Не </a:t>
            </a:r>
            <a:r>
              <a:rPr lang="ru-RU" sz="2000" b="1" dirty="0" smtClean="0">
                <a:solidFill>
                  <a:schemeClr val="tx2"/>
                </a:solidFill>
                <a:latin typeface="+mn-lt"/>
              </a:rPr>
              <a:t>стремитесь, 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во чтобы ни </a:t>
            </a:r>
            <a:r>
              <a:rPr lang="ru-RU" sz="2000" b="1" dirty="0" smtClean="0">
                <a:solidFill>
                  <a:schemeClr val="tx2"/>
                </a:solidFill>
                <a:latin typeface="+mn-lt"/>
              </a:rPr>
              <a:t>стало, </a:t>
            </a:r>
            <a:r>
              <a:rPr lang="ru-RU" sz="2000" b="1" dirty="0">
                <a:solidFill>
                  <a:schemeClr val="tx2"/>
                </a:solidFill>
                <a:latin typeface="+mn-lt"/>
              </a:rPr>
              <a:t>отстоять собственную позицию </a:t>
            </a:r>
            <a:endParaRPr lang="en-US" sz="20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10255" name="Text Box 33"/>
          <p:cNvSpPr txBox="1">
            <a:spLocks noChangeArrowheads="1"/>
          </p:cNvSpPr>
          <p:nvPr/>
        </p:nvSpPr>
        <p:spPr bwMode="auto">
          <a:xfrm>
            <a:off x="6588125" y="1773238"/>
            <a:ext cx="2206625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+mn-lt"/>
              </a:rPr>
              <a:t>Обсуждайте проблему, а не личные качества ученика</a:t>
            </a:r>
            <a:r>
              <a:rPr lang="ru-RU" sz="2000" dirty="0">
                <a:latin typeface="+mn-lt"/>
              </a:rPr>
              <a:t> </a:t>
            </a:r>
            <a:endParaRPr lang="en-US" sz="2000" dirty="0">
              <a:latin typeface="+mn-lt"/>
            </a:endParaRPr>
          </a:p>
        </p:txBody>
      </p:sp>
      <p:sp>
        <p:nvSpPr>
          <p:cNvPr id="10256" name="Text Box 34"/>
          <p:cNvSpPr txBox="1">
            <a:spLocks noChangeArrowheads="1"/>
          </p:cNvSpPr>
          <p:nvPr/>
        </p:nvSpPr>
        <p:spPr bwMode="auto">
          <a:xfrm>
            <a:off x="214282" y="4643446"/>
            <a:ext cx="2206625" cy="16312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+mn-lt"/>
              </a:rPr>
              <a:t>Не верьте генетике (её влияние огромно, но не безгранично) </a:t>
            </a:r>
            <a:endParaRPr lang="en-US" sz="2000" b="1" dirty="0">
              <a:latin typeface="+mn-lt"/>
            </a:endParaRPr>
          </a:p>
        </p:txBody>
      </p:sp>
      <p:sp>
        <p:nvSpPr>
          <p:cNvPr id="10257" name="Text Box 35"/>
          <p:cNvSpPr txBox="1">
            <a:spLocks noChangeArrowheads="1"/>
          </p:cNvSpPr>
          <p:nvPr/>
        </p:nvSpPr>
        <p:spPr bwMode="auto">
          <a:xfrm>
            <a:off x="6937375" y="4786322"/>
            <a:ext cx="2206625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 dirty="0">
                <a:latin typeface="+mn-lt"/>
              </a:rPr>
              <a:t>Учитывайте личные интересы родителей</a:t>
            </a:r>
            <a:r>
              <a:rPr lang="ru-RU" sz="2000" dirty="0">
                <a:latin typeface="+mn-lt"/>
              </a:rPr>
              <a:t> </a:t>
            </a:r>
            <a:endParaRPr lang="en-US" sz="2000" dirty="0">
              <a:latin typeface="+mn-lt"/>
            </a:endParaRPr>
          </a:p>
        </p:txBody>
      </p:sp>
      <p:grpSp>
        <p:nvGrpSpPr>
          <p:cNvPr id="11" name="Group 36"/>
          <p:cNvGrpSpPr>
            <a:grpSpLocks/>
          </p:cNvGrpSpPr>
          <p:nvPr/>
        </p:nvGrpSpPr>
        <p:grpSpPr bwMode="auto">
          <a:xfrm>
            <a:off x="5219700" y="4724400"/>
            <a:ext cx="1638316" cy="1152525"/>
            <a:chOff x="480" y="1200"/>
            <a:chExt cx="1042" cy="1019"/>
          </a:xfrm>
        </p:grpSpPr>
        <p:grpSp>
          <p:nvGrpSpPr>
            <p:cNvPr id="12" name="Group 37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80" name="Picture 38" descr="circuler_1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79" name="Oval 39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folHlink">
                      <a:alpha val="55000"/>
                    </a:schemeClr>
                  </a:gs>
                  <a:gs pos="50000">
                    <a:schemeClr val="fol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folHlink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79" name="Picture 40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3" name="Group 41"/>
          <p:cNvGrpSpPr>
            <a:grpSpLocks/>
          </p:cNvGrpSpPr>
          <p:nvPr/>
        </p:nvGrpSpPr>
        <p:grpSpPr bwMode="auto">
          <a:xfrm>
            <a:off x="2268538" y="4724400"/>
            <a:ext cx="1446206" cy="1152525"/>
            <a:chOff x="480" y="1200"/>
            <a:chExt cx="1042" cy="1019"/>
          </a:xfrm>
        </p:grpSpPr>
        <p:grpSp>
          <p:nvGrpSpPr>
            <p:cNvPr id="14" name="Group 42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76" name="Picture 43" descr="circuler_1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84" name="Oval 44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alpha val="55000"/>
                    </a:schemeClr>
                  </a:gs>
                  <a:gs pos="50000">
                    <a:schemeClr val="accent2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2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75" name="Picture 45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5" name="Group 46"/>
          <p:cNvGrpSpPr>
            <a:grpSpLocks/>
          </p:cNvGrpSpPr>
          <p:nvPr/>
        </p:nvGrpSpPr>
        <p:grpSpPr bwMode="auto">
          <a:xfrm>
            <a:off x="5219700" y="1916113"/>
            <a:ext cx="1424002" cy="1195387"/>
            <a:chOff x="480" y="1200"/>
            <a:chExt cx="1042" cy="1019"/>
          </a:xfrm>
        </p:grpSpPr>
        <p:grpSp>
          <p:nvGrpSpPr>
            <p:cNvPr id="16" name="Group 47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72" name="Picture 48" descr="circuler_1"/>
              <p:cNvPicPr>
                <a:picLocks noChangeAspect="1" noChangeArrowheads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89" name="Oval 49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alpha val="55000"/>
                    </a:schemeClr>
                  </a:gs>
                  <a:gs pos="50000">
                    <a:schemeClr val="hlink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hlink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71" name="Picture 50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" name="Group 51"/>
          <p:cNvGrpSpPr>
            <a:grpSpLocks/>
          </p:cNvGrpSpPr>
          <p:nvPr/>
        </p:nvGrpSpPr>
        <p:grpSpPr bwMode="auto">
          <a:xfrm>
            <a:off x="2143108" y="1916113"/>
            <a:ext cx="1416067" cy="1195387"/>
            <a:chOff x="480" y="1200"/>
            <a:chExt cx="1042" cy="1019"/>
          </a:xfrm>
        </p:grpSpPr>
        <p:grpSp>
          <p:nvGrpSpPr>
            <p:cNvPr id="18" name="Group 52"/>
            <p:cNvGrpSpPr>
              <a:grpSpLocks/>
            </p:cNvGrpSpPr>
            <p:nvPr/>
          </p:nvGrpSpPr>
          <p:grpSpPr bwMode="auto">
            <a:xfrm>
              <a:off x="480" y="1200"/>
              <a:ext cx="1042" cy="1019"/>
              <a:chOff x="480" y="1200"/>
              <a:chExt cx="1042" cy="1019"/>
            </a:xfrm>
          </p:grpSpPr>
          <p:pic>
            <p:nvPicPr>
              <p:cNvPr id="10268" name="Picture 53" descr="circuler_1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gray">
              <a:xfrm>
                <a:off x="480" y="1200"/>
                <a:ext cx="1042" cy="10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12694" name="Oval 54"/>
              <p:cNvSpPr>
                <a:spLocks noChangeArrowheads="1"/>
              </p:cNvSpPr>
              <p:nvPr/>
            </p:nvSpPr>
            <p:spPr bwMode="gray">
              <a:xfrm>
                <a:off x="480" y="1200"/>
                <a:ext cx="1035" cy="1019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55000"/>
                    </a:schemeClr>
                  </a:gs>
                  <a:gs pos="50000">
                    <a:schemeClr val="accent1">
                      <a:gamma/>
                      <a:shade val="46275"/>
                      <a:invGamma/>
                      <a:alpha val="89999"/>
                    </a:schemeClr>
                  </a:gs>
                  <a:gs pos="100000">
                    <a:schemeClr val="accent1">
                      <a:alpha val="55000"/>
                    </a:schemeClr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pic>
          <p:nvPicPr>
            <p:cNvPr id="10267" name="Picture 55" descr="Picture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gray">
            <a:xfrm>
              <a:off x="584" y="1210"/>
              <a:ext cx="823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62" name="Text Box 56"/>
          <p:cNvSpPr txBox="1">
            <a:spLocks noChangeArrowheads="1"/>
          </p:cNvSpPr>
          <p:nvPr/>
        </p:nvSpPr>
        <p:spPr bwMode="white">
          <a:xfrm>
            <a:off x="5286380" y="2285992"/>
            <a:ext cx="1296988" cy="611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  <a:latin typeface="Garamond" pitchFamily="18" charset="0"/>
              </a:rPr>
              <a:t>Помогайте!</a:t>
            </a:r>
            <a:r>
              <a:rPr lang="ru-RU" b="1" dirty="0"/>
              <a:t>	</a:t>
            </a:r>
            <a:endParaRPr lang="en-US" b="1" dirty="0"/>
          </a:p>
        </p:txBody>
      </p:sp>
      <p:sp>
        <p:nvSpPr>
          <p:cNvPr id="112697" name="Text Box 57"/>
          <p:cNvSpPr txBox="1">
            <a:spLocks noChangeArrowheads="1"/>
          </p:cNvSpPr>
          <p:nvPr/>
        </p:nvSpPr>
        <p:spPr bwMode="white">
          <a:xfrm>
            <a:off x="5072066" y="5143512"/>
            <a:ext cx="192565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b="1" dirty="0" smtClean="0">
                <a:solidFill>
                  <a:srgbClr val="F8F8F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Интересуйтесь</a:t>
            </a:r>
            <a:r>
              <a:rPr lang="ru-RU" sz="1600" b="1" dirty="0" smtClean="0">
                <a:solidFill>
                  <a:srgbClr val="F8F8F8"/>
                </a:solidFill>
                <a:latin typeface="Garamond" pitchFamily="18" charset="0"/>
              </a:rPr>
              <a:t>!</a:t>
            </a:r>
            <a:endParaRPr lang="en-US" sz="1600" b="1" dirty="0">
              <a:solidFill>
                <a:srgbClr val="F8F8F8"/>
              </a:solidFill>
              <a:latin typeface="Garamond" pitchFamily="18" charset="0"/>
            </a:endParaRPr>
          </a:p>
        </p:txBody>
      </p:sp>
      <p:sp>
        <p:nvSpPr>
          <p:cNvPr id="10264" name="Text Box 58"/>
          <p:cNvSpPr txBox="1">
            <a:spLocks noChangeArrowheads="1"/>
          </p:cNvSpPr>
          <p:nvPr/>
        </p:nvSpPr>
        <p:spPr bwMode="white">
          <a:xfrm>
            <a:off x="2071670" y="2285992"/>
            <a:ext cx="1512887" cy="6111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  <a:latin typeface="Garamond" pitchFamily="18" charset="0"/>
              </a:rPr>
              <a:t>Спрашивайте!</a:t>
            </a:r>
            <a:r>
              <a:rPr lang="ru-RU" b="1" dirty="0"/>
              <a:t>	</a:t>
            </a:r>
            <a:endParaRPr lang="en-US" b="1" dirty="0"/>
          </a:p>
        </p:txBody>
      </p:sp>
      <p:sp>
        <p:nvSpPr>
          <p:cNvPr id="10265" name="Text Box 59"/>
          <p:cNvSpPr txBox="1">
            <a:spLocks noChangeArrowheads="1"/>
          </p:cNvSpPr>
          <p:nvPr/>
        </p:nvSpPr>
        <p:spPr bwMode="white">
          <a:xfrm>
            <a:off x="2285984" y="5072074"/>
            <a:ext cx="1404937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>
                <a:solidFill>
                  <a:schemeClr val="bg1"/>
                </a:solidFill>
                <a:latin typeface="Garamond" pitchFamily="18" charset="0"/>
              </a:rPr>
              <a:t>Благодарите!</a:t>
            </a:r>
            <a:endParaRPr lang="en-US" sz="1600" b="1" dirty="0">
              <a:solidFill>
                <a:schemeClr val="bg1"/>
              </a:solidFill>
              <a:latin typeface="Garamond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4" grpId="0"/>
      <p:bldP spid="10255" grpId="0"/>
      <p:bldP spid="10256" grpId="0"/>
      <p:bldP spid="10257" grpId="0"/>
    </p:bldLst>
  </p:timing>
</p:sld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FFFFFF"/>
      </a:accent3>
      <a:accent4>
        <a:srgbClr val="000000"/>
      </a:accent4>
      <a:accent5>
        <a:srgbClr val="ADCEDC"/>
      </a:accent5>
      <a:accent6>
        <a:srgbClr val="C51B23"/>
      </a:accent6>
      <a:hlink>
        <a:srgbClr val="FF8119"/>
      </a:hlink>
      <a:folHlink>
        <a:srgbClr val="44B9E8"/>
      </a:folHlink>
    </a:clrScheme>
    <a:fontScheme name="2_Office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464646"/>
        </a:dk2>
        <a:lt2>
          <a:srgbClr val="DEF5FA"/>
        </a:lt2>
        <a:accent1>
          <a:srgbClr val="2DA2BF"/>
        </a:accent1>
        <a:accent2>
          <a:srgbClr val="DA1F28"/>
        </a:accent2>
        <a:accent3>
          <a:srgbClr val="FFFFFF"/>
        </a:accent3>
        <a:accent4>
          <a:srgbClr val="000000"/>
        </a:accent4>
        <a:accent5>
          <a:srgbClr val="ADCEDC"/>
        </a:accent5>
        <a:accent6>
          <a:srgbClr val="C51B23"/>
        </a:accent6>
        <a:hlink>
          <a:srgbClr val="FF8119"/>
        </a:hlink>
        <a:folHlink>
          <a:srgbClr val="44B9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1492</TotalTime>
  <Words>398</Words>
  <Application>Microsoft Office PowerPoint</Application>
  <PresentationFormat>Экран (4:3)</PresentationFormat>
  <Paragraphs>66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2_Office Theme</vt:lpstr>
      <vt:lpstr>Слайд 1</vt:lpstr>
      <vt:lpstr>Слайд 2</vt:lpstr>
      <vt:lpstr>Семья и школа – два субъекта созидания настоящего и будущего ребенка</vt:lpstr>
      <vt:lpstr>Проблемы сотрудничества школы и родителей</vt:lpstr>
      <vt:lpstr>  Цель сотрудничества школы с родителями </vt:lpstr>
      <vt:lpstr>Формы работы с родителями</vt:lpstr>
      <vt:lpstr>Слайд 7</vt:lpstr>
      <vt:lpstr>Задачи педагогов</vt:lpstr>
      <vt:lpstr>Практические советы для работы с родителями </vt:lpstr>
      <vt:lpstr>Формы работы с родителями:</vt:lpstr>
    </vt:vector>
  </TitlesOfParts>
  <Company>WareZ Provider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МоженокЕВ</dc:creator>
  <cp:lastModifiedBy>USER</cp:lastModifiedBy>
  <cp:revision>272</cp:revision>
  <dcterms:created xsi:type="dcterms:W3CDTF">2008-08-16T07:10:17Z</dcterms:created>
  <dcterms:modified xsi:type="dcterms:W3CDTF">2026-04-06T19:06:49Z</dcterms:modified>
</cp:coreProperties>
</file>