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5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422-C0F0-4B06-A17C-D038D19A79E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CA1-6585-439A-AD2C-AEA859CEA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47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422-C0F0-4B06-A17C-D038D19A79E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CA1-6585-439A-AD2C-AEA859CEA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1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422-C0F0-4B06-A17C-D038D19A79E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CA1-6585-439A-AD2C-AEA859CEA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422-C0F0-4B06-A17C-D038D19A79E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CA1-6585-439A-AD2C-AEA859CEA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6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422-C0F0-4B06-A17C-D038D19A79E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CA1-6585-439A-AD2C-AEA859CEA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0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422-C0F0-4B06-A17C-D038D19A79E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CA1-6585-439A-AD2C-AEA859CEA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9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422-C0F0-4B06-A17C-D038D19A79E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CA1-6585-439A-AD2C-AEA859CEA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1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422-C0F0-4B06-A17C-D038D19A79E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CA1-6585-439A-AD2C-AEA859CEA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0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422-C0F0-4B06-A17C-D038D19A79E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CA1-6585-439A-AD2C-AEA859CEA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9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422-C0F0-4B06-A17C-D038D19A79E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CA1-6585-439A-AD2C-AEA859CEA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5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7422-C0F0-4B06-A17C-D038D19A79E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CA1-6585-439A-AD2C-AEA859CEA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0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7422-C0F0-4B06-A17C-D038D19A79E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37CA1-6585-439A-AD2C-AEA859CEA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4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570" y="417690"/>
            <a:ext cx="10849969" cy="1629473"/>
          </a:xfrm>
          <a:blipFill>
            <a:blip r:embed="rId2">
              <a:alphaModFix amt="30000"/>
            </a:blip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Sitka Small" pitchFamily="2" charset="0"/>
              </a:rPr>
              <a:t>ГБОУ СО «Кировградская </a:t>
            </a:r>
            <a:br>
              <a:rPr lang="ru-RU" sz="4000" dirty="0" smtClean="0">
                <a:latin typeface="Sitka Small" pitchFamily="2" charset="0"/>
              </a:rPr>
            </a:br>
            <a:r>
              <a:rPr lang="ru-RU" sz="4000" dirty="0" smtClean="0">
                <a:latin typeface="Sitka Small" pitchFamily="2" charset="0"/>
              </a:rPr>
              <a:t>школа-интернат» </a:t>
            </a:r>
            <a:br>
              <a:rPr lang="ru-RU" sz="4000" dirty="0" smtClean="0">
                <a:latin typeface="Sitka Small" pitchFamily="2" charset="0"/>
              </a:rPr>
            </a:br>
            <a:r>
              <a:rPr lang="ru-RU" sz="4000" i="1" dirty="0" smtClean="0">
                <a:latin typeface="Sitka Small" pitchFamily="2" charset="0"/>
              </a:rPr>
              <a:t>информирует </a:t>
            </a:r>
            <a:endParaRPr lang="ru-RU" sz="4000" i="1" dirty="0">
              <a:latin typeface="Sitka Small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035" y="2434862"/>
            <a:ext cx="11424356" cy="3259667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Sitka Small" pitchFamily="2" charset="0"/>
              </a:rPr>
              <a:t>о молодежных субкультурах </a:t>
            </a:r>
            <a:r>
              <a:rPr lang="ru-RU" sz="5400" dirty="0">
                <a:latin typeface="Sitka Small" pitchFamily="2" charset="0"/>
              </a:rPr>
              <a:t>в современном подростковом обществе</a:t>
            </a:r>
          </a:p>
          <a:p>
            <a:endParaRPr lang="ru-RU" sz="5400" dirty="0"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6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244" y="398269"/>
            <a:ext cx="5986346" cy="5667994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err="1">
                <a:latin typeface="Sitka Small" pitchFamily="2" charset="0"/>
              </a:rPr>
              <a:t>К</a:t>
            </a:r>
            <a:r>
              <a:rPr lang="ru-RU" dirty="0" err="1" smtClean="0">
                <a:latin typeface="Sitka Small" pitchFamily="2" charset="0"/>
              </a:rPr>
              <a:t>ьютстеры</a:t>
            </a:r>
            <a:r>
              <a:rPr lang="ru-RU" dirty="0" smtClean="0">
                <a:latin typeface="Sitka Small" pitchFamily="2" charset="0"/>
              </a:rPr>
              <a:t> </a:t>
            </a:r>
            <a:r>
              <a:rPr lang="ru-RU" dirty="0">
                <a:latin typeface="Sitka Small" pitchFamily="2" charset="0"/>
              </a:rPr>
              <a:t>(отличительными чертами является внешний вид: мультяшные герои на футболках, детские комбинезоны и тату в виде смайликов, которые олицетворяют вечное детство, приверженцы субкультуры не принимают участия в протестах, не употребляют алкоголь, не курят, но при всех этих положительных качествах они всячески сопротивляются взрослению);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90" y="398269"/>
            <a:ext cx="5591877" cy="3713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80" y="3720882"/>
            <a:ext cx="4108295" cy="27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5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7629"/>
            <a:ext cx="5651810" cy="5909334"/>
          </a:xfrm>
        </p:spPr>
        <p:txBody>
          <a:bodyPr>
            <a:normAutofit/>
          </a:bodyPr>
          <a:lstStyle/>
          <a:p>
            <a:pPr lvl="0"/>
            <a:r>
              <a:rPr lang="ru-RU" sz="3200" dirty="0" err="1">
                <a:latin typeface="Sitka Small" pitchFamily="2" charset="0"/>
              </a:rPr>
              <a:t>Я</a:t>
            </a:r>
            <a:r>
              <a:rPr lang="ru-RU" sz="3200" dirty="0" err="1" smtClean="0">
                <a:latin typeface="Sitka Small" pitchFamily="2" charset="0"/>
              </a:rPr>
              <a:t>кки</a:t>
            </a:r>
            <a:r>
              <a:rPr lang="ru-RU" sz="3200" dirty="0" smtClean="0">
                <a:latin typeface="Sitka Small" pitchFamily="2" charset="0"/>
              </a:rPr>
              <a:t> </a:t>
            </a:r>
            <a:r>
              <a:rPr lang="ru-RU" sz="3200" dirty="0">
                <a:latin typeface="Sitka Small" pitchFamily="2" charset="0"/>
              </a:rPr>
              <a:t>(это хипстеры, избавившиеся от всего «пафосного», молодой креативный класс, который четко знает чего хочет добиться в жизни, редко работают в офисе, чаще продвигают необычные идеи в сети);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61" y="646771"/>
            <a:ext cx="4332249" cy="28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40" y="535259"/>
            <a:ext cx="5954750" cy="564170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Sitka Small" pitchFamily="2" charset="0"/>
              </a:rPr>
              <a:t>Н</a:t>
            </a:r>
            <a:r>
              <a:rPr lang="ru-RU" dirty="0" smtClean="0">
                <a:latin typeface="Sitka Small" pitchFamily="2" charset="0"/>
              </a:rPr>
              <a:t>ормкор </a:t>
            </a:r>
            <a:r>
              <a:rPr lang="ru-RU" dirty="0">
                <a:latin typeface="Sitka Small" pitchFamily="2" charset="0"/>
              </a:rPr>
              <a:t>(основной идеей субкультуры является умение вписываться, а не выделяться, в качестве вдохновителя можно выделить Стива Джобса и его знаменитую черную водолазку, это способ быть крутым, но при этом обычным, в основе идеологии простота и лаконичность в повседневной жизни «не лезть из кожи вон, чтобы выделиться»);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90" y="764381"/>
            <a:ext cx="5183459" cy="51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9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151" y="242152"/>
            <a:ext cx="5986346" cy="5868716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Sitka Small" pitchFamily="2" charset="0"/>
              </a:rPr>
              <a:t>А</a:t>
            </a:r>
            <a:r>
              <a:rPr lang="ru-RU" dirty="0" smtClean="0">
                <a:latin typeface="Sitka Small" pitchFamily="2" charset="0"/>
              </a:rPr>
              <a:t>ниме </a:t>
            </a:r>
            <a:r>
              <a:rPr lang="ru-RU" dirty="0">
                <a:latin typeface="Sitka Small" pitchFamily="2" charset="0"/>
              </a:rPr>
              <a:t>(вдохновение японскими мультипликационными сериалами, миролюбивая субкультура, позитивное влияние </a:t>
            </a:r>
            <a:r>
              <a:rPr lang="ru-RU" dirty="0" err="1">
                <a:latin typeface="Sitka Small" pitchFamily="2" charset="0"/>
              </a:rPr>
              <a:t>анимешников</a:t>
            </a:r>
            <a:r>
              <a:rPr lang="ru-RU" dirty="0">
                <a:latin typeface="Sitka Small" pitchFamily="2" charset="0"/>
              </a:rPr>
              <a:t> на общество выражается, в частности, в пропаганде в среде молодежи интереса к японской культуре и языку, а также толерантности к другим культурам);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97" y="400790"/>
            <a:ext cx="5004089" cy="3334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91" y="3389872"/>
            <a:ext cx="4336390" cy="28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3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360" y="487478"/>
            <a:ext cx="11093605" cy="5824111"/>
          </a:xfrm>
        </p:spPr>
        <p:txBody>
          <a:bodyPr/>
          <a:lstStyle/>
          <a:p>
            <a:pPr lvl="0"/>
            <a:r>
              <a:rPr lang="ru-RU" sz="4000" dirty="0">
                <a:latin typeface="Sitka Small" pitchFamily="2" charset="0"/>
              </a:rPr>
              <a:t>K-</a:t>
            </a:r>
            <a:r>
              <a:rPr lang="ru-RU" sz="4000" dirty="0" err="1">
                <a:latin typeface="Sitka Small" pitchFamily="2" charset="0"/>
              </a:rPr>
              <a:t>pop</a:t>
            </a:r>
            <a:r>
              <a:rPr lang="ru-RU" sz="4000" dirty="0">
                <a:latin typeface="Sitka Small" pitchFamily="2" charset="0"/>
              </a:rPr>
              <a:t> (это субкультура, состоящая из фанатов южнокорейских музыкальных групп, под «</a:t>
            </a:r>
            <a:r>
              <a:rPr lang="ru-RU" sz="4000" dirty="0" err="1">
                <a:latin typeface="Sitka Small" pitchFamily="2" charset="0"/>
              </a:rPr>
              <a:t>кей</a:t>
            </a:r>
            <a:r>
              <a:rPr lang="ru-RU" sz="4000" dirty="0">
                <a:latin typeface="Sitka Small" pitchFamily="2" charset="0"/>
              </a:rPr>
              <a:t>-попом» понимается и исключительно музыка, исполняемая </a:t>
            </a:r>
            <a:r>
              <a:rPr lang="ru-RU" sz="4000" dirty="0" err="1">
                <a:latin typeface="Sitka Small" pitchFamily="2" charset="0"/>
              </a:rPr>
              <a:t>айдолами</a:t>
            </a:r>
            <a:r>
              <a:rPr lang="ru-RU" sz="4000" dirty="0">
                <a:latin typeface="Sitka Small" pitchFamily="2" charset="0"/>
              </a:rPr>
              <a:t>, схожими по своей концепции с японскими идолами, исполненная);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83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453" y="509781"/>
            <a:ext cx="6030951" cy="5422668"/>
          </a:xfrm>
        </p:spPr>
        <p:txBody>
          <a:bodyPr/>
          <a:lstStyle/>
          <a:p>
            <a:pPr lvl="0"/>
            <a:r>
              <a:rPr lang="ru-RU" dirty="0">
                <a:latin typeface="Sitka Small" pitchFamily="2" charset="0"/>
              </a:rPr>
              <a:t>Д</a:t>
            </a:r>
            <a:r>
              <a:rPr lang="ru-RU" dirty="0" smtClean="0">
                <a:latin typeface="Sitka Small" pitchFamily="2" charset="0"/>
              </a:rPr>
              <a:t>жедаизм </a:t>
            </a:r>
            <a:r>
              <a:rPr lang="ru-RU" dirty="0">
                <a:latin typeface="Sitka Small" pitchFamily="2" charset="0"/>
              </a:rPr>
              <a:t>(молодежная субкультура, сформированная на идеях фантастического фильма Джорджа Лукаса «Звездные войны», приверженцы субкультуры копируют элементы одежды, символику, этические нормы, представленные в «Звездных войнах»).</a:t>
            </a:r>
          </a:p>
          <a:p>
            <a:endParaRPr lang="ru-RU" dirty="0">
              <a:latin typeface="Sitka Smal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04" y="691375"/>
            <a:ext cx="4235604" cy="31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7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latin typeface="Sitka Small" pitchFamily="2" charset="0"/>
              </a:rPr>
              <a:t>Социально опасные субкультуры:</a:t>
            </a:r>
            <a:br>
              <a:rPr lang="ru-RU" dirty="0">
                <a:latin typeface="Sitka Small" pitchFamily="2" charset="0"/>
              </a:rPr>
            </a:br>
            <a:endParaRPr lang="ru-RU" dirty="0">
              <a:latin typeface="Sitka Small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933" y="1382750"/>
            <a:ext cx="11530360" cy="512956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3200" dirty="0">
                <a:latin typeface="Sitka Small" pitchFamily="2" charset="0"/>
              </a:rPr>
              <a:t>АУЕ («арестантский уклад един» – идеология данной субкультуры базируется на пропаганде воровских понятий российской криминальной среды, подростков призывают к соблюдению «воровского кодекса», взамен обещая поддержку криминального мира, в качестве канала пропаганды выступают социальные сети</a:t>
            </a:r>
            <a:r>
              <a:rPr lang="ru-RU" sz="3200" dirty="0" smtClean="0">
                <a:latin typeface="Sitka Small" pitchFamily="2" charset="0"/>
              </a:rPr>
              <a:t>);</a:t>
            </a:r>
          </a:p>
          <a:p>
            <a:pPr lvl="0"/>
            <a:endParaRPr lang="ru-RU" sz="3200" dirty="0">
              <a:latin typeface="Sitka Small" pitchFamily="2" charset="0"/>
            </a:endParaRPr>
          </a:p>
          <a:p>
            <a:r>
              <a:rPr lang="ru-RU" sz="3200" dirty="0">
                <a:latin typeface="Sitka Small" pitchFamily="2" charset="0"/>
              </a:rPr>
              <a:t>Колумбайн (трагедией, породившей данную субкультуру подражателей в среде подростков и молодежи, принято считать массовое убийство в средней школе «Колумбайн» штата Колорадо в 1999 году, когда двое школьников старших классов напали на учеников и преподавателей, в настоящее время данная субкультура набирает особую популярность в сети Интернет среди подростков);</a:t>
            </a:r>
          </a:p>
          <a:p>
            <a:pPr lvl="0"/>
            <a:endParaRPr lang="ru-RU" sz="3200" dirty="0">
              <a:latin typeface="Sitka Small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26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39" y="423746"/>
            <a:ext cx="11552663" cy="5977054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Sitka Small" pitchFamily="2" charset="0"/>
              </a:rPr>
              <a:t>С</a:t>
            </a:r>
            <a:r>
              <a:rPr lang="ru-RU" dirty="0" smtClean="0">
                <a:latin typeface="Sitka Small" pitchFamily="2" charset="0"/>
              </a:rPr>
              <a:t>кинхеды </a:t>
            </a:r>
            <a:r>
              <a:rPr lang="ru-RU" dirty="0">
                <a:latin typeface="Sitka Small" pitchFamily="2" charset="0"/>
              </a:rPr>
              <a:t>(субкультура возникла как молодежная классовая культура протеста против официальной буржуазной культуры и на данный момент с современной субкультурой имеет мало схожего, самое интересное, что «скинхеды» «первой волны» относились хорошо к экваториальной расе и слушали их музыку, в 70-е годы возникла «вторая волна» скинхедов в Англии, которая вытеснила представителей среднего класса рабочими; дети безработных, сами безработные, подростки из «депрессивных регионов» и стали основой «второй волны» скинхедов (ультраправых); в России расцвет данной субкультуры пришелся на 90-е годы, в настоящее время она привлекает молодежь и продолжает представлять опасность);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998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19" y="289932"/>
            <a:ext cx="11552663" cy="5887031"/>
          </a:xfrm>
        </p:spPr>
        <p:txBody>
          <a:bodyPr/>
          <a:lstStyle/>
          <a:p>
            <a:pPr lvl="0"/>
            <a:r>
              <a:rPr lang="ru-RU" dirty="0">
                <a:latin typeface="Sitka Small" pitchFamily="2" charset="0"/>
              </a:rPr>
              <a:t>Н</a:t>
            </a:r>
            <a:r>
              <a:rPr lang="ru-RU" dirty="0" smtClean="0">
                <a:latin typeface="Sitka Small" pitchFamily="2" charset="0"/>
              </a:rPr>
              <a:t>екоторые </a:t>
            </a:r>
            <a:r>
              <a:rPr lang="ru-RU" dirty="0">
                <a:latin typeface="Sitka Small" pitchFamily="2" charset="0"/>
              </a:rPr>
              <a:t>Интернет субкультуры: геймеры, тролли, </a:t>
            </a:r>
            <a:r>
              <a:rPr lang="ru-RU" dirty="0" err="1">
                <a:latin typeface="Sitka Small" pitchFamily="2" charset="0"/>
              </a:rPr>
              <a:t>форумные</a:t>
            </a:r>
            <a:r>
              <a:rPr lang="ru-RU" dirty="0">
                <a:latin typeface="Sitka Small" pitchFamily="2" charset="0"/>
              </a:rPr>
              <a:t> (в настоящее время широко развиты сетевые субкультуры и игры деструктивного характера, в качестве недавних примеров опасных игр можно обозначить «Синий кит», «Газовых фей</a:t>
            </a:r>
            <a:r>
              <a:rPr lang="ru-RU" dirty="0" smtClean="0">
                <a:latin typeface="Sitka Small" pitchFamily="2" charset="0"/>
              </a:rPr>
              <a:t>»);</a:t>
            </a:r>
          </a:p>
          <a:p>
            <a:r>
              <a:rPr lang="ru-RU" dirty="0">
                <a:latin typeface="Sitka Small" pitchFamily="2" charset="0"/>
              </a:rPr>
              <a:t>П</a:t>
            </a:r>
            <a:r>
              <a:rPr lang="ru-RU" dirty="0" smtClean="0">
                <a:latin typeface="Sitka Small" pitchFamily="2" charset="0"/>
              </a:rPr>
              <a:t>анки </a:t>
            </a:r>
            <a:r>
              <a:rPr lang="ru-RU" dirty="0">
                <a:latin typeface="Sitka Small" pitchFamily="2" charset="0"/>
              </a:rPr>
              <a:t>(появление данной субкультуры стало ответом на кризис хиппи-движения и на «обмякшую» музыку того времени, себя они называли «детьми помойки»; их мировоззрение укладывается в «мир все равно отвратителен, так, что ему уже ничего не поможет», они агрессивны, и по политическим взглядам считаются анархистами);</a:t>
            </a:r>
          </a:p>
          <a:p>
            <a:pPr lvl="0"/>
            <a:endParaRPr lang="ru-RU" dirty="0">
              <a:latin typeface="Sitka Small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080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444" y="379141"/>
            <a:ext cx="10952356" cy="579782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err="1">
                <a:latin typeface="Sitka Small" pitchFamily="2" charset="0"/>
              </a:rPr>
              <a:t>Э</a:t>
            </a:r>
            <a:r>
              <a:rPr lang="ru-RU" dirty="0" err="1" smtClean="0">
                <a:latin typeface="Sitka Small" pitchFamily="2" charset="0"/>
              </a:rPr>
              <a:t>мо</a:t>
            </a:r>
            <a:r>
              <a:rPr lang="ru-RU" dirty="0" smtClean="0">
                <a:latin typeface="Sitka Small" pitchFamily="2" charset="0"/>
              </a:rPr>
              <a:t> </a:t>
            </a:r>
            <a:r>
              <a:rPr lang="ru-RU" dirty="0">
                <a:latin typeface="Sitka Small" pitchFamily="2" charset="0"/>
              </a:rPr>
              <a:t>и готы (</a:t>
            </a:r>
            <a:r>
              <a:rPr lang="ru-RU" dirty="0" err="1">
                <a:latin typeface="Sitka Small" pitchFamily="2" charset="0"/>
              </a:rPr>
              <a:t>эмо</a:t>
            </a:r>
            <a:r>
              <a:rPr lang="ru-RU" dirty="0">
                <a:latin typeface="Sitka Small" pitchFamily="2" charset="0"/>
              </a:rPr>
              <a:t> – одиночество, замкнутость, романтизированные идеи отсутствия понимания их обществом, с точки зрения психиатрии можно отметить тенденцию к попыткам уйти от ответственности за свои поступки, преобладает мнение, что эта субкультура привлекает подростков склонных к суициду; готы – присуще асоциальное поведение, поклонение образам смерти, оккультные практики, иногда сатанизм, отмечают ученые </a:t>
            </a:r>
            <a:r>
              <a:rPr lang="ru-RU" dirty="0" err="1">
                <a:latin typeface="Sitka Small" pitchFamily="2" charset="0"/>
              </a:rPr>
              <a:t>Косарецкая</a:t>
            </a:r>
            <a:r>
              <a:rPr lang="ru-RU" dirty="0">
                <a:latin typeface="Sitka Small" pitchFamily="2" charset="0"/>
              </a:rPr>
              <a:t> С.В. и </a:t>
            </a:r>
            <a:r>
              <a:rPr lang="ru-RU" dirty="0" err="1">
                <a:latin typeface="Sitka Small" pitchFamily="2" charset="0"/>
              </a:rPr>
              <a:t>Косарецкий</a:t>
            </a:r>
            <a:r>
              <a:rPr lang="ru-RU" dirty="0">
                <a:latin typeface="Sitka Small" pitchFamily="2" charset="0"/>
              </a:rPr>
              <a:t> С.Г.; психолог </a:t>
            </a:r>
            <a:r>
              <a:rPr lang="ru-RU" dirty="0" err="1">
                <a:latin typeface="Sitka Small" pitchFamily="2" charset="0"/>
              </a:rPr>
              <a:t>Адливанкин</a:t>
            </a:r>
            <a:r>
              <a:rPr lang="ru-RU" dirty="0">
                <a:latin typeface="Sitka Small" pitchFamily="2" charset="0"/>
              </a:rPr>
              <a:t> И. убежден, что данные субкультуры опасны для подростков. Опасения вызывают и кумиры данных субкультур, а именно воскресшие мертвецы и вампиры. Можно отметить отрицательное влияние на сознание и поведение подростков данных субкультур.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30578"/>
            <a:ext cx="11627556" cy="56463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Sitka Small" pitchFamily="2" charset="0"/>
              </a:rPr>
              <a:t>Каждый </a:t>
            </a:r>
            <a:r>
              <a:rPr lang="ru-RU" sz="4000" dirty="0">
                <a:latin typeface="Sitka Small" pitchFamily="2" charset="0"/>
              </a:rPr>
              <a:t>человек </a:t>
            </a:r>
            <a:r>
              <a:rPr lang="ru-RU" sz="4000" dirty="0" smtClean="0">
                <a:latin typeface="Sitka Small" pitchFamily="2" charset="0"/>
              </a:rPr>
              <a:t> для успешной социализации должен </a:t>
            </a:r>
            <a:r>
              <a:rPr lang="ru-RU" sz="4000" dirty="0">
                <a:latin typeface="Sitka Small" pitchFamily="2" charset="0"/>
              </a:rPr>
              <a:t>иметь свою группу </a:t>
            </a:r>
            <a:r>
              <a:rPr lang="ru-RU" sz="4000" dirty="0" smtClean="0">
                <a:latin typeface="Sitka Small" pitchFamily="2" charset="0"/>
              </a:rPr>
              <a:t>друзей, </a:t>
            </a:r>
            <a:r>
              <a:rPr lang="ru-RU" sz="4000" dirty="0">
                <a:latin typeface="Sitka Small" pitchFamily="2" charset="0"/>
              </a:rPr>
              <a:t>с которой его связывают </a:t>
            </a:r>
            <a:r>
              <a:rPr lang="ru-RU" sz="4000" dirty="0" smtClean="0">
                <a:latin typeface="Sitka Small" pitchFamily="2" charset="0"/>
              </a:rPr>
              <a:t>общие </a:t>
            </a:r>
            <a:r>
              <a:rPr lang="ru-RU" sz="4000" dirty="0">
                <a:latin typeface="Sitka Small" pitchFamily="2" charset="0"/>
              </a:rPr>
              <a:t>интересы и </a:t>
            </a:r>
            <a:r>
              <a:rPr lang="ru-RU" sz="4000" dirty="0" smtClean="0">
                <a:latin typeface="Sitka Small" pitchFamily="2" charset="0"/>
              </a:rPr>
              <a:t>развитие. </a:t>
            </a:r>
          </a:p>
          <a:p>
            <a:pPr marL="0" indent="0" algn="ctr">
              <a:buNone/>
            </a:pPr>
            <a:r>
              <a:rPr lang="ru-RU" sz="4000" dirty="0" smtClean="0">
                <a:latin typeface="Sitka Small" pitchFamily="2" charset="0"/>
              </a:rPr>
              <a:t>И</a:t>
            </a:r>
            <a:r>
              <a:rPr lang="ru-RU" sz="4000" dirty="0" smtClean="0">
                <a:latin typeface="Sitka Small" pitchFamily="2" charset="0"/>
              </a:rPr>
              <a:t> </a:t>
            </a:r>
            <a:r>
              <a:rPr lang="ru-RU" sz="4000" dirty="0" smtClean="0">
                <a:latin typeface="Sitka Small" pitchFamily="2" charset="0"/>
              </a:rPr>
              <a:t>это </a:t>
            </a:r>
            <a:r>
              <a:rPr lang="ru-RU" sz="4000" dirty="0">
                <a:latin typeface="Sitka Small" pitchFamily="2" charset="0"/>
              </a:rPr>
              <a:t>важная составляющая жизни современного подростка</a:t>
            </a:r>
            <a:r>
              <a:rPr lang="ru-RU" sz="4000" dirty="0" smtClean="0">
                <a:latin typeface="Sitka Small" pitchFamily="2" charset="0"/>
              </a:rPr>
              <a:t>.</a:t>
            </a:r>
          </a:p>
          <a:p>
            <a:pPr marL="0" indent="0" algn="ctr">
              <a:buNone/>
            </a:pPr>
            <a:r>
              <a:rPr lang="ru-RU" sz="4000" dirty="0">
                <a:latin typeface="Sitka Small" pitchFamily="2" charset="0"/>
              </a:rPr>
              <a:t> </a:t>
            </a:r>
            <a:r>
              <a:rPr lang="ru-RU" sz="4000" dirty="0" smtClean="0">
                <a:latin typeface="Sitka Small" pitchFamily="2" charset="0"/>
              </a:rPr>
              <a:t>Осведомленность </a:t>
            </a:r>
            <a:r>
              <a:rPr lang="ru-RU" sz="4000" dirty="0">
                <a:latin typeface="Sitka Small" pitchFamily="2" charset="0"/>
              </a:rPr>
              <a:t>родителей (законных </a:t>
            </a:r>
            <a:r>
              <a:rPr lang="ru-RU" sz="4000" dirty="0" smtClean="0">
                <a:latin typeface="Sitka Small" pitchFamily="2" charset="0"/>
              </a:rPr>
              <a:t>представителей) </a:t>
            </a:r>
            <a:r>
              <a:rPr lang="ru-RU" sz="4000" dirty="0">
                <a:latin typeface="Sitka Small" pitchFamily="2" charset="0"/>
              </a:rPr>
              <a:t>об особенностях современной субкультуры – одно из важных условий разработки научного подхода к решению молодежных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44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itka Small" pitchFamily="2" charset="0"/>
              </a:rPr>
              <a:t>Пограничные субкультуры:</a:t>
            </a:r>
            <a:br>
              <a:rPr lang="ru-RU" dirty="0">
                <a:latin typeface="Sitka Small" pitchFamily="2" charset="0"/>
              </a:rPr>
            </a:br>
            <a:endParaRPr lang="ru-RU" dirty="0">
              <a:latin typeface="Sitka Small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51" y="1137424"/>
            <a:ext cx="10885449" cy="515186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Sitka Small" pitchFamily="2" charset="0"/>
              </a:rPr>
              <a:t>Х</a:t>
            </a:r>
            <a:r>
              <a:rPr lang="ru-RU" dirty="0" smtClean="0">
                <a:latin typeface="Sitka Small" pitchFamily="2" charset="0"/>
              </a:rPr>
              <a:t>ипстеры </a:t>
            </a:r>
            <a:r>
              <a:rPr lang="ru-RU" dirty="0">
                <a:latin typeface="Sitka Small" pitchFamily="2" charset="0"/>
              </a:rPr>
              <a:t>(от «</a:t>
            </a:r>
            <a:r>
              <a:rPr lang="ru-RU" dirty="0" err="1">
                <a:latin typeface="Sitka Small" pitchFamily="2" charset="0"/>
              </a:rPr>
              <a:t>to</a:t>
            </a:r>
            <a:r>
              <a:rPr lang="ru-RU" dirty="0">
                <a:latin typeface="Sitka Small" pitchFamily="2" charset="0"/>
              </a:rPr>
              <a:t> </a:t>
            </a:r>
            <a:r>
              <a:rPr lang="ru-RU" dirty="0" err="1">
                <a:latin typeface="Sitka Small" pitchFamily="2" charset="0"/>
              </a:rPr>
              <a:t>be</a:t>
            </a:r>
            <a:r>
              <a:rPr lang="ru-RU" dirty="0">
                <a:latin typeface="Sitka Small" pitchFamily="2" charset="0"/>
              </a:rPr>
              <a:t> </a:t>
            </a:r>
            <a:r>
              <a:rPr lang="ru-RU" dirty="0" err="1">
                <a:latin typeface="Sitka Small" pitchFamily="2" charset="0"/>
              </a:rPr>
              <a:t>hip</a:t>
            </a:r>
            <a:r>
              <a:rPr lang="ru-RU" dirty="0">
                <a:latin typeface="Sitka Small" pitchFamily="2" charset="0"/>
              </a:rPr>
              <a:t>» – «быть модным», изначально субкультура сформировалась в среде поклонников джазовой музыки, но не стоит забывать, что простое желание подростков быть модными может привести их к курению, употреблению алкоголя и запрещенных веществ</a:t>
            </a:r>
            <a:r>
              <a:rPr lang="ru-RU" dirty="0" smtClean="0">
                <a:latin typeface="Sitka Small" pitchFamily="2" charset="0"/>
              </a:rPr>
              <a:t>);</a:t>
            </a:r>
          </a:p>
          <a:p>
            <a:r>
              <a:rPr lang="ru-RU" dirty="0" smtClean="0">
                <a:latin typeface="Sitka Small" pitchFamily="2" charset="0"/>
              </a:rPr>
              <a:t>Ванильки </a:t>
            </a:r>
            <a:r>
              <a:rPr lang="ru-RU" dirty="0">
                <a:latin typeface="Sitka Small" pitchFamily="2" charset="0"/>
              </a:rPr>
              <a:t>(эта субкультура популярна среди девушек 16–20 лет, современное воплощение тургеневских девушек, мечтающих о романтике за чашечкой чая или кофе, олицетворяющих в своем образе наивную чувственность, присущи максимальная женственность и подчеркнутая слабость, любовь к скрытому трагизму по поводу жестокости этого мира);</a:t>
            </a:r>
          </a:p>
          <a:p>
            <a:pPr lvl="0"/>
            <a:endParaRPr lang="ru-RU" dirty="0">
              <a:latin typeface="Sitka Small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357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956" y="401444"/>
            <a:ext cx="10840844" cy="57755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000" dirty="0">
                <a:latin typeface="Sitka Small" pitchFamily="2" charset="0"/>
              </a:rPr>
              <a:t>В</a:t>
            </a:r>
            <a:r>
              <a:rPr lang="ru-RU" sz="3000" dirty="0" smtClean="0">
                <a:latin typeface="Sitka Small" pitchFamily="2" charset="0"/>
              </a:rPr>
              <a:t>инишко-</a:t>
            </a:r>
            <a:r>
              <a:rPr lang="ru-RU" sz="3000" dirty="0" err="1" smtClean="0">
                <a:latin typeface="Sitka Small" pitchFamily="2" charset="0"/>
              </a:rPr>
              <a:t>тян</a:t>
            </a:r>
            <a:r>
              <a:rPr lang="ru-RU" sz="3000" dirty="0" smtClean="0">
                <a:latin typeface="Sitka Small" pitchFamily="2" charset="0"/>
              </a:rPr>
              <a:t> </a:t>
            </a:r>
            <a:r>
              <a:rPr lang="ru-RU" sz="3000" dirty="0">
                <a:latin typeface="Sitka Small" pitchFamily="2" charset="0"/>
              </a:rPr>
              <a:t>(искусственная субкультура, зародившаяся не внутри молодежной тусовки, а в просторах Сети в качестве карикатуры на поколение виртуальных неформалов болезненно зависимых от </a:t>
            </a:r>
            <a:r>
              <a:rPr lang="ru-RU" sz="3000" dirty="0" err="1">
                <a:latin typeface="Sitka Small" pitchFamily="2" charset="0"/>
              </a:rPr>
              <a:t>соцсетей</a:t>
            </a:r>
            <a:r>
              <a:rPr lang="ru-RU" sz="3000" dirty="0">
                <a:latin typeface="Sitka Small" pitchFamily="2" charset="0"/>
              </a:rPr>
              <a:t>; стрижка каре и круглые очки без диоптрий, волосы часто выкрашены в яркий цвет (розовый, зеленый) или осветлены, закрытые скромные платья, вещи от российских брендов уличной одежды вроде «Волчок», «Юность» и «Спутник 1985». Декларируемый интерес к искусству, </a:t>
            </a:r>
            <a:r>
              <a:rPr lang="ru-RU" sz="3000" dirty="0" err="1">
                <a:latin typeface="Sitka Small" pitchFamily="2" charset="0"/>
              </a:rPr>
              <a:t>артхаусному</a:t>
            </a:r>
            <a:r>
              <a:rPr lang="ru-RU" sz="3000" dirty="0">
                <a:latin typeface="Sitka Small" pitchFamily="2" charset="0"/>
              </a:rPr>
              <a:t> кино и литературе, андеграунду, цитирование философов; феминизм, </a:t>
            </a:r>
            <a:r>
              <a:rPr lang="ru-RU" sz="3000" dirty="0" err="1">
                <a:latin typeface="Sitka Small" pitchFamily="2" charset="0"/>
              </a:rPr>
              <a:t>бодипозитив</a:t>
            </a:r>
            <a:r>
              <a:rPr lang="ru-RU" sz="3000" dirty="0">
                <a:latin typeface="Sitka Small" pitchFamily="2" charset="0"/>
              </a:rPr>
              <a:t>, </a:t>
            </a:r>
            <a:r>
              <a:rPr lang="ru-RU" sz="3000" dirty="0" err="1">
                <a:latin typeface="Sitka Small" pitchFamily="2" charset="0"/>
              </a:rPr>
              <a:t>веганство</a:t>
            </a:r>
            <a:r>
              <a:rPr lang="ru-RU" sz="3000" dirty="0">
                <a:latin typeface="Sitka Small" pitchFamily="2" charset="0"/>
              </a:rPr>
              <a:t> или вегетарианство, борьба за права животных; пансексуальность; романтизируют одиночество, смерть, психические болезни: депрессию, шизофрению, биполярное расстройство);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17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90654"/>
            <a:ext cx="11954107" cy="5843239"/>
          </a:xfrm>
        </p:spPr>
        <p:txBody>
          <a:bodyPr/>
          <a:lstStyle/>
          <a:p>
            <a:pPr lvl="0"/>
            <a:r>
              <a:rPr lang="ru-RU" sz="3200" dirty="0" err="1">
                <a:latin typeface="Sitka Small" pitchFamily="2" charset="0"/>
              </a:rPr>
              <a:t>В</a:t>
            </a:r>
            <a:r>
              <a:rPr lang="ru-RU" sz="3200" dirty="0" err="1" smtClean="0">
                <a:latin typeface="Sitka Small" pitchFamily="2" charset="0"/>
              </a:rPr>
              <a:t>ейперы</a:t>
            </a:r>
            <a:r>
              <a:rPr lang="ru-RU" sz="3200" dirty="0" smtClean="0">
                <a:latin typeface="Sitka Small" pitchFamily="2" charset="0"/>
              </a:rPr>
              <a:t> </a:t>
            </a:r>
            <a:r>
              <a:rPr lang="ru-RU" sz="3200" dirty="0">
                <a:latin typeface="Sitka Small" pitchFamily="2" charset="0"/>
              </a:rPr>
              <a:t>(изначально </a:t>
            </a:r>
            <a:r>
              <a:rPr lang="ru-RU" sz="3200" dirty="0" err="1">
                <a:latin typeface="Sitka Small" pitchFamily="2" charset="0"/>
              </a:rPr>
              <a:t>вейпинговые</a:t>
            </a:r>
            <a:r>
              <a:rPr lang="ru-RU" sz="3200" dirty="0">
                <a:latin typeface="Sitka Small" pitchFamily="2" charset="0"/>
              </a:rPr>
              <a:t> сообщества появились в Сети, а потом уже перекочевали в офлайн, к 2016 году у </a:t>
            </a:r>
            <a:r>
              <a:rPr lang="ru-RU" sz="3200" dirty="0" err="1">
                <a:latin typeface="Sitka Small" pitchFamily="2" charset="0"/>
              </a:rPr>
              <a:t>вейперов</a:t>
            </a:r>
            <a:r>
              <a:rPr lang="ru-RU" sz="3200" dirty="0">
                <a:latin typeface="Sitka Small" pitchFamily="2" charset="0"/>
              </a:rPr>
              <a:t> сложилась четкая система ценностей и язык, они против пропаганды курения среди подростков, против курения в общественных местах, большинство из них являются сторонниками субкультуры DIY (</a:t>
            </a:r>
            <a:r>
              <a:rPr lang="ru-RU" sz="3200" dirty="0" err="1">
                <a:latin typeface="Sitka Small" pitchFamily="2" charset="0"/>
              </a:rPr>
              <a:t>Do</a:t>
            </a:r>
            <a:r>
              <a:rPr lang="ru-RU" sz="3200" dirty="0">
                <a:latin typeface="Sitka Small" pitchFamily="2" charset="0"/>
              </a:rPr>
              <a:t> </a:t>
            </a:r>
            <a:r>
              <a:rPr lang="ru-RU" sz="3200" dirty="0" err="1">
                <a:latin typeface="Sitka Small" pitchFamily="2" charset="0"/>
              </a:rPr>
              <a:t>It</a:t>
            </a:r>
            <a:r>
              <a:rPr lang="ru-RU" sz="3200" dirty="0">
                <a:latin typeface="Sitka Small" pitchFamily="2" charset="0"/>
              </a:rPr>
              <a:t> </a:t>
            </a:r>
            <a:r>
              <a:rPr lang="ru-RU" sz="3200" dirty="0" err="1">
                <a:latin typeface="Sitka Small" pitchFamily="2" charset="0"/>
              </a:rPr>
              <a:t>Yourself</a:t>
            </a:r>
            <a:r>
              <a:rPr lang="ru-RU" sz="3200" dirty="0">
                <a:latin typeface="Sitka Small" pitchFamily="2" charset="0"/>
              </a:rPr>
              <a:t> – сделай это сам), которая выступает за самостоятельность и независимость; но стоит отметить повсеместную доступность и модность </a:t>
            </a:r>
            <a:r>
              <a:rPr lang="ru-RU" sz="3200" dirty="0" err="1">
                <a:latin typeface="Sitka Small" pitchFamily="2" charset="0"/>
              </a:rPr>
              <a:t>вейпов</a:t>
            </a:r>
            <a:r>
              <a:rPr lang="ru-RU" sz="3200" dirty="0">
                <a:latin typeface="Sitka Small" pitchFamily="2" charset="0"/>
              </a:rPr>
              <a:t> среди подростков и молодежи, также отметим, что на данный момент нет научных данных о безопасности </a:t>
            </a:r>
            <a:r>
              <a:rPr lang="ru-RU" sz="3200" dirty="0" err="1">
                <a:latin typeface="Sitka Small" pitchFamily="2" charset="0"/>
              </a:rPr>
              <a:t>вейпов</a:t>
            </a:r>
            <a:r>
              <a:rPr lang="ru-RU" sz="3200" dirty="0">
                <a:latin typeface="Sitka Small" pitchFamily="2" charset="0"/>
              </a:rPr>
              <a:t>);</a:t>
            </a:r>
          </a:p>
          <a:p>
            <a:endParaRPr lang="ru-RU" dirty="0"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97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863" y="356839"/>
            <a:ext cx="11128917" cy="582012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err="1">
                <a:latin typeface="Sitka Small" pitchFamily="2" charset="0"/>
              </a:rPr>
              <a:t>Х</a:t>
            </a:r>
            <a:r>
              <a:rPr lang="ru-RU" dirty="0" err="1" smtClean="0">
                <a:latin typeface="Sitka Small" pitchFamily="2" charset="0"/>
              </a:rPr>
              <a:t>элс</a:t>
            </a:r>
            <a:r>
              <a:rPr lang="ru-RU" dirty="0" smtClean="0">
                <a:latin typeface="Sitka Small" pitchFamily="2" charset="0"/>
              </a:rPr>
              <a:t> </a:t>
            </a:r>
            <a:r>
              <a:rPr lang="ru-RU" dirty="0">
                <a:latin typeface="Sitka Small" pitchFamily="2" charset="0"/>
              </a:rPr>
              <a:t>готы (молодое направление в стиле уличной моды, монохромная палитра (преимущественно черная), асимметричный крой, многослойность, обилие кожаных деталей, </a:t>
            </a:r>
            <a:r>
              <a:rPr lang="ru-RU" dirty="0" err="1">
                <a:latin typeface="Sitka Small" pitchFamily="2" charset="0"/>
              </a:rPr>
              <a:t>принты</a:t>
            </a:r>
            <a:r>
              <a:rPr lang="ru-RU" dirty="0">
                <a:latin typeface="Sitka Small" pitchFamily="2" charset="0"/>
              </a:rPr>
              <a:t> с сюжетами на тему религии и барокко, из хип-хопа пришли худи, шапки-</a:t>
            </a:r>
            <a:r>
              <a:rPr lang="ru-RU" dirty="0" err="1">
                <a:latin typeface="Sitka Small" pitchFamily="2" charset="0"/>
              </a:rPr>
              <a:t>бини</a:t>
            </a:r>
            <a:r>
              <a:rPr lang="ru-RU" dirty="0">
                <a:latin typeface="Sitka Small" pitchFamily="2" charset="0"/>
              </a:rPr>
              <a:t>, кепки и баскетбольные кроссовки, </a:t>
            </a:r>
            <a:r>
              <a:rPr lang="ru-RU" dirty="0" err="1">
                <a:latin typeface="Sitka Small" pitchFamily="2" charset="0"/>
              </a:rPr>
              <a:t>чокеры</a:t>
            </a:r>
            <a:r>
              <a:rPr lang="ru-RU" dirty="0">
                <a:latin typeface="Sitka Small" pitchFamily="2" charset="0"/>
              </a:rPr>
              <a:t>; помимо внешнего облика, это забота о себе и о своем теле: строгая вегетарианская диета, изнурительные тренировки и прочие испытания здорового образа жизни</a:t>
            </a:r>
            <a:r>
              <a:rPr lang="ru-RU" dirty="0" smtClean="0">
                <a:latin typeface="Sitka Small" pitchFamily="2" charset="0"/>
              </a:rPr>
              <a:t>);</a:t>
            </a:r>
          </a:p>
          <a:p>
            <a:pPr lvl="0"/>
            <a:r>
              <a:rPr lang="ru-RU" sz="3500" dirty="0" smtClean="0">
                <a:latin typeface="Sitka Small" pitchFamily="2" charset="0"/>
              </a:rPr>
              <a:t>Ультрас </a:t>
            </a:r>
            <a:r>
              <a:rPr lang="ru-RU" sz="3500" dirty="0">
                <a:latin typeface="Sitka Small" pitchFamily="2" charset="0"/>
              </a:rPr>
              <a:t>(футбольные фанаты, объединенные общими спортивными интересами, поддерживающие определенную футбольную команду; данную субкультуру можно отнести к пограничной, в связи с тем, что есть представители субкультуры представляющие угрозу и нарушающие правопорядок);</a:t>
            </a:r>
          </a:p>
          <a:p>
            <a:endParaRPr lang="ru-RU" dirty="0"/>
          </a:p>
          <a:p>
            <a:pPr lvl="0"/>
            <a:endParaRPr lang="ru-RU" dirty="0">
              <a:latin typeface="Sitka Small" pitchFamily="2" charset="0"/>
            </a:endParaRPr>
          </a:p>
          <a:p>
            <a:endParaRPr lang="ru-RU" dirty="0"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26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141" y="490654"/>
            <a:ext cx="11441152" cy="5686309"/>
          </a:xfrm>
        </p:spPr>
        <p:txBody>
          <a:bodyPr/>
          <a:lstStyle/>
          <a:p>
            <a:pPr lvl="0"/>
            <a:r>
              <a:rPr lang="ru-RU" dirty="0" err="1">
                <a:latin typeface="Sitka Small" pitchFamily="2" charset="0"/>
              </a:rPr>
              <a:t>Б</a:t>
            </a:r>
            <a:r>
              <a:rPr lang="ru-RU" dirty="0" err="1" smtClean="0">
                <a:latin typeface="Sitka Small" pitchFamily="2" charset="0"/>
              </a:rPr>
              <a:t>логеры</a:t>
            </a:r>
            <a:r>
              <a:rPr lang="ru-RU" dirty="0" smtClean="0">
                <a:latin typeface="Sitka Small" pitchFamily="2" charset="0"/>
              </a:rPr>
              <a:t> </a:t>
            </a:r>
            <a:r>
              <a:rPr lang="ru-RU" dirty="0">
                <a:latin typeface="Sitka Small" pitchFamily="2" charset="0"/>
              </a:rPr>
              <a:t>(именно </a:t>
            </a:r>
            <a:r>
              <a:rPr lang="ru-RU" dirty="0" err="1">
                <a:latin typeface="Sitka Small" pitchFamily="2" charset="0"/>
              </a:rPr>
              <a:t>блогеры</a:t>
            </a:r>
            <a:r>
              <a:rPr lang="ru-RU" dirty="0">
                <a:latin typeface="Sitka Small" pitchFamily="2" charset="0"/>
              </a:rPr>
              <a:t> являются активной массой читателей других блогов, комментируют, создают сообщества или состоят в оппозиции друг другу. Эту субкультуру можно назвать феноменом, то есть явлением, которое трудно постичь; нужно учитывать, что основной массой </a:t>
            </a:r>
            <a:r>
              <a:rPr lang="ru-RU" dirty="0" err="1">
                <a:latin typeface="Sitka Small" pitchFamily="2" charset="0"/>
              </a:rPr>
              <a:t>блогеров</a:t>
            </a:r>
            <a:r>
              <a:rPr lang="ru-RU" dirty="0">
                <a:latin typeface="Sitka Small" pitchFamily="2" charset="0"/>
              </a:rPr>
              <a:t> являются подростки и молодежь, некоторые из которых не могут справиться с тем объемом внимания, который им выпадает. Показательна трагедия Тани и Артема то, как разворачивался их роман, разрыв, и даже убийство девушки транслировались в </a:t>
            </a:r>
            <a:r>
              <a:rPr lang="ru-RU" dirty="0" err="1">
                <a:latin typeface="Sitka Small" pitchFamily="2" charset="0"/>
              </a:rPr>
              <a:t>соцсетях</a:t>
            </a:r>
            <a:r>
              <a:rPr lang="ru-RU" dirty="0">
                <a:latin typeface="Sitka Small" pitchFamily="2" charset="0"/>
              </a:rPr>
              <a:t> почти в жанре </a:t>
            </a:r>
            <a:r>
              <a:rPr lang="ru-RU" dirty="0" err="1">
                <a:latin typeface="Sitka Small" pitchFamily="2" charset="0"/>
              </a:rPr>
              <a:t>реалити</a:t>
            </a:r>
            <a:r>
              <a:rPr lang="ru-RU" dirty="0">
                <a:latin typeface="Sitka Small" pitchFamily="2" charset="0"/>
              </a:rPr>
              <a:t>, даже в предсмертном письме Артема волнует реакция </a:t>
            </a:r>
            <a:r>
              <a:rPr lang="ru-RU" dirty="0" smtClean="0">
                <a:latin typeface="Sitka Small" pitchFamily="2" charset="0"/>
              </a:rPr>
              <a:t>подписчиков.</a:t>
            </a:r>
            <a:endParaRPr lang="ru-RU" dirty="0">
              <a:latin typeface="Sitka Small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111" y="3514724"/>
            <a:ext cx="115936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itka Small" pitchFamily="2" charset="0"/>
              </a:rPr>
              <a:t>Субкультура – это система ценностей, установок, способов поведения и жизненных стилей</a:t>
            </a:r>
            <a:br>
              <a:rPr lang="ru-RU" dirty="0" smtClean="0">
                <a:latin typeface="Sitka Small" pitchFamily="2" charset="0"/>
              </a:rPr>
            </a:br>
            <a:endParaRPr lang="ru-RU" dirty="0"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0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089" y="3476977"/>
            <a:ext cx="11582400" cy="301413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300" dirty="0" smtClean="0">
                <a:latin typeface="Sitka Small" pitchFamily="2" charset="0"/>
              </a:rPr>
              <a:t>Но </a:t>
            </a:r>
            <a:r>
              <a:rPr lang="ru-RU" sz="3300" dirty="0">
                <a:latin typeface="Sitka Small" pitchFamily="2" charset="0"/>
              </a:rPr>
              <a:t>при этом общение и «развитие» в деструктивной среде (деструктивной субкультуре) может оказать негативное влияние на личность подростка, если его пребывание в ней не закончится вовремя путем собственного осознания или при помощи семьи и педагогов. Чаще всего группы предлагают свои нормы и ценности, которые противопоставляются общепринятой культуре. Постепенно подросток перенимает устои контркультуры, строит в соответствии с ними свое поведение, а вместе со всем этим изменяется и его образ жизни.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69333" y="191911"/>
            <a:ext cx="2754489" cy="180622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itka Small" pitchFamily="2" charset="0"/>
              </a:rPr>
              <a:t>Группа одноклассников, (сверстников) объединяются и </a:t>
            </a:r>
            <a:endParaRPr lang="ru-RU" dirty="0">
              <a:latin typeface="Sitka Small" pitchFamily="2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30222" y="158043"/>
            <a:ext cx="3465689" cy="208844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itka Small" pitchFamily="2" charset="0"/>
              </a:rPr>
              <a:t>Формируют  свои навыки, которые необходимы им для перехода во взрослую жизнь.</a:t>
            </a:r>
            <a:endParaRPr lang="ru-RU" dirty="0">
              <a:latin typeface="Sitka Small" pitchFamily="2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12377" y="158044"/>
            <a:ext cx="4461934" cy="283351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itka Small" pitchFamily="2" charset="0"/>
              </a:rPr>
              <a:t>Так удовлетворяется потребность подростка в общении и принятии его, может способствовать самораскрытию, самовыражению и формированию образа «Я». </a:t>
            </a:r>
            <a:endParaRPr lang="ru-RU" dirty="0">
              <a:latin typeface="Sitka Small" pitchFamily="2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562578" y="891822"/>
            <a:ext cx="1027289" cy="428978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649156" y="1016000"/>
            <a:ext cx="1072444" cy="48542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9333" y="2246487"/>
            <a:ext cx="8003823" cy="123048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Sitka Small" pitchFamily="2" charset="0"/>
              </a:rPr>
              <a:t>Одно маленькое влечение всегда приводит человека к чему-то большему…</a:t>
            </a:r>
            <a:endParaRPr lang="ru-RU" sz="2800" dirty="0">
              <a:solidFill>
                <a:schemeClr val="tx1"/>
              </a:solidFill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8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5723462"/>
            <a:ext cx="10913533" cy="882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Sitka Small" pitchFamily="2" charset="0"/>
              </a:rPr>
              <a:t>Отметим</a:t>
            </a:r>
            <a:r>
              <a:rPr lang="ru-RU" dirty="0" smtClean="0">
                <a:solidFill>
                  <a:srgbClr val="C00000"/>
                </a:solidFill>
                <a:latin typeface="Sitka Small" pitchFamily="2" charset="0"/>
              </a:rPr>
              <a:t>, что с каждым годом возраст детей, вовлеченных в субкультуры, снижается.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4044" y="304800"/>
            <a:ext cx="10001956" cy="711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Sitka Small" pitchFamily="2" charset="0"/>
              </a:rPr>
              <a:t>Подросток = субъект общения</a:t>
            </a:r>
            <a:endParaRPr lang="ru-RU" sz="3600" dirty="0">
              <a:solidFill>
                <a:schemeClr val="tx1"/>
              </a:solidFill>
              <a:latin typeface="Sitka Small" pitchFamily="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26822" y="2065867"/>
            <a:ext cx="4346222" cy="119662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Sitka Small" pitchFamily="2" charset="0"/>
              </a:rPr>
              <a:t>В жизнь подростка глубоко вошли социальные сети</a:t>
            </a:r>
            <a:endParaRPr lang="ru-RU" dirty="0">
              <a:solidFill>
                <a:schemeClr val="bg1"/>
              </a:solidFill>
              <a:latin typeface="Sitka Small" pitchFamily="2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46222" y="1557867"/>
            <a:ext cx="2032000" cy="8466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itka Small" pitchFamily="2" charset="0"/>
              </a:rPr>
              <a:t>общение</a:t>
            </a:r>
            <a:endParaRPr lang="ru-RU" dirty="0">
              <a:latin typeface="Sitka Small" pitchFamily="2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68711" y="2336798"/>
            <a:ext cx="3623733" cy="67733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itka Small" pitchFamily="2" charset="0"/>
              </a:rPr>
              <a:t>Получение какой-либо информации</a:t>
            </a:r>
            <a:endParaRPr lang="ru-RU" dirty="0">
              <a:latin typeface="Sitka Small" pitchFamily="2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92199" y="1422400"/>
            <a:ext cx="1913467" cy="88053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itka Small" pitchFamily="2" charset="0"/>
              </a:rPr>
              <a:t>обучение</a:t>
            </a:r>
            <a:endParaRPr lang="ru-RU" dirty="0">
              <a:latin typeface="Sitka Small" pitchFamily="2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6400" y="2540000"/>
            <a:ext cx="2127956" cy="82408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itka Small" pitchFamily="2" charset="0"/>
              </a:rPr>
              <a:t>любовь</a:t>
            </a:r>
            <a:endParaRPr lang="ru-RU" dirty="0">
              <a:latin typeface="Sitka Small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34356" y="3725331"/>
            <a:ext cx="9386711" cy="74506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Sitka Small" pitchFamily="2" charset="0"/>
              </a:rPr>
              <a:t>Главная цель – быть частью чего-то</a:t>
            </a:r>
            <a:endParaRPr lang="ru-RU" sz="3600" dirty="0">
              <a:latin typeface="Sitka Small" pitchFamily="2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51178" y="4743404"/>
            <a:ext cx="11534422" cy="8763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Sitka Small" pitchFamily="2" charset="0"/>
              </a:rPr>
              <a:t>Субкультура бывает положительного и отрицательного (деструктивного) характера</a:t>
            </a:r>
            <a:endParaRPr lang="ru-RU" sz="2400" dirty="0"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4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44" y="365125"/>
            <a:ext cx="11717867" cy="4928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Sitka Small" pitchFamily="2" charset="0"/>
              </a:rPr>
              <a:t>Субкультуры </a:t>
            </a:r>
            <a:r>
              <a:rPr lang="ru-RU" sz="3600" dirty="0">
                <a:latin typeface="Sitka Small" pitchFamily="2" charset="0"/>
              </a:rPr>
              <a:t>положительной направленности:</a:t>
            </a:r>
            <a:br>
              <a:rPr lang="ru-RU" sz="3600" dirty="0">
                <a:latin typeface="Sitka Small" pitchFamily="2" charset="0"/>
              </a:rPr>
            </a:br>
            <a:endParaRPr lang="ru-RU" sz="3600" dirty="0">
              <a:latin typeface="Sitka Small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822" y="857956"/>
            <a:ext cx="5080000" cy="531900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Sitka Small" pitchFamily="2" charset="0"/>
              </a:rPr>
              <a:t>С</a:t>
            </a:r>
            <a:r>
              <a:rPr lang="ru-RU" dirty="0" smtClean="0">
                <a:latin typeface="Sitka Small" pitchFamily="2" charset="0"/>
              </a:rPr>
              <a:t>трейт </a:t>
            </a:r>
            <a:r>
              <a:rPr lang="ru-RU" dirty="0" err="1" smtClean="0">
                <a:latin typeface="Sitka Small" pitchFamily="2" charset="0"/>
              </a:rPr>
              <a:t>эдж</a:t>
            </a:r>
            <a:r>
              <a:rPr lang="ru-RU" dirty="0" smtClean="0">
                <a:latin typeface="Sitka Small" pitchFamily="2" charset="0"/>
              </a:rPr>
              <a:t> (</a:t>
            </a:r>
            <a:r>
              <a:rPr lang="ru-RU" dirty="0" err="1" smtClean="0">
                <a:latin typeface="Sitka Small" pitchFamily="2" charset="0"/>
              </a:rPr>
              <a:t>Straight</a:t>
            </a:r>
            <a:r>
              <a:rPr lang="ru-RU" dirty="0" smtClean="0">
                <a:latin typeface="Sitka Small" pitchFamily="2" charset="0"/>
              </a:rPr>
              <a:t> </a:t>
            </a:r>
            <a:r>
              <a:rPr lang="ru-RU" dirty="0" err="1" smtClean="0">
                <a:latin typeface="Sitka Small" pitchFamily="2" charset="0"/>
              </a:rPr>
              <a:t>edge</a:t>
            </a:r>
            <a:r>
              <a:rPr lang="ru-RU" dirty="0" smtClean="0">
                <a:latin typeface="Sitka Small" pitchFamily="2" charset="0"/>
              </a:rPr>
              <a:t> имеет схожие черты со знакомым для нас ЗОЖ, при этом стоит отметить, что участники движения «</a:t>
            </a:r>
            <a:r>
              <a:rPr lang="ru-RU" dirty="0" err="1" smtClean="0">
                <a:latin typeface="Sitka Small" pitchFamily="2" charset="0"/>
              </a:rPr>
              <a:t>sХе</a:t>
            </a:r>
            <a:r>
              <a:rPr lang="ru-RU" dirty="0" smtClean="0">
                <a:latin typeface="Sitka Small" pitchFamily="2" charset="0"/>
              </a:rPr>
              <a:t>» имеют цель не просто сберечь свое физическое тело здоровым, но также считают, что отказ от алкоголя, наркотиков и беспорядочных сексуальных связей убережет от гниения их дух и сознание);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22" y="857956"/>
            <a:ext cx="5014148" cy="3008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43" y="3517458"/>
            <a:ext cx="4697546" cy="313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378" y="327378"/>
            <a:ext cx="5362222" cy="5849585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>
                <a:latin typeface="Sitka Small" pitchFamily="2" charset="0"/>
              </a:rPr>
              <a:t>Паркур</a:t>
            </a:r>
            <a:r>
              <a:rPr lang="ru-RU" dirty="0" smtClean="0">
                <a:latin typeface="Sitka Small" pitchFamily="2" charset="0"/>
              </a:rPr>
              <a:t> (искусство свободного перемещения сквозь пространство, Давид Белль (основатель движения) расширяет понятие </a:t>
            </a:r>
            <a:r>
              <a:rPr lang="ru-RU" dirty="0" err="1" smtClean="0">
                <a:latin typeface="Sitka Small" pitchFamily="2" charset="0"/>
              </a:rPr>
              <a:t>паркура</a:t>
            </a:r>
            <a:r>
              <a:rPr lang="ru-RU" dirty="0" smtClean="0">
                <a:latin typeface="Sitka Small" pitchFamily="2" charset="0"/>
              </a:rPr>
              <a:t> до философии восприятия всего окружающего мира как тренировочной площадки, движение несет в себе идею «не создавай самому себе границ»);</a:t>
            </a:r>
          </a:p>
          <a:p>
            <a:endParaRPr lang="ru-RU" dirty="0">
              <a:latin typeface="Sitka Small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22" y="164659"/>
            <a:ext cx="5974330" cy="3087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75" y="2822221"/>
            <a:ext cx="4282650" cy="335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4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575733"/>
            <a:ext cx="4763911" cy="5601230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latin typeface="Sitka Small" pitchFamily="2" charset="0"/>
              </a:rPr>
              <a:t>Х</a:t>
            </a:r>
            <a:r>
              <a:rPr lang="ru-RU" sz="3200" dirty="0" smtClean="0">
                <a:latin typeface="Sitka Small" pitchFamily="2" charset="0"/>
              </a:rPr>
              <a:t>ип-хоп </a:t>
            </a:r>
            <a:r>
              <a:rPr lang="ru-RU" sz="3200" dirty="0">
                <a:latin typeface="Sitka Small" pitchFamily="2" charset="0"/>
              </a:rPr>
              <a:t>(культура включающая в себя искусство </a:t>
            </a:r>
            <a:r>
              <a:rPr lang="ru-RU" sz="3200" dirty="0" err="1">
                <a:latin typeface="Sitka Small" pitchFamily="2" charset="0"/>
              </a:rPr>
              <a:t>графити</a:t>
            </a:r>
            <a:r>
              <a:rPr lang="ru-RU" sz="3200" dirty="0">
                <a:latin typeface="Sitka Small" pitchFamily="2" charset="0"/>
              </a:rPr>
              <a:t>, MC, DJ и танец, субкультура наиболее полно и самобытно воплотившая идеологию современной афроамериканской культуры);</a:t>
            </a:r>
          </a:p>
          <a:p>
            <a:endParaRPr lang="ru-RU" sz="3200" dirty="0">
              <a:latin typeface="Sitka Smal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17" y="163086"/>
            <a:ext cx="6032500" cy="452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73" y="3648357"/>
            <a:ext cx="4256910" cy="30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440267"/>
            <a:ext cx="3476978" cy="573669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Sitka Small" pitchFamily="2" charset="0"/>
              </a:rPr>
              <a:t>С</a:t>
            </a:r>
            <a:r>
              <a:rPr lang="ru-RU" dirty="0" smtClean="0">
                <a:latin typeface="Sitka Small" pitchFamily="2" charset="0"/>
              </a:rPr>
              <a:t>тимпанки </a:t>
            </a:r>
            <a:r>
              <a:rPr lang="ru-RU" dirty="0">
                <a:latin typeface="Sitka Small" pitchFamily="2" charset="0"/>
              </a:rPr>
              <a:t>(субкультура, вдохновленная научной фантастикой, включает в себя технологии и декоративно-прикладное искусство, которое вдохновлено паровой энергией 19 века);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76" y="1277002"/>
            <a:ext cx="6096327" cy="4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76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1552</Words>
  <Application>Microsoft Office PowerPoint</Application>
  <PresentationFormat>Широкоэкранный</PresentationFormat>
  <Paragraphs>48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Sitka Small</vt:lpstr>
      <vt:lpstr>Тема Office</vt:lpstr>
      <vt:lpstr>ГБОУ СО «Кировградская  школа-интернат»  информирует </vt:lpstr>
      <vt:lpstr>Презентация PowerPoint</vt:lpstr>
      <vt:lpstr>Субкультура – это система ценностей, установок, способов поведения и жизненных стилей </vt:lpstr>
      <vt:lpstr>Презентация PowerPoint</vt:lpstr>
      <vt:lpstr>Субкультура бывает положительного и отрицательного (деструктивного) характера</vt:lpstr>
      <vt:lpstr>Субкультуры положительной направленности: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Социально опасные субкультуры: </vt:lpstr>
      <vt:lpstr>Презентация PowerPoint</vt:lpstr>
      <vt:lpstr>Презентация PowerPoint</vt:lpstr>
      <vt:lpstr>Презентация PowerPoint</vt:lpstr>
      <vt:lpstr>Пограничные субкультуры: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 «Кировградская школа-интернат»  информирует о</dc:title>
  <dc:creator>User</dc:creator>
  <cp:lastModifiedBy>User</cp:lastModifiedBy>
  <cp:revision>17</cp:revision>
  <dcterms:created xsi:type="dcterms:W3CDTF">2023-05-19T06:55:20Z</dcterms:created>
  <dcterms:modified xsi:type="dcterms:W3CDTF">2023-05-22T06:32:23Z</dcterms:modified>
</cp:coreProperties>
</file>