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638">
          <p15:clr>
            <a:srgbClr val="747775"/>
          </p15:clr>
        </p15:guide>
        <p15:guide id="2" orient="horz" pos="397">
          <p15:clr>
            <a:srgbClr val="747775"/>
          </p15:clr>
        </p15:guide>
        <p15:guide id="3" pos="5102">
          <p15:clr>
            <a:srgbClr val="747775"/>
          </p15:clr>
        </p15:guide>
        <p15:guide id="4" orient="horz" pos="1843">
          <p15:clr>
            <a:srgbClr val="747775"/>
          </p15:clr>
        </p15:guide>
        <p15:guide id="5" pos="5156">
          <p15:clr>
            <a:srgbClr val="747775"/>
          </p15:clr>
        </p15:guide>
        <p15:guide id="6" orient="horz" pos="3290">
          <p15:clr>
            <a:srgbClr val="747775"/>
          </p15:clr>
        </p15:guide>
        <p15:guide id="7" pos="283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/3YE2qR459p/Ec2y9hC8ZXAnw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иктория Морозов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68" y="120"/>
      </p:cViewPr>
      <p:guideLst>
        <p:guide pos="2638"/>
        <p:guide orient="horz" pos="397"/>
        <p:guide pos="5102"/>
        <p:guide orient="horz" pos="1843"/>
        <p:guide pos="5156"/>
        <p:guide orient="horz" pos="3290"/>
        <p:guide pos="2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8-20T11:41:27.272" idx="1">
    <p:pos x="227" y="1672"/>
    <p:text>лесных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UUCNF_U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ddbcae37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eddbcae37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e7fadd3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e7fadd3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e7fadd3c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e7fadd3c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e7fadd3c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e7fadd3c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e902641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e902641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106e126a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f106e126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4021af4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f4021af4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4021af42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4021af42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4021af42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f4021af42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4021af42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f4021af42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88dc0638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88dc0638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788dc0638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788dc0638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e902641e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ee902641e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e902641e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ee902641e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88dc0638a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88dc0638a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e7fadd3c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ee7fadd3c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106e126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f106e126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e7fadd3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ee7fadd3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e7fadd3c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e7fadd3c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hyperlink" Target="https://vk.com/dbr_ek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l="1419" t="3103" b="3122"/>
          <a:stretch/>
        </p:blipFill>
        <p:spPr>
          <a:xfrm>
            <a:off x="-15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1097280" y="3556221"/>
            <a:ext cx="10058400" cy="1282707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</a:pPr>
            <a:r>
              <a:rPr lang="ru-RU" sz="8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Лесные пожары</a:t>
            </a:r>
            <a:endParaRPr sz="3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14068700" y="1645925"/>
            <a:ext cx="11286300" cy="61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8913400" y="6315150"/>
            <a:ext cx="295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Источник: https://www.pervo.ru/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5925" y="225375"/>
            <a:ext cx="1616400" cy="1616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ddbcae37a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2eddbcae37a_0_91"/>
          <p:cNvSpPr txBox="1"/>
          <p:nvPr/>
        </p:nvSpPr>
        <p:spPr>
          <a:xfrm>
            <a:off x="758725" y="2187475"/>
            <a:ext cx="41484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00" b="1" dirty="0">
                <a:solidFill>
                  <a:schemeClr val="dk1"/>
                </a:solidFill>
              </a:rPr>
              <a:t>ШТРАФ</a:t>
            </a:r>
            <a:endParaRPr sz="53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00" b="1" dirty="0">
                <a:solidFill>
                  <a:schemeClr val="dk1"/>
                </a:solidFill>
              </a:rPr>
              <a:t>15 000 руб.</a:t>
            </a:r>
            <a:endParaRPr sz="5800" b="1" dirty="0">
              <a:solidFill>
                <a:schemeClr val="dk1"/>
              </a:solidFill>
            </a:endParaRPr>
          </a:p>
        </p:txBody>
      </p:sp>
      <p:sp>
        <p:nvSpPr>
          <p:cNvPr id="162" name="Google Shape;162;g2eddbcae37a_0_91"/>
          <p:cNvSpPr txBox="1"/>
          <p:nvPr/>
        </p:nvSpPr>
        <p:spPr>
          <a:xfrm>
            <a:off x="4998325" y="1808425"/>
            <a:ext cx="1556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0">
                <a:solidFill>
                  <a:schemeClr val="dk1"/>
                </a:solidFill>
              </a:rPr>
              <a:t>=</a:t>
            </a:r>
            <a:endParaRPr sz="15000">
              <a:solidFill>
                <a:schemeClr val="dk1"/>
              </a:solidFill>
            </a:endParaRPr>
          </a:p>
        </p:txBody>
      </p:sp>
      <p:pic>
        <p:nvPicPr>
          <p:cNvPr id="163" name="Google Shape;163;g2eddbcae37a_0_91"/>
          <p:cNvPicPr preferRelativeResize="0"/>
          <p:nvPr/>
        </p:nvPicPr>
        <p:blipFill rotWithShape="1">
          <a:blip r:embed="rId3">
            <a:alphaModFix/>
          </a:blip>
          <a:srcRect l="18561" t="5997" r="19023"/>
          <a:stretch/>
        </p:blipFill>
        <p:spPr>
          <a:xfrm>
            <a:off x="8119250" y="1152850"/>
            <a:ext cx="3566951" cy="42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eddbcae37a_0_91"/>
          <p:cNvSpPr txBox="1"/>
          <p:nvPr/>
        </p:nvSpPr>
        <p:spPr>
          <a:xfrm>
            <a:off x="6399100" y="2356825"/>
            <a:ext cx="2104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400" b="1" dirty="0">
                <a:solidFill>
                  <a:schemeClr val="dk1"/>
                </a:solidFill>
              </a:rPr>
              <a:t>131</a:t>
            </a:r>
            <a:endParaRPr sz="89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l="1316" r="577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9" descr="A hedgehog on the groun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7189" b="85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2ee7fadd3cb_0_0"/>
          <p:cNvPicPr preferRelativeResize="0"/>
          <p:nvPr/>
        </p:nvPicPr>
        <p:blipFill rotWithShape="1">
          <a:blip r:embed="rId3">
            <a:alphaModFix/>
          </a:blip>
          <a:srcRect t="1286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2ee7fadd3cb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ee7fadd3cb_0_18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88" name="Google Shape;188;g2ee7fadd3cb_0_18"/>
          <p:cNvSpPr txBox="1"/>
          <p:nvPr/>
        </p:nvSpPr>
        <p:spPr>
          <a:xfrm>
            <a:off x="343425" y="2697875"/>
            <a:ext cx="11207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 b="1">
                <a:solidFill>
                  <a:schemeClr val="dk1"/>
                </a:solidFill>
              </a:rPr>
              <a:t>Как нужно действовать, если вы увидели пожар на природе?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e7fadd3cb_0_11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4" name="Google Shape;194;g2ee7fadd3cb_0_11"/>
          <p:cNvSpPr txBox="1">
            <a:spLocks noGrp="1"/>
          </p:cNvSpPr>
          <p:nvPr>
            <p:ph type="body" idx="2"/>
          </p:nvPr>
        </p:nvSpPr>
        <p:spPr>
          <a:xfrm>
            <a:off x="690375" y="1711251"/>
            <a:ext cx="4789800" cy="4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уйти в безопасное место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сообщить </a:t>
            </a:r>
            <a:r>
              <a:rPr lang="ru-RU" sz="3200" dirty="0" smtClean="0">
                <a:latin typeface="Arial"/>
                <a:ea typeface="Arial"/>
                <a:cs typeface="Arial"/>
                <a:sym typeface="Arial"/>
              </a:rPr>
              <a:t>родителям, </a:t>
            </a: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взрослым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позвонить в пожарную службу по номеру </a:t>
            </a:r>
            <a:r>
              <a:rPr lang="ru-RU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sz="3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2ee7fadd3cb_0_11" descr="A child talking on a cell phon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2837" y="2744926"/>
            <a:ext cx="5259387" cy="362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ee7fadd3cb_0_11"/>
          <p:cNvSpPr/>
          <p:nvPr/>
        </p:nvSpPr>
        <p:spPr>
          <a:xfrm>
            <a:off x="6092825" y="352225"/>
            <a:ext cx="5259300" cy="21111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FF0000"/>
                </a:solidFill>
              </a:rPr>
              <a:t>     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97" name="Google Shape;197;g2ee7fadd3cb_0_11"/>
          <p:cNvSpPr txBox="1"/>
          <p:nvPr/>
        </p:nvSpPr>
        <p:spPr>
          <a:xfrm>
            <a:off x="8976475" y="691975"/>
            <a:ext cx="1960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100" b="1">
                <a:solidFill>
                  <a:srgbClr val="FF0000"/>
                </a:solidFill>
              </a:rPr>
              <a:t>112</a:t>
            </a:r>
            <a:endParaRPr sz="8100" b="1">
              <a:solidFill>
                <a:srgbClr val="FF0000"/>
              </a:solidFill>
            </a:endParaRPr>
          </a:p>
        </p:txBody>
      </p:sp>
      <p:sp>
        <p:nvSpPr>
          <p:cNvPr id="198" name="Google Shape;198;g2ee7fadd3cb_0_11"/>
          <p:cNvSpPr txBox="1"/>
          <p:nvPr/>
        </p:nvSpPr>
        <p:spPr>
          <a:xfrm>
            <a:off x="6306225" y="484225"/>
            <a:ext cx="2581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FF0000"/>
                </a:solidFill>
              </a:rPr>
              <a:t>ПРИ </a:t>
            </a:r>
            <a:endParaRPr sz="36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FF0000"/>
                </a:solidFill>
              </a:rPr>
              <a:t>ПОЖАРЕ </a:t>
            </a:r>
            <a:endParaRPr sz="36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FF0000"/>
                </a:solidFill>
              </a:rPr>
              <a:t>ЗВОНИТЬ</a:t>
            </a:r>
            <a:endParaRPr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2ee902641e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ee902641ea_0_6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05" name="Google Shape;205;g2ee902641ea_0_6"/>
          <p:cNvSpPr txBox="1"/>
          <p:nvPr/>
        </p:nvSpPr>
        <p:spPr>
          <a:xfrm>
            <a:off x="419625" y="2697875"/>
            <a:ext cx="11850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 b="1">
                <a:solidFill>
                  <a:schemeClr val="dk1"/>
                </a:solidFill>
              </a:rPr>
              <a:t>Знаете ли вы, как правильно уходить от огня в лесу?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106e126a2_0_9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11" name="Google Shape;211;g2f106e126a2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024" y="469063"/>
            <a:ext cx="8125952" cy="591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4021af423_0_0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17" name="Google Shape;217;g2f4021af42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0200" y="190488"/>
            <a:ext cx="4857775" cy="647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f4021af423_0_0"/>
          <p:cNvSpPr txBox="1"/>
          <p:nvPr/>
        </p:nvSpPr>
        <p:spPr>
          <a:xfrm>
            <a:off x="873700" y="2159100"/>
            <a:ext cx="56757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FF0000"/>
                </a:solidFill>
                <a:highlight>
                  <a:schemeClr val="lt1"/>
                </a:highlight>
              </a:rPr>
              <a:t>!</a:t>
            </a:r>
            <a:r>
              <a:rPr lang="ru-RU" sz="4700">
                <a:solidFill>
                  <a:schemeClr val="dk1"/>
                </a:solidFill>
              </a:rPr>
              <a:t> Хвойный лес горит сильнее</a:t>
            </a:r>
            <a:endParaRPr sz="4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f4021af423_0_10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4" name="Google Shape;224;g2f4021af423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725" y="825363"/>
            <a:ext cx="6739750" cy="50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f4021af423_0_10"/>
          <p:cNvSpPr txBox="1"/>
          <p:nvPr/>
        </p:nvSpPr>
        <p:spPr>
          <a:xfrm>
            <a:off x="513725" y="1512475"/>
            <a:ext cx="4545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FF0000"/>
                </a:solidFill>
                <a:highlight>
                  <a:schemeClr val="lt1"/>
                </a:highlight>
              </a:rPr>
              <a:t>!</a:t>
            </a:r>
            <a:r>
              <a:rPr lang="ru-RU" sz="4700">
                <a:solidFill>
                  <a:schemeClr val="dk1"/>
                </a:solidFill>
              </a:rPr>
              <a:t> Вверх по склону огонь идет быстрее</a:t>
            </a:r>
            <a:endParaRPr sz="4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t="34232" r="3025"/>
          <a:stretch/>
        </p:blipFill>
        <p:spPr>
          <a:xfrm>
            <a:off x="25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4021af423_0_20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31" name="Google Shape;231;g2f4021af42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625" y="998887"/>
            <a:ext cx="6117401" cy="458803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f4021af423_0_20"/>
          <p:cNvSpPr txBox="1"/>
          <p:nvPr/>
        </p:nvSpPr>
        <p:spPr>
          <a:xfrm>
            <a:off x="6503825" y="5293825"/>
            <a:ext cx="647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Источник: https://vpravda.ru/proisshestviya/v-volgograde-okolo-gipermarketa-sgorel-ovrag-86493/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2f4021af423_0_20"/>
          <p:cNvSpPr txBox="1"/>
          <p:nvPr/>
        </p:nvSpPr>
        <p:spPr>
          <a:xfrm>
            <a:off x="513725" y="1817275"/>
            <a:ext cx="51519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FF0000"/>
                </a:solidFill>
                <a:highlight>
                  <a:schemeClr val="lt1"/>
                </a:highlight>
              </a:rPr>
              <a:t>!</a:t>
            </a:r>
            <a:r>
              <a:rPr lang="ru-RU" sz="4700">
                <a:solidFill>
                  <a:schemeClr val="dk1"/>
                </a:solidFill>
              </a:rPr>
              <a:t> В оврагах и канавах прятаться нельзя</a:t>
            </a:r>
            <a:endParaRPr sz="4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4021af423_0_31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39" name="Google Shape;239;g2f4021af423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88" y="246350"/>
            <a:ext cx="10948275" cy="615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788dc0638a_1_9"/>
          <p:cNvSpPr/>
          <p:nvPr/>
        </p:nvSpPr>
        <p:spPr>
          <a:xfrm>
            <a:off x="0" y="17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788dc0638a_1_9"/>
          <p:cNvSpPr txBox="1"/>
          <p:nvPr/>
        </p:nvSpPr>
        <p:spPr>
          <a:xfrm>
            <a:off x="1303025" y="211825"/>
            <a:ext cx="9407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rgbClr val="FF0000"/>
                </a:solidFill>
              </a:rPr>
              <a:t>Как не нужно уходить от огня в лесу</a:t>
            </a:r>
            <a:endParaRPr sz="3900" b="1">
              <a:solidFill>
                <a:srgbClr val="FF0000"/>
              </a:solidFill>
            </a:endParaRPr>
          </a:p>
        </p:txBody>
      </p:sp>
      <p:pic>
        <p:nvPicPr>
          <p:cNvPr id="246" name="Google Shape;246;g2788dc0638a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475" y="1371600"/>
            <a:ext cx="7279750" cy="50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788dc0638a_1_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2788dc0638a_1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778" y="1373750"/>
            <a:ext cx="7729046" cy="48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788dc0638a_1_31"/>
          <p:cNvSpPr txBox="1"/>
          <p:nvPr/>
        </p:nvSpPr>
        <p:spPr>
          <a:xfrm>
            <a:off x="1349800" y="251600"/>
            <a:ext cx="9723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rgbClr val="FF0000"/>
                </a:solidFill>
              </a:rPr>
              <a:t>Как правильно уходить от огня в лесу</a:t>
            </a:r>
            <a:endParaRPr sz="39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2ee902641ea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ee902641ea_0_14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0" name="Google Shape;260;g2ee902641ea_0_14"/>
          <p:cNvSpPr txBox="1"/>
          <p:nvPr/>
        </p:nvSpPr>
        <p:spPr>
          <a:xfrm>
            <a:off x="343425" y="2697875"/>
            <a:ext cx="11207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 b="1">
                <a:solidFill>
                  <a:schemeClr val="dk1"/>
                </a:solidFill>
              </a:rPr>
              <a:t>А знаете ли вы, как правильно тушить костер?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"/>
          <p:cNvSpPr/>
          <p:nvPr/>
        </p:nvSpPr>
        <p:spPr>
          <a:xfrm>
            <a:off x="0" y="10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838200" y="2856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Тушим костер по правилу 3-х П: </a:t>
            </a:r>
            <a:br>
              <a:rPr lang="ru-RU" sz="3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пролить, перемешать, проверить!</a:t>
            </a:r>
            <a:endParaRPr sz="3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520724" y="2868825"/>
            <a:ext cx="50244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ru-RU" sz="2800" b="1">
                <a:solidFill>
                  <a:schemeClr val="dk1"/>
                </a:solidFill>
              </a:rPr>
              <a:t>Пролить</a:t>
            </a:r>
            <a:r>
              <a:rPr lang="ru-RU" sz="2800">
                <a:solidFill>
                  <a:schemeClr val="dk1"/>
                </a:solidFill>
              </a:rPr>
              <a:t> костер водой.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ru-RU" sz="2800" b="1">
                <a:solidFill>
                  <a:schemeClr val="dk1"/>
                </a:solidFill>
              </a:rPr>
              <a:t>Перемешать </a:t>
            </a:r>
            <a:r>
              <a:rPr lang="ru-RU" sz="2800">
                <a:solidFill>
                  <a:schemeClr val="dk1"/>
                </a:solidFill>
              </a:rPr>
              <a:t>(тщательно, палкой, лопатой)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ru-RU" sz="2800" b="1">
                <a:solidFill>
                  <a:schemeClr val="dk1"/>
                </a:solidFill>
              </a:rPr>
              <a:t>Проверить</a:t>
            </a:r>
            <a:r>
              <a:rPr lang="ru-RU" sz="2800">
                <a:solidFill>
                  <a:schemeClr val="dk1"/>
                </a:solidFill>
              </a:rPr>
              <a:t> угли и пепел.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268" name="Google Shape;2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100" y="1933325"/>
            <a:ext cx="5473350" cy="4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ee902641ea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ee902641ea_0_20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75" name="Google Shape;275;g2ee902641ea_0_20"/>
          <p:cNvSpPr txBox="1"/>
          <p:nvPr/>
        </p:nvSpPr>
        <p:spPr>
          <a:xfrm>
            <a:off x="343425" y="2697875"/>
            <a:ext cx="117612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 b="1">
                <a:solidFill>
                  <a:schemeClr val="dk1"/>
                </a:solidFill>
              </a:rPr>
              <a:t>Кто занимается тушением природных пожаров?</a:t>
            </a:r>
            <a:endParaRPr sz="5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/>
          <p:cNvSpPr txBox="1">
            <a:spLocks noGrp="1"/>
          </p:cNvSpPr>
          <p:nvPr>
            <p:ph type="title"/>
          </p:nvPr>
        </p:nvSpPr>
        <p:spPr>
          <a:xfrm>
            <a:off x="838200" y="20941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18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Тушением ландшафтных пожаров занимаются Авиалесоохрана, МЧС, лесничества</a:t>
            </a:r>
            <a:endParaRPr sz="318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 txBox="1"/>
          <p:nvPr/>
        </p:nvSpPr>
        <p:spPr>
          <a:xfrm>
            <a:off x="8213050" y="919525"/>
            <a:ext cx="368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2"/>
          <p:cNvPicPr preferRelativeResize="0"/>
          <p:nvPr/>
        </p:nvPicPr>
        <p:blipFill rotWithShape="1">
          <a:blip r:embed="rId3">
            <a:alphaModFix/>
          </a:blip>
          <a:srcRect l="24249" r="10600"/>
          <a:stretch/>
        </p:blipFill>
        <p:spPr>
          <a:xfrm>
            <a:off x="457225" y="1639603"/>
            <a:ext cx="5056525" cy="44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371" y="1639600"/>
            <a:ext cx="5903004" cy="447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/>
          </p:nvPr>
        </p:nvSpPr>
        <p:spPr>
          <a:xfrm>
            <a:off x="838200" y="245855"/>
            <a:ext cx="10515600" cy="101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Лес тушат взрослые волонтеры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3" descr="A group of people in the woods&#10;&#10;Description automatically generated with medium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16643" b="1795"/>
          <a:stretch/>
        </p:blipFill>
        <p:spPr>
          <a:xfrm>
            <a:off x="6605506" y="1825625"/>
            <a:ext cx="4594200" cy="40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3" descr="A picture containing tree, outdoor, person, tear ga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715" y="1825625"/>
            <a:ext cx="5367485" cy="4025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88dc0638a_1_22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788dc0638a_1_22"/>
          <p:cNvSpPr txBox="1">
            <a:spLocks noGrp="1"/>
          </p:cNvSpPr>
          <p:nvPr>
            <p:ph type="title"/>
          </p:nvPr>
        </p:nvSpPr>
        <p:spPr>
          <a:xfrm>
            <a:off x="838200" y="245855"/>
            <a:ext cx="105156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Торфяной пожар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2788dc0638a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850" y="1395574"/>
            <a:ext cx="7068200" cy="47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e7fadd3cb_0_4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1" name="Google Shape;101;g2ee7fadd3cb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ee7fadd3cb_0_4"/>
          <p:cNvSpPr txBox="1"/>
          <p:nvPr/>
        </p:nvSpPr>
        <p:spPr>
          <a:xfrm>
            <a:off x="353950" y="2567097"/>
            <a:ext cx="10608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>
                <a:solidFill>
                  <a:schemeClr val="dk1"/>
                </a:solidFill>
              </a:rPr>
              <a:t>Какие природные причины лесных пожаров вы знаете?</a:t>
            </a:r>
            <a:endParaRPr sz="6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106e126a2_0_0"/>
          <p:cNvSpPr/>
          <p:nvPr/>
        </p:nvSpPr>
        <p:spPr>
          <a:xfrm>
            <a:off x="0" y="9828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2f106e126a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300" y="483188"/>
            <a:ext cx="4857450" cy="5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f106e126a2_0_0"/>
          <p:cNvSpPr txBox="1"/>
          <p:nvPr/>
        </p:nvSpPr>
        <p:spPr>
          <a:xfrm>
            <a:off x="620775" y="2019950"/>
            <a:ext cx="66312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>
                <a:solidFill>
                  <a:schemeClr val="dk1"/>
                </a:solidFill>
              </a:rPr>
              <a:t>А ТЕПЕРЬ ДАВАЙТЕ ПРОВЕРИМ ВАШИ ЗНАНИЯ</a:t>
            </a:r>
            <a:endParaRPr sz="5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e7fadd3cb_0_60"/>
          <p:cNvSpPr/>
          <p:nvPr/>
        </p:nvSpPr>
        <p:spPr>
          <a:xfrm>
            <a:off x="6230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12" name="Google Shape;312;g2ee7fadd3cb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ee7fadd3cb_0_60"/>
          <p:cNvSpPr txBox="1"/>
          <p:nvPr/>
        </p:nvSpPr>
        <p:spPr>
          <a:xfrm>
            <a:off x="527275" y="1419600"/>
            <a:ext cx="11718600" cy="4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AutoNum type="arabicPeriod"/>
            </a:pPr>
            <a:r>
              <a:rPr lang="ru-RU" sz="3700" b="1">
                <a:solidFill>
                  <a:schemeClr val="dk1"/>
                </a:solidFill>
              </a:rPr>
              <a:t>Какая главная причина возникновения лесных пожаров?</a:t>
            </a:r>
            <a:endParaRPr sz="37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chemeClr val="dk1"/>
              </a:solidFill>
            </a:endParaRPr>
          </a:p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AutoNum type="arabicPeriod"/>
            </a:pPr>
            <a:r>
              <a:rPr lang="ru-RU" sz="3700" b="1">
                <a:solidFill>
                  <a:schemeClr val="dk1"/>
                </a:solidFill>
              </a:rPr>
              <a:t>Что нужно сделать, если видишь пожар?</a:t>
            </a:r>
            <a:endParaRPr sz="37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chemeClr val="dk1"/>
              </a:solidFill>
            </a:endParaRPr>
          </a:p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AutoNum type="arabicPeriod"/>
            </a:pPr>
            <a:r>
              <a:rPr lang="ru-RU" sz="3700" b="1">
                <a:solidFill>
                  <a:schemeClr val="dk1"/>
                </a:solidFill>
              </a:rPr>
              <a:t>Как правильно тушить костры?</a:t>
            </a:r>
            <a:endParaRPr sz="37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4"/>
          <p:cNvPicPr preferRelativeResize="0"/>
          <p:nvPr/>
        </p:nvPicPr>
        <p:blipFill rotWithShape="1">
          <a:blip r:embed="rId3">
            <a:alphaModFix/>
          </a:blip>
          <a:srcRect t="3435" b="21545"/>
          <a:stretch/>
        </p:blipFill>
        <p:spPr>
          <a:xfrm>
            <a:off x="-1525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4"/>
          <p:cNvSpPr txBox="1"/>
          <p:nvPr/>
        </p:nvSpPr>
        <p:spPr>
          <a:xfrm>
            <a:off x="181949" y="4447275"/>
            <a:ext cx="9580887" cy="278509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FFFFFF"/>
                </a:solidFill>
              </a:rPr>
              <a:t>Презентация подготовлена на основе материалов движения </a:t>
            </a:r>
            <a:r>
              <a:rPr lang="ru-RU" sz="2600" b="1" dirty="0" smtClean="0">
                <a:solidFill>
                  <a:srgbClr val="FF9900"/>
                </a:solidFill>
              </a:rPr>
              <a:t>Добровольные лесные пожарные </a:t>
            </a:r>
            <a:r>
              <a:rPr lang="ru-RU" sz="2600" b="1" dirty="0">
                <a:solidFill>
                  <a:srgbClr val="FF9900"/>
                </a:solidFill>
              </a:rPr>
              <a:t>(https://dlpinfo.org/) </a:t>
            </a:r>
            <a:r>
              <a:rPr lang="ru-RU" sz="2600" dirty="0">
                <a:solidFill>
                  <a:srgbClr val="FFFFFF"/>
                </a:solidFill>
              </a:rPr>
              <a:t>и </a:t>
            </a:r>
            <a:endParaRPr sz="2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b="1" dirty="0" smtClean="0">
                <a:solidFill>
                  <a:srgbClr val="FF9900"/>
                </a:solidFill>
              </a:rPr>
              <a:t>Добровольцы быстрого реагирования. Екатеринбург </a:t>
            </a:r>
            <a:r>
              <a:rPr lang="ru-RU" sz="2600" b="1" dirty="0">
                <a:solidFill>
                  <a:srgbClr val="FF9900"/>
                </a:solidFill>
              </a:rPr>
              <a:t>(</a:t>
            </a:r>
            <a:r>
              <a:rPr lang="ru-RU" sz="2600" b="1" dirty="0">
                <a:solidFill>
                  <a:srgbClr val="FF99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https://vk.com/dbr_ekb</a:t>
            </a:r>
            <a:r>
              <a:rPr lang="ru-RU" sz="2600" b="1" dirty="0">
                <a:solidFill>
                  <a:srgbClr val="FF9900"/>
                </a:solidFill>
              </a:rPr>
              <a:t>)</a:t>
            </a:r>
            <a:endParaRPr sz="2600" b="1" dirty="0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dirty="0">
              <a:solidFill>
                <a:srgbClr val="FFFFFF"/>
              </a:solidFill>
            </a:endParaRPr>
          </a:p>
        </p:txBody>
      </p:sp>
      <p:sp>
        <p:nvSpPr>
          <p:cNvPr id="321" name="Google Shape;321;p14"/>
          <p:cNvSpPr txBox="1"/>
          <p:nvPr/>
        </p:nvSpPr>
        <p:spPr>
          <a:xfrm>
            <a:off x="181950" y="2264100"/>
            <a:ext cx="8907600" cy="1015800"/>
          </a:xfrm>
          <a:prstGeom prst="rect">
            <a:avLst/>
          </a:prstGeom>
          <a:solidFill>
            <a:srgbClr val="7188A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FFFFFF"/>
                </a:solidFill>
              </a:rPr>
              <a:t>Спасибо за внимание!</a:t>
            </a:r>
            <a:endParaRPr sz="5400">
              <a:solidFill>
                <a:srgbClr val="FFFFFF"/>
              </a:solidFill>
            </a:endParaRPr>
          </a:p>
        </p:txBody>
      </p:sp>
      <p:pic>
        <p:nvPicPr>
          <p:cNvPr id="322" name="Google Shape;3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42451" y="225376"/>
            <a:ext cx="2259900" cy="2259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0000"/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838200" y="190197"/>
            <a:ext cx="10515600" cy="92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Природные причины лесных пожаров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3" descr="A picture containing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499" y="1909675"/>
            <a:ext cx="3587174" cy="23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 descr="A picture containing sky, outdoor, nature, da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000" y="1909700"/>
            <a:ext cx="3740242" cy="23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A volcano erupting at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0851" y="1909725"/>
            <a:ext cx="3587174" cy="23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984376" y="4588075"/>
            <a:ext cx="255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>
                <a:solidFill>
                  <a:schemeClr val="dk1"/>
                </a:solidFill>
              </a:rPr>
              <a:t>Сухая гроза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495488" y="4588063"/>
            <a:ext cx="3815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Извержение вулкана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9030240" y="4588083"/>
            <a:ext cx="212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Метеорит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e7fadd3cb_0_33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0" name="Google Shape;120;g2ee7fadd3cb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5" y="393400"/>
            <a:ext cx="3647749" cy="48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ee7fadd3cb_0_33"/>
          <p:cNvSpPr txBox="1"/>
          <p:nvPr/>
        </p:nvSpPr>
        <p:spPr>
          <a:xfrm>
            <a:off x="361925" y="2655825"/>
            <a:ext cx="99915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>
                <a:solidFill>
                  <a:schemeClr val="dk1"/>
                </a:solidFill>
              </a:rPr>
              <a:t>Какая самая распространенная причина </a:t>
            </a:r>
            <a:r>
              <a:rPr lang="ru-RU" sz="5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природных</a:t>
            </a:r>
            <a:r>
              <a:rPr lang="ru-RU" sz="5000">
                <a:solidFill>
                  <a:schemeClr val="dk1"/>
                </a:solidFill>
              </a:rPr>
              <a:t> пожаров?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0" y="-15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838200" y="190198"/>
            <a:ext cx="105156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Основная причина пожара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t="33333"/>
          <a:stretch/>
        </p:blipFill>
        <p:spPr>
          <a:xfrm>
            <a:off x="2512625" y="1655350"/>
            <a:ext cx="6857999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138" y="1963625"/>
            <a:ext cx="6309375" cy="44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618125" y="344675"/>
            <a:ext cx="12632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rgbClr val="FF0000"/>
                </a:solidFill>
              </a:rPr>
              <a:t>Причины лесных пожаров по вине человека</a:t>
            </a:r>
            <a:endParaRPr sz="3900" b="1">
              <a:solidFill>
                <a:srgbClr val="FF0000"/>
              </a:solidFill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4251825" y="1129775"/>
            <a:ext cx="395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Непотушенные костры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/>
          <p:nvPr/>
        </p:nvSpPr>
        <p:spPr>
          <a:xfrm>
            <a:off x="420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6" descr="A picture containing grass, fungus, stinkhorn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2617" y="1862605"/>
            <a:ext cx="5455800" cy="3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 descr="A picture containing grass, person, outdoo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71000" y="1862600"/>
            <a:ext cx="5784600" cy="38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39750" y="577300"/>
            <a:ext cx="630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Непотушенные окурки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6116275" y="577300"/>
            <a:ext cx="578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Поджог травы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ru-RU" sz="5400">
                <a:solidFill>
                  <a:srgbClr val="FFFFFF"/>
                </a:solidFill>
              </a:rPr>
              <a:t>Основные причины лесных пожаров</a:t>
            </a:r>
            <a:endParaRPr sz="5400">
              <a:solidFill>
                <a:srgbClr val="FFFFFF"/>
              </a:solidFill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7" descr="A picture containing grass, outdoor, tree, plan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0944"/>
          <a:stretch/>
        </p:blipFill>
        <p:spPr>
          <a:xfrm>
            <a:off x="269992" y="1862612"/>
            <a:ext cx="5455800" cy="36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 descr="A picture containing sky, outdoor, dark, outdoor object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69648" y="1857649"/>
            <a:ext cx="5455800" cy="36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193800" y="567600"/>
            <a:ext cx="630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Стеклянный мусор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6194800" y="567600"/>
            <a:ext cx="560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</a:rPr>
              <a:t>Пиротехника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254</Words>
  <Application>Microsoft Office PowerPoint</Application>
  <PresentationFormat>Широкоэкранный</PresentationFormat>
  <Paragraphs>54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Природные причины лесных пожаров</vt:lpstr>
      <vt:lpstr>Презентация PowerPoint</vt:lpstr>
      <vt:lpstr>Основная причина пожара</vt:lpstr>
      <vt:lpstr>Презентация PowerPoint</vt:lpstr>
      <vt:lpstr>Презентация PowerPoint</vt:lpstr>
      <vt:lpstr>Основные причины лесных пожаров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Тушим костер по правилу 3-х П:  пролить, перемешать, проверить!</vt:lpstr>
      <vt:lpstr>Презентация PowerPoint</vt:lpstr>
      <vt:lpstr>Тушением ландшафтных пожаров занимаются Авиалесоохрана, МЧС, лесничества</vt:lpstr>
      <vt:lpstr>Лес тушат взрослые волонтеры</vt:lpstr>
      <vt:lpstr>Торфяной пожар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Lopanitsina Victoria | AC Moskau</dc:creator>
  <cp:lastModifiedBy>Ошуркова Ирина Анатольевна</cp:lastModifiedBy>
  <cp:revision>4</cp:revision>
  <dcterms:created xsi:type="dcterms:W3CDTF">2023-02-15T19:26:36Z</dcterms:created>
  <dcterms:modified xsi:type="dcterms:W3CDTF">2024-08-27T11:54:41Z</dcterms:modified>
</cp:coreProperties>
</file>