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410" r:id="rId2"/>
    <p:sldId id="411" r:id="rId3"/>
    <p:sldId id="338" r:id="rId4"/>
    <p:sldId id="398" r:id="rId5"/>
    <p:sldId id="399" r:id="rId6"/>
    <p:sldId id="408" r:id="rId7"/>
    <p:sldId id="378" r:id="rId8"/>
    <p:sldId id="406" r:id="rId9"/>
    <p:sldId id="397" r:id="rId10"/>
    <p:sldId id="40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6600"/>
    <a:srgbClr val="FF7C80"/>
    <a:srgbClr val="FF9933"/>
    <a:srgbClr val="FF3300"/>
    <a:srgbClr val="CCECFF"/>
    <a:srgbClr val="CCFF66"/>
    <a:srgbClr val="CCFFFF"/>
    <a:srgbClr val="99FF33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66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3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63EBFB-5536-4896-8FD2-2B007D6A81EB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636984-1904-4B96-AADD-8C44699E5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E6CA71-723E-44EA-BFEB-D8C34FD58979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96B691-A074-4037-A604-6AAB48630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D9671-495F-41A0-B199-B243A268591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6B691-A074-4037-A604-6AAB486304F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AD35-803C-443D-872B-941AA7E89B40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D387-D1FD-40B7-A862-A39687BD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267D-F8E0-48DC-A513-C410BE476C42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BA5B-8289-4DF5-A6AD-3C1D4F22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BC4C-A0A9-48B3-BAEB-BBC0CFE0C5CA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FF9C-B3A9-4153-BDBA-0F338E71E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5B44-A21C-4F0A-B5E5-BB5012BC44AD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75F06-23B3-41C5-AA66-C2E5EECF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B2E4-6464-49BF-8609-B97EDEBFD8C4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6CDE-0520-4B58-B1C5-E0CB25375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4073-7178-42AA-AA39-192F23AA338D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733F-BB3F-484F-8D07-566C5FAD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BF76-195A-464C-A0B9-E77A80920A89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BA4A-66F2-4049-90A1-9D0723584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190D-57D8-4C58-92EF-12996F355DE8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4BE4-1108-4C60-BC60-3019D48DA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0226-408F-48F0-80D3-D90434F63FD2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8A03-F6AE-4D62-89F1-E630502E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CB4A-409F-491F-BA04-A506D5C060A1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997-D9AA-42C1-95B3-D074DB04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D27C-64C4-4EB1-B647-9409795B92F6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5B98-746C-4E5E-8509-42D835A01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0233C-AB75-4E3D-A9CE-56BFBE3271BF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B6718-6CDD-42B0-8D41-6014CB4F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359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invGray">
          <a:xfrm>
            <a:off x="128282" y="1268760"/>
            <a:ext cx="5256191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«Семья и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школа: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пути эффективного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сотрудничества в современных условиях»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64441" y="208479"/>
            <a:ext cx="6400800" cy="1060281"/>
          </a:xfrm>
        </p:spPr>
        <p:txBody>
          <a:bodyPr/>
          <a:lstStyle/>
          <a:p>
            <a:r>
              <a:rPr lang="ru-RU" sz="1400" b="1" spc="-1" dirty="0">
                <a:latin typeface="Times New Roman"/>
                <a:ea typeface="DejaVu Sans"/>
              </a:rPr>
              <a:t>Государственное бюджетное общеобразовательное учреждение Свердловской области «Кировградская школа-интернат, реализующая адаптированные  основные общеобразовательные программы»</a:t>
            </a:r>
            <a:endParaRPr lang="ru-RU" sz="1400" b="1" spc="-1" dirty="0">
              <a:latin typeface="Arial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ownloads\IMG_20240902_10332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44233" cy="263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429264"/>
            <a:ext cx="4143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Доклад подготовлен          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С.Е.Матусявичу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285180" y="500043"/>
            <a:ext cx="5346269" cy="6357957"/>
            <a:chOff x="990600" y="2438400"/>
            <a:chExt cx="3351889" cy="3711367"/>
          </a:xfrm>
        </p:grpSpPr>
        <p:sp>
          <p:nvSpPr>
            <p:cNvPr id="19476" name="Oval 2"/>
            <p:cNvSpPr>
              <a:spLocks noChangeArrowheads="1"/>
            </p:cNvSpPr>
            <p:nvPr/>
          </p:nvSpPr>
          <p:spPr bwMode="gray">
            <a:xfrm flipV="1">
              <a:off x="1035727" y="5662405"/>
              <a:ext cx="3306762" cy="48736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90600" y="2438400"/>
              <a:ext cx="3106738" cy="3382963"/>
              <a:chOff x="723" y="1673"/>
              <a:chExt cx="1957" cy="2131"/>
            </a:xfrm>
          </p:grpSpPr>
          <p:sp>
            <p:nvSpPr>
              <p:cNvPr id="57350" name="Rectangle 6"/>
              <p:cNvSpPr>
                <a:spLocks noChangeArrowheads="1"/>
              </p:cNvSpPr>
              <p:nvPr/>
            </p:nvSpPr>
            <p:spPr bwMode="gray">
              <a:xfrm>
                <a:off x="2367" y="1675"/>
                <a:ext cx="76" cy="193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51" name="Rectangle 7"/>
              <p:cNvSpPr>
                <a:spLocks noChangeArrowheads="1"/>
              </p:cNvSpPr>
              <p:nvPr/>
            </p:nvSpPr>
            <p:spPr bwMode="gray">
              <a:xfrm>
                <a:off x="940" y="1673"/>
                <a:ext cx="79" cy="193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52" name="AutoShape 8"/>
              <p:cNvSpPr>
                <a:spLocks noChangeArrowheads="1"/>
              </p:cNvSpPr>
              <p:nvPr/>
            </p:nvSpPr>
            <p:spPr bwMode="gray">
              <a:xfrm>
                <a:off x="723" y="1798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Font typeface="Wingdings" pitchFamily="2" charset="2"/>
                  <a:buNone/>
                  <a:defRPr/>
                </a:pPr>
                <a:r>
                  <a:rPr lang="en-US" sz="2400" dirty="0">
                    <a:solidFill>
                      <a:srgbClr val="F8F8F8"/>
                    </a:solidFill>
                  </a:rPr>
                  <a:t> </a:t>
                </a:r>
                <a:r>
                  <a:rPr lang="ru-RU" sz="2400" b="1" dirty="0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Традиционные</a:t>
                </a:r>
                <a:endParaRPr lang="en-US" sz="24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gray">
              <a:xfrm>
                <a:off x="723" y="3564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59216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9216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en-US" sz="2000" b="1" dirty="0">
                    <a:solidFill>
                      <a:srgbClr val="F8F8F8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FFFCC"/>
                    </a:solidFill>
                  </a:rPr>
                  <a:t>Родительские </a:t>
                </a:r>
                <a:r>
                  <a:rPr lang="ru-RU" sz="2000" b="1" dirty="0" smtClean="0">
                    <a:solidFill>
                      <a:srgbClr val="FFFFCC"/>
                    </a:solidFill>
                  </a:rPr>
                  <a:t>собрания 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57354" name="AutoShape 10"/>
              <p:cNvSpPr>
                <a:spLocks noChangeArrowheads="1"/>
              </p:cNvSpPr>
              <p:nvPr/>
            </p:nvSpPr>
            <p:spPr bwMode="gray">
              <a:xfrm>
                <a:off x="723" y="2382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en-US" sz="1600" b="1" dirty="0">
                    <a:solidFill>
                      <a:srgbClr val="F8F8F8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FFFCC"/>
                    </a:solidFill>
                  </a:rPr>
                  <a:t>Различные конференции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57355" name="AutoShape 11"/>
              <p:cNvSpPr>
                <a:spLocks noChangeArrowheads="1"/>
              </p:cNvSpPr>
              <p:nvPr/>
            </p:nvSpPr>
            <p:spPr bwMode="gray">
              <a:xfrm>
                <a:off x="723" y="2697"/>
                <a:ext cx="1957" cy="242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59216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9216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en-US" sz="1600" b="1" dirty="0">
                    <a:solidFill>
                      <a:srgbClr val="F8F8F8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FFFCC"/>
                    </a:solidFill>
                  </a:rPr>
                  <a:t>Индивидуальные консультации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57356" name="AutoShape 12"/>
              <p:cNvSpPr>
                <a:spLocks noChangeArrowheads="1"/>
              </p:cNvSpPr>
              <p:nvPr/>
            </p:nvSpPr>
            <p:spPr bwMode="gray">
              <a:xfrm>
                <a:off x="723" y="2986"/>
                <a:ext cx="1957" cy="240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itchFamily="2" charset="2"/>
                  <a:buNone/>
                  <a:defRPr/>
                </a:pPr>
                <a:r>
                  <a:rPr lang="ru-RU" sz="2000" b="1" dirty="0">
                    <a:solidFill>
                      <a:srgbClr val="FFFFCC"/>
                    </a:solidFill>
                  </a:rPr>
                  <a:t>Посещение на дому </a:t>
                </a:r>
                <a:endParaRPr lang="en-US" sz="2000" b="1" dirty="0">
                  <a:solidFill>
                    <a:srgbClr val="FFFFCC"/>
                  </a:solidFill>
                </a:endParaRPr>
              </a:p>
            </p:txBody>
          </p:sp>
        </p:grpSp>
      </p:grpSp>
      <p:sp>
        <p:nvSpPr>
          <p:cNvPr id="26" name="object 5"/>
          <p:cNvSpPr/>
          <p:nvPr/>
        </p:nvSpPr>
        <p:spPr>
          <a:xfrm>
            <a:off x="5786446" y="785794"/>
            <a:ext cx="3071834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gray">
          <a:xfrm>
            <a:off x="285720" y="1643050"/>
            <a:ext cx="4955252" cy="658132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>
                  <a:gamma/>
                  <a:shade val="5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9216"/>
                  <a:invGamma/>
                </a:schemeClr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Открытые уроки и мероприятия</a:t>
            </a:r>
            <a:endParaRPr lang="en-US" sz="2000" b="1" dirty="0">
              <a:solidFill>
                <a:srgbClr val="FFFFCC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gray">
          <a:xfrm>
            <a:off x="285720" y="4857760"/>
            <a:ext cx="4955252" cy="652693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CC"/>
                </a:solidFill>
              </a:rPr>
              <a:t>Переписка с родителями </a:t>
            </a:r>
            <a:endParaRPr lang="en-US" sz="2000" b="1" dirty="0">
              <a:solidFill>
                <a:srgbClr val="FFFFCC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924800" cy="60482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 родителями:</a:t>
            </a: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C:\Users\USER\Desktop\nVdPY_D0nzB1chnGq3tJ9K_L2uwu74Kekxb9xwqy52felIxaFFfWcX7RC3_w4J1YOCv6vSAfQdl7GvmbZe60sr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428868"/>
            <a:ext cx="37861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/>
          <p:nvPr/>
        </p:nvSpPr>
        <p:spPr>
          <a:xfrm>
            <a:off x="571472" y="2643182"/>
            <a:ext cx="8143932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b="1" spc="-10" dirty="0">
                <a:latin typeface="+mn-lt"/>
                <a:cs typeface="Arial"/>
              </a:rPr>
              <a:t>Антон </a:t>
            </a:r>
            <a:r>
              <a:rPr sz="2400" b="1" dirty="0">
                <a:latin typeface="+mn-lt"/>
                <a:cs typeface="Arial"/>
              </a:rPr>
              <a:t>Семенович </a:t>
            </a:r>
            <a:r>
              <a:rPr sz="2400" b="1" spc="10" dirty="0">
                <a:latin typeface="+mn-lt"/>
                <a:cs typeface="Arial"/>
              </a:rPr>
              <a:t>Макаренко</a:t>
            </a:r>
            <a:r>
              <a:rPr sz="2400" b="1" spc="-10" dirty="0">
                <a:latin typeface="+mn-lt"/>
                <a:cs typeface="Arial"/>
              </a:rPr>
              <a:t> </a:t>
            </a:r>
            <a:r>
              <a:rPr sz="2400" b="1" spc="-10" dirty="0" err="1">
                <a:latin typeface="+mn-lt"/>
                <a:cs typeface="Arial"/>
              </a:rPr>
              <a:t>подчеркивал</a:t>
            </a:r>
            <a:r>
              <a:rPr sz="2400" b="1" spc="-10" dirty="0" smtClean="0">
                <a:latin typeface="+mn-lt"/>
                <a:cs typeface="Arial"/>
              </a:rPr>
              <a:t>:</a:t>
            </a:r>
            <a:endParaRPr lang="ru-RU" sz="2400" b="1" spc="-10" dirty="0" smtClean="0">
              <a:latin typeface="+mn-lt"/>
              <a:cs typeface="Arial"/>
            </a:endParaRPr>
          </a:p>
          <a:p>
            <a:pPr marL="1270" algn="ctr">
              <a:lnSpc>
                <a:spcPct val="100000"/>
              </a:lnSpc>
            </a:pPr>
            <a:endParaRPr sz="2400" b="1" dirty="0">
              <a:latin typeface="+mn-lt"/>
              <a:cs typeface="Arial"/>
            </a:endParaRPr>
          </a:p>
          <a:p>
            <a:pPr marL="12065" marR="5080" indent="8890" algn="ctr">
              <a:lnSpc>
                <a:spcPct val="100000"/>
              </a:lnSpc>
              <a:spcBef>
                <a:spcPts val="12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в самом  широком смысле. </a:t>
            </a:r>
            <a:r>
              <a:rPr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вещи, 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явления,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люди.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на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i="1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b="1" i="1" spc="-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педагоги»</a:t>
            </a:r>
            <a:r>
              <a:rPr sz="32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928958" cy="264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57224" y="2143116"/>
            <a:ext cx="4357718" cy="328614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Семья и школа – два субъекта созидания настоящего и будущего ребенка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75722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семьей – одна из актуальных и сложных проблем в работе школы и каждого педагога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 rot="2557178">
            <a:off x="5849672" y="3125385"/>
            <a:ext cx="1571637" cy="37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емья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868" y="2143116"/>
            <a:ext cx="4714908" cy="321471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142844" y="5643578"/>
            <a:ext cx="90011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Взаимодействие семьи и школы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необходимо и неизбежно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комп\Desktop\Лена\14873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10"/>
            <a:ext cx="1285884" cy="15398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9917965">
            <a:off x="1479945" y="3419443"/>
            <a:ext cx="1630549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567466">
            <a:off x="6104696" y="3193941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9822723">
            <a:off x="1276524" y="3221211"/>
            <a:ext cx="1571637" cy="37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Школа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Проблемы сотрудничества школы и родителей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1500174"/>
            <a:ext cx="77041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84213" y="4581525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214422"/>
            <a:ext cx="8286808" cy="11430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желания или возможностей педагогов и родителей взаимодействовать в современных условиях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643182"/>
            <a:ext cx="8215370" cy="85725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Несогласованность в решении вопросов воспитания и обучения детей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786190"/>
            <a:ext cx="8215370" cy="92869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определенности в полномочиях обеих сторон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5072074"/>
            <a:ext cx="8215370" cy="10001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координации в вопросах делового партнерства школы и семьи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сотрудничества школы с родителями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0" name="Содержимое 39"/>
          <p:cNvSpPr>
            <a:spLocks noGrp="1"/>
          </p:cNvSpPr>
          <p:nvPr>
            <p:ph idx="1"/>
          </p:nvPr>
        </p:nvSpPr>
        <p:spPr>
          <a:xfrm>
            <a:off x="4143340" y="1571612"/>
            <a:ext cx="5000660" cy="3643338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Выстроить подлинное партнерство с семьей на основе диалогической стратегии сотрудничества педагогов и родителей.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этим повысить эффективность позитивного воспитательного влияния.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571472" y="164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8" name="object 10"/>
          <p:cNvSpPr/>
          <p:nvPr/>
        </p:nvSpPr>
        <p:spPr>
          <a:xfrm>
            <a:off x="142844" y="2357430"/>
            <a:ext cx="3943286" cy="3357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6186502" cy="6746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 родителями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 descr="RY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8"/>
            <a:ext cx="20240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LB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2146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O_chevron001"/>
          <p:cNvPicPr>
            <a:picLocks noChangeAspect="1" noChangeArrowheads="1"/>
          </p:cNvPicPr>
          <p:nvPr/>
        </p:nvPicPr>
        <p:blipFill>
          <a:blip r:embed="rId6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3000364" y="2071678"/>
            <a:ext cx="5175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O_chevron001"/>
          <p:cNvPicPr>
            <a:picLocks noChangeAspect="1" noChangeArrowheads="1"/>
          </p:cNvPicPr>
          <p:nvPr/>
        </p:nvPicPr>
        <p:blipFill>
          <a:blip r:embed="rId6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929322" y="2071678"/>
            <a:ext cx="5175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YG_circl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428736"/>
            <a:ext cx="218281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gray">
          <a:xfrm>
            <a:off x="642910" y="2143116"/>
            <a:ext cx="174625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/>
              <a:t>Индиви</a:t>
            </a:r>
            <a:r>
              <a:rPr lang="ru-RU" b="1" dirty="0" smtClean="0"/>
              <a:t>-</a:t>
            </a:r>
          </a:p>
          <a:p>
            <a:pPr algn="ctr" eaLnBrk="0" hangingPunct="0"/>
            <a:r>
              <a:rPr lang="ru-RU" b="1" dirty="0" smtClean="0"/>
              <a:t>дуальные </a:t>
            </a:r>
            <a:endParaRPr lang="en-US" b="1" dirty="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gray">
          <a:xfrm>
            <a:off x="3857620" y="2285992"/>
            <a:ext cx="16144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Групповые</a:t>
            </a:r>
            <a:endParaRPr lang="en-US" b="1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gray">
          <a:xfrm>
            <a:off x="6858016" y="2214554"/>
            <a:ext cx="160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Массовые</a:t>
            </a:r>
            <a:endParaRPr lang="en-US" b="1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black">
          <a:xfrm>
            <a:off x="285720" y="3643314"/>
            <a:ext cx="8458200" cy="47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7663" indent="-1617663" algn="l" eaLnBrk="0" hangingPunct="0">
              <a:lnSpc>
                <a:spcPct val="110000"/>
              </a:lnSpc>
            </a:pP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Индивидуальные</a:t>
            </a: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посещение семьи, консультации</a:t>
            </a: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black">
          <a:xfrm>
            <a:off x="285720" y="5143512"/>
            <a:ext cx="8458200" cy="82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7663" indent="-1617663" algn="l" eaLnBrk="0" hangingPunct="0">
              <a:lnSpc>
                <a:spcPct val="110000"/>
              </a:lnSpc>
            </a:pP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Массовые</a:t>
            </a: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родительское собрание, праздники, посещение театра, экскурсии…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black">
          <a:xfrm>
            <a:off x="214282" y="4214818"/>
            <a:ext cx="8715436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7663" indent="-1617663" algn="l" eaLnBrk="0" hangingPunct="0">
              <a:lnSpc>
                <a:spcPct val="110000"/>
              </a:lnSpc>
            </a:pP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Групповые</a:t>
            </a: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родительский комитет, совет класса, консультация, беседа…</a:t>
            </a:r>
          </a:p>
          <a:p>
            <a:pPr marL="1617663" indent="-1617663" algn="l" eaLnBrk="0" hangingPunct="0">
              <a:lnSpc>
                <a:spcPct val="110000"/>
              </a:lnSpc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1025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21" y="260351"/>
            <a:ext cx="8358246" cy="8826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Факторы, способствующие привлечению родителей к участию в жизни школы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36588" y="1887538"/>
            <a:ext cx="3652837" cy="1503362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gray">
          <a:xfrm>
            <a:off x="755650" y="1844675"/>
            <a:ext cx="36718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Активность самой школы, использование разнообразных методов сотрудничества с </a:t>
            </a:r>
            <a:r>
              <a:rPr lang="ru-RU" sz="2400" b="1" dirty="0" smtClean="0">
                <a:solidFill>
                  <a:srgbClr val="003300"/>
                </a:solidFill>
                <a:latin typeface="Garamond" pitchFamily="18" charset="0"/>
              </a:rPr>
              <a:t>семьей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4857752" y="1857364"/>
            <a:ext cx="4000528" cy="157480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gray">
          <a:xfrm>
            <a:off x="4929190" y="2000240"/>
            <a:ext cx="36607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Понимание родителями связи своей работы с успехами детей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611188" y="3789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gray">
          <a:xfrm>
            <a:off x="714348" y="3929066"/>
            <a:ext cx="36718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Установление личных отношений между родителями и учителями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4929190" y="3857628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gray">
          <a:xfrm>
            <a:off x="4929190" y="4071942"/>
            <a:ext cx="36607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3300"/>
                </a:solidFill>
                <a:latin typeface="Garamond" pitchFamily="18" charset="0"/>
              </a:rPr>
              <a:t>Заинтересованность учителей в успехах детей</a:t>
            </a:r>
            <a:endParaRPr lang="en-US" sz="2400" b="1" dirty="0">
              <a:solidFill>
                <a:srgbClr val="0033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/>
          <p:cNvSpPr>
            <a:spLocks noChangeArrowheads="1"/>
          </p:cNvSpPr>
          <p:nvPr/>
        </p:nvSpPr>
        <p:spPr bwMode="gray">
          <a:xfrm>
            <a:off x="3286116" y="2357431"/>
            <a:ext cx="2587625" cy="278608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6215074" y="2857496"/>
            <a:ext cx="2587625" cy="273685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15074" y="2000240"/>
            <a:ext cx="2736850" cy="788987"/>
            <a:chOff x="3964" y="2071"/>
            <a:chExt cx="1484" cy="330"/>
          </a:xfrm>
        </p:grpSpPr>
        <p:sp>
          <p:nvSpPr>
            <p:cNvPr id="9238" name="AutoShape 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AutoShape 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black">
          <a:xfrm>
            <a:off x="6143636" y="2071678"/>
            <a:ext cx="28051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Garamond" pitchFamily="18" charset="0"/>
              </a:rPr>
              <a:t>3. Коммуникативная</a:t>
            </a:r>
            <a:endParaRPr lang="en-US" sz="2000" b="1" dirty="0">
              <a:latin typeface="Garamond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14678" y="1571612"/>
            <a:ext cx="2736850" cy="790575"/>
            <a:chOff x="2140" y="2071"/>
            <a:chExt cx="1484" cy="330"/>
          </a:xfrm>
        </p:grpSpPr>
        <p:sp>
          <p:nvSpPr>
            <p:cNvPr id="9236" name="AutoShape 9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AutoShape 10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3" name="Rectangle 11"/>
          <p:cNvSpPr>
            <a:spLocks noChangeArrowheads="1"/>
          </p:cNvSpPr>
          <p:nvPr/>
        </p:nvSpPr>
        <p:spPr bwMode="black">
          <a:xfrm>
            <a:off x="3214678" y="1785926"/>
            <a:ext cx="29289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itchFamily="18" charset="0"/>
              </a:rPr>
              <a:t>2. </a:t>
            </a:r>
            <a:r>
              <a:rPr lang="ru-RU" sz="2000" b="1" dirty="0" smtClean="0">
                <a:latin typeface="Garamond" pitchFamily="18" charset="0"/>
              </a:rPr>
              <a:t>Консультативн</a:t>
            </a:r>
            <a:r>
              <a:rPr lang="ru-RU" sz="2000" b="1" dirty="0" smtClean="0">
                <a:solidFill>
                  <a:srgbClr val="000066"/>
                </a:solidFill>
                <a:latin typeface="Garamond" pitchFamily="18" charset="0"/>
              </a:rPr>
              <a:t>ая</a:t>
            </a:r>
            <a:endParaRPr lang="en-US" sz="2000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gray">
          <a:xfrm>
            <a:off x="357158" y="1714488"/>
            <a:ext cx="2714644" cy="250033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+mn-lt"/>
              </a:rPr>
              <a:t>Задачи педагогов</a:t>
            </a:r>
            <a:endParaRPr lang="en-US" sz="3200" b="1" dirty="0" smtClean="0">
              <a:latin typeface="+mn-lt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5720" y="928670"/>
            <a:ext cx="2879725" cy="792162"/>
            <a:chOff x="301" y="2071"/>
            <a:chExt cx="1484" cy="330"/>
          </a:xfrm>
        </p:grpSpPr>
        <p:sp>
          <p:nvSpPr>
            <p:cNvPr id="9234" name="AutoShape 15"/>
            <p:cNvSpPr>
              <a:spLocks noChangeArrowheads="1"/>
            </p:cNvSpPr>
            <p:nvPr/>
          </p:nvSpPr>
          <p:spPr bwMode="gray">
            <a:xfrm>
              <a:off x="301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16"/>
            <p:cNvSpPr>
              <a:spLocks noChangeArrowheads="1"/>
            </p:cNvSpPr>
            <p:nvPr/>
          </p:nvSpPr>
          <p:spPr bwMode="gray">
            <a:xfrm>
              <a:off x="324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7" name="Rectangle 17"/>
          <p:cNvSpPr>
            <a:spLocks noChangeArrowheads="1"/>
          </p:cNvSpPr>
          <p:nvPr/>
        </p:nvSpPr>
        <p:spPr bwMode="black">
          <a:xfrm>
            <a:off x="285720" y="1071546"/>
            <a:ext cx="27368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itchFamily="18" charset="0"/>
              </a:rPr>
              <a:t>1. Просветительская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9228" name="Text Box 20"/>
          <p:cNvSpPr txBox="1">
            <a:spLocks noChangeArrowheads="1"/>
          </p:cNvSpPr>
          <p:nvPr/>
        </p:nvSpPr>
        <p:spPr bwMode="gray">
          <a:xfrm>
            <a:off x="357158" y="1857364"/>
            <a:ext cx="2735263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latin typeface="Garamond" pitchFamily="18" charset="0"/>
              </a:rPr>
              <a:t>Научить родителей видеть и понимать изменения, происходящие с детьми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9229" name="Text Box 21"/>
          <p:cNvSpPr txBox="1">
            <a:spLocks noChangeArrowheads="1"/>
          </p:cNvSpPr>
          <p:nvPr/>
        </p:nvSpPr>
        <p:spPr bwMode="gray">
          <a:xfrm>
            <a:off x="3428992" y="2357430"/>
            <a:ext cx="2506663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Garamond" pitchFamily="18" charset="0"/>
              </a:rPr>
              <a:t>Совместный поиск психолого-педагогических методов эффективного воздействия на ребенка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9230" name="Text Box 22"/>
          <p:cNvSpPr txBox="1">
            <a:spLocks noChangeArrowheads="1"/>
          </p:cNvSpPr>
          <p:nvPr/>
        </p:nvSpPr>
        <p:spPr bwMode="gray">
          <a:xfrm>
            <a:off x="6215074" y="2857496"/>
            <a:ext cx="2663825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Garamond" pitchFamily="18" charset="0"/>
              </a:rPr>
              <a:t>Обогащение семейной жизни эмоциональными впечатлениями, опытом культуры взаимодействия ребенка и родителей</a:t>
            </a:r>
            <a:endParaRPr lang="en-US" sz="24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1" y="258763"/>
            <a:ext cx="7286676" cy="598469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Практические советы для работы с родителями 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2439988" y="2014538"/>
            <a:ext cx="3787775" cy="3935412"/>
          </a:xfrm>
          <a:custGeom>
            <a:avLst/>
            <a:gdLst>
              <a:gd name="T0" fmla="*/ 1893888 w 21600"/>
              <a:gd name="T1" fmla="*/ 0 h 21600"/>
              <a:gd name="T2" fmla="*/ 554664 w 21600"/>
              <a:gd name="T3" fmla="*/ 576283 h 21600"/>
              <a:gd name="T4" fmla="*/ 0 w 21600"/>
              <a:gd name="T5" fmla="*/ 1967706 h 21600"/>
              <a:gd name="T6" fmla="*/ 554664 w 21600"/>
              <a:gd name="T7" fmla="*/ 3359129 h 21600"/>
              <a:gd name="T8" fmla="*/ 1893888 w 21600"/>
              <a:gd name="T9" fmla="*/ 3935412 h 21600"/>
              <a:gd name="T10" fmla="*/ 3233111 w 21600"/>
              <a:gd name="T11" fmla="*/ 3359129 h 21600"/>
              <a:gd name="T12" fmla="*/ 3787775 w 21600"/>
              <a:gd name="T13" fmla="*/ 1967706 h 21600"/>
              <a:gd name="T14" fmla="*/ 3233111 w 21600"/>
              <a:gd name="T15" fmla="*/ 5762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6538" y="2349500"/>
            <a:ext cx="3163887" cy="3221038"/>
            <a:chOff x="1632" y="1333"/>
            <a:chExt cx="2501" cy="2555"/>
          </a:xfrm>
        </p:grpSpPr>
        <p:sp>
          <p:nvSpPr>
            <p:cNvPr id="10298" name="AutoShape 5"/>
            <p:cNvSpPr>
              <a:spLocks noChangeArrowheads="1"/>
            </p:cNvSpPr>
            <p:nvPr/>
          </p:nvSpPr>
          <p:spPr bwMode="gray">
            <a:xfrm flipV="1">
              <a:off x="1632" y="1392"/>
              <a:ext cx="2496" cy="2496"/>
            </a:xfrm>
            <a:custGeom>
              <a:avLst/>
              <a:gdLst>
                <a:gd name="T0" fmla="*/ 1248 w 21600"/>
                <a:gd name="T1" fmla="*/ 0 h 21600"/>
                <a:gd name="T2" fmla="*/ 312 w 21600"/>
                <a:gd name="T3" fmla="*/ 1248 h 21600"/>
                <a:gd name="T4" fmla="*/ 1248 w 21600"/>
                <a:gd name="T5" fmla="*/ 624 h 21600"/>
                <a:gd name="T6" fmla="*/ 2184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AutoShape 6"/>
            <p:cNvSpPr>
              <a:spLocks noChangeArrowheads="1"/>
            </p:cNvSpPr>
            <p:nvPr/>
          </p:nvSpPr>
          <p:spPr bwMode="gray">
            <a:xfrm>
              <a:off x="1637" y="1333"/>
              <a:ext cx="2496" cy="2496"/>
            </a:xfrm>
            <a:custGeom>
              <a:avLst/>
              <a:gdLst>
                <a:gd name="T0" fmla="*/ 1248 w 21600"/>
                <a:gd name="T1" fmla="*/ 0 h 21600"/>
                <a:gd name="T2" fmla="*/ 312 w 21600"/>
                <a:gd name="T3" fmla="*/ 1248 h 21600"/>
                <a:gd name="T4" fmla="*/ 1248 w 21600"/>
                <a:gd name="T5" fmla="*/ 624 h 21600"/>
                <a:gd name="T6" fmla="*/ 2184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27463" y="1577975"/>
            <a:ext cx="1244603" cy="1050925"/>
            <a:chOff x="480" y="1200"/>
            <a:chExt cx="1042" cy="1019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96" name="Picture 9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50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95" name="Picture 11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6" name="Text Box 12"/>
          <p:cNvSpPr txBox="1">
            <a:spLocks noChangeArrowheads="1"/>
          </p:cNvSpPr>
          <p:nvPr/>
        </p:nvSpPr>
        <p:spPr bwMode="white">
          <a:xfrm>
            <a:off x="3786182" y="1785926"/>
            <a:ext cx="1296988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Уважайте!</a:t>
            </a:r>
            <a:r>
              <a:rPr lang="ru-RU" b="1" dirty="0"/>
              <a:t>	</a:t>
            </a:r>
            <a:endParaRPr lang="en-US" b="1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714481" y="3357563"/>
            <a:ext cx="1411308" cy="1122362"/>
            <a:chOff x="480" y="1200"/>
            <a:chExt cx="1042" cy="1019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92" name="Picture 15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56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91" name="Picture 1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8" name="Text Box 18"/>
          <p:cNvSpPr txBox="1">
            <a:spLocks noChangeArrowheads="1"/>
          </p:cNvSpPr>
          <p:nvPr/>
        </p:nvSpPr>
        <p:spPr bwMode="white">
          <a:xfrm>
            <a:off x="1785918" y="3714752"/>
            <a:ext cx="1368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8F8F8"/>
                </a:solidFill>
                <a:latin typeface="Garamond" pitchFamily="18" charset="0"/>
              </a:rPr>
              <a:t>Объясняйте! </a:t>
            </a:r>
            <a:endParaRPr lang="en-US" sz="1600" b="1" dirty="0">
              <a:solidFill>
                <a:srgbClr val="F8F8F8"/>
              </a:solidFill>
              <a:latin typeface="Garamond" pitchFamily="18" charset="0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586413" y="3406775"/>
            <a:ext cx="1485917" cy="1101725"/>
            <a:chOff x="480" y="1200"/>
            <a:chExt cx="1042" cy="1019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88" name="Picture 21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62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87" name="Picture 23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0" name="Text Box 24"/>
          <p:cNvSpPr txBox="1">
            <a:spLocks noChangeArrowheads="1"/>
          </p:cNvSpPr>
          <p:nvPr/>
        </p:nvSpPr>
        <p:spPr bwMode="white">
          <a:xfrm>
            <a:off x="5643570" y="3714752"/>
            <a:ext cx="12969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8F8F8"/>
                </a:solidFill>
                <a:latin typeface="Garamond" pitchFamily="18" charset="0"/>
              </a:rPr>
              <a:t>Доверяйте!</a:t>
            </a:r>
            <a:endParaRPr lang="en-US" sz="1600" b="1" dirty="0">
              <a:solidFill>
                <a:srgbClr val="F8F8F8"/>
              </a:solidFill>
              <a:latin typeface="Garamond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827463" y="5229225"/>
            <a:ext cx="1244603" cy="1050925"/>
            <a:chOff x="480" y="1200"/>
            <a:chExt cx="1042" cy="1019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84" name="Picture 27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68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83" name="Picture 29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2" name="Text Box 30"/>
          <p:cNvSpPr txBox="1">
            <a:spLocks noChangeArrowheads="1"/>
          </p:cNvSpPr>
          <p:nvPr/>
        </p:nvSpPr>
        <p:spPr bwMode="white">
          <a:xfrm>
            <a:off x="3929058" y="5572140"/>
            <a:ext cx="1117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Учитесь!</a:t>
            </a:r>
            <a:endParaRPr lang="en-US" sz="1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black">
          <a:xfrm>
            <a:off x="3132138" y="2852738"/>
            <a:ext cx="25193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Мы вместе против проблемы, а не друг против друга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254" name="Text Box 32"/>
          <p:cNvSpPr txBox="1">
            <a:spLocks noChangeArrowheads="1"/>
          </p:cNvSpPr>
          <p:nvPr/>
        </p:nvSpPr>
        <p:spPr bwMode="auto">
          <a:xfrm>
            <a:off x="179388" y="1700213"/>
            <a:ext cx="2206625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Не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стремитесь,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во чтобы ни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стало,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отстоять собственную позицию </a:t>
            </a: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55" name="Text Box 33"/>
          <p:cNvSpPr txBox="1">
            <a:spLocks noChangeArrowheads="1"/>
          </p:cNvSpPr>
          <p:nvPr/>
        </p:nvSpPr>
        <p:spPr bwMode="auto">
          <a:xfrm>
            <a:off x="6588125" y="1773238"/>
            <a:ext cx="22066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Обсуждайте проблему, а не личные качества ученика</a:t>
            </a:r>
            <a:r>
              <a:rPr lang="ru-RU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10256" name="Text Box 34"/>
          <p:cNvSpPr txBox="1">
            <a:spLocks noChangeArrowheads="1"/>
          </p:cNvSpPr>
          <p:nvPr/>
        </p:nvSpPr>
        <p:spPr bwMode="auto">
          <a:xfrm>
            <a:off x="214282" y="4643446"/>
            <a:ext cx="2206625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Не верьте генетике (её влияние огромно, но не безгранично) </a:t>
            </a:r>
            <a:endParaRPr lang="en-US" sz="2000" b="1" dirty="0">
              <a:latin typeface="+mn-lt"/>
            </a:endParaRPr>
          </a:p>
        </p:txBody>
      </p:sp>
      <p:sp>
        <p:nvSpPr>
          <p:cNvPr id="10257" name="Text Box 35"/>
          <p:cNvSpPr txBox="1">
            <a:spLocks noChangeArrowheads="1"/>
          </p:cNvSpPr>
          <p:nvPr/>
        </p:nvSpPr>
        <p:spPr bwMode="auto">
          <a:xfrm>
            <a:off x="6937375" y="4786322"/>
            <a:ext cx="22066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Учитывайте личные интересы родителей</a:t>
            </a:r>
            <a:r>
              <a:rPr lang="ru-RU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219700" y="4724400"/>
            <a:ext cx="1638316" cy="1152525"/>
            <a:chOff x="480" y="1200"/>
            <a:chExt cx="1042" cy="1019"/>
          </a:xfrm>
        </p:grpSpPr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80" name="Picture 38" descr="circuler_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79" name="Oval 39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79" name="Picture 40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268538" y="4724400"/>
            <a:ext cx="1446206" cy="1152525"/>
            <a:chOff x="480" y="1200"/>
            <a:chExt cx="1042" cy="1019"/>
          </a:xfrm>
        </p:grpSpPr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76" name="Picture 43" descr="circuler_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84" name="Oval 44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75" name="Picture 45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5219700" y="1916113"/>
            <a:ext cx="1424002" cy="1195387"/>
            <a:chOff x="480" y="1200"/>
            <a:chExt cx="1042" cy="1019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72" name="Picture 48" descr="circuler_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89" name="Oval 49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71" name="Picture 50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143108" y="1916113"/>
            <a:ext cx="1416067" cy="1195387"/>
            <a:chOff x="480" y="1200"/>
            <a:chExt cx="1042" cy="1019"/>
          </a:xfrm>
        </p:grpSpPr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268" name="Picture 53" descr="circuler_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94" name="Oval 54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267" name="Picture 55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2" name="Text Box 56"/>
          <p:cNvSpPr txBox="1">
            <a:spLocks noChangeArrowheads="1"/>
          </p:cNvSpPr>
          <p:nvPr/>
        </p:nvSpPr>
        <p:spPr bwMode="white">
          <a:xfrm>
            <a:off x="5286380" y="2285992"/>
            <a:ext cx="1296988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Помогайте!</a:t>
            </a:r>
            <a:r>
              <a:rPr lang="ru-RU" b="1" dirty="0"/>
              <a:t>	</a:t>
            </a:r>
            <a:endParaRPr lang="en-US" b="1" dirty="0"/>
          </a:p>
        </p:txBody>
      </p:sp>
      <p:sp>
        <p:nvSpPr>
          <p:cNvPr id="112697" name="Text Box 57"/>
          <p:cNvSpPr txBox="1">
            <a:spLocks noChangeArrowheads="1"/>
          </p:cNvSpPr>
          <p:nvPr/>
        </p:nvSpPr>
        <p:spPr bwMode="white">
          <a:xfrm>
            <a:off x="5072066" y="5143512"/>
            <a:ext cx="19256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Интересуйтесь</a:t>
            </a:r>
            <a:r>
              <a:rPr lang="ru-RU" sz="1600" b="1" dirty="0" smtClean="0">
                <a:solidFill>
                  <a:srgbClr val="F8F8F8"/>
                </a:solidFill>
                <a:latin typeface="Garamond" pitchFamily="18" charset="0"/>
              </a:rPr>
              <a:t>!</a:t>
            </a:r>
            <a:endParaRPr lang="en-US" sz="1600" b="1" dirty="0">
              <a:solidFill>
                <a:srgbClr val="F8F8F8"/>
              </a:solidFill>
              <a:latin typeface="Garamond" pitchFamily="18" charset="0"/>
            </a:endParaRPr>
          </a:p>
        </p:txBody>
      </p:sp>
      <p:sp>
        <p:nvSpPr>
          <p:cNvPr id="10264" name="Text Box 58"/>
          <p:cNvSpPr txBox="1">
            <a:spLocks noChangeArrowheads="1"/>
          </p:cNvSpPr>
          <p:nvPr/>
        </p:nvSpPr>
        <p:spPr bwMode="white">
          <a:xfrm>
            <a:off x="2071670" y="2285992"/>
            <a:ext cx="1512887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Спрашивайте!</a:t>
            </a:r>
            <a:r>
              <a:rPr lang="ru-RU" b="1" dirty="0"/>
              <a:t>	</a:t>
            </a:r>
            <a:endParaRPr lang="en-US" b="1" dirty="0"/>
          </a:p>
        </p:txBody>
      </p:sp>
      <p:sp>
        <p:nvSpPr>
          <p:cNvPr id="10265" name="Text Box 59"/>
          <p:cNvSpPr txBox="1">
            <a:spLocks noChangeArrowheads="1"/>
          </p:cNvSpPr>
          <p:nvPr/>
        </p:nvSpPr>
        <p:spPr bwMode="white">
          <a:xfrm>
            <a:off x="2285984" y="5072074"/>
            <a:ext cx="14049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Garamond" pitchFamily="18" charset="0"/>
              </a:rPr>
              <a:t>Благодарите!</a:t>
            </a:r>
            <a:endParaRPr lang="en-US" sz="16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56" grpId="0"/>
      <p:bldP spid="10257" grpId="0"/>
    </p:bld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398</Words>
  <Application>Microsoft Office PowerPoint</Application>
  <PresentationFormat>Экран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2_Office Theme</vt:lpstr>
      <vt:lpstr>Слайд 1</vt:lpstr>
      <vt:lpstr>Слайд 2</vt:lpstr>
      <vt:lpstr>Семья и школа – два субъекта созидания настоящего и будущего ребенка</vt:lpstr>
      <vt:lpstr>Проблемы сотрудничества школы и родителей</vt:lpstr>
      <vt:lpstr>  Цель сотрудничества школы с родителями </vt:lpstr>
      <vt:lpstr>Формы работы с родителями</vt:lpstr>
      <vt:lpstr>Слайд 7</vt:lpstr>
      <vt:lpstr>Задачи педагогов</vt:lpstr>
      <vt:lpstr>Практические советы для работы с родителями </vt:lpstr>
      <vt:lpstr>Формы работы с родителями: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МоженокЕВ</dc:creator>
  <cp:lastModifiedBy>USER</cp:lastModifiedBy>
  <cp:revision>272</cp:revision>
  <dcterms:created xsi:type="dcterms:W3CDTF">2008-08-16T07:10:17Z</dcterms:created>
  <dcterms:modified xsi:type="dcterms:W3CDTF">2026-04-06T19:06:49Z</dcterms:modified>
</cp:coreProperties>
</file>