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Masters/slideMaster17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7" r:id="rId9"/>
    <p:sldMasterId id="2147483669" r:id="rId10"/>
    <p:sldMasterId id="2147483671" r:id="rId11"/>
    <p:sldMasterId id="2147483673" r:id="rId12"/>
    <p:sldMasterId id="2147483675" r:id="rId13"/>
    <p:sldMasterId id="2147483677" r:id="rId14"/>
    <p:sldMasterId id="2147483679" r:id="rId15"/>
    <p:sldMasterId id="2147483681" r:id="rId16"/>
    <p:sldMasterId id="2147483683" r:id="rId17"/>
    <p:sldMasterId id="2147483685" r:id="rId18"/>
  </p:sldMasterIdLst>
  <p:notesMasterIdLst>
    <p:notesMasterId r:id="rId35"/>
  </p:notesMasterIdLst>
  <p:sldIdLst>
    <p:sldId id="257" r:id="rId19"/>
    <p:sldId id="273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86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33" d="100"/>
          <a:sy n="133" d="100"/>
        </p:scale>
        <p:origin x="-564" y="-90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&lt;верхний колонтитул&gt;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16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6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C6AEE251-B511-48F6-A4E4-7A9C5504108A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pPr indent="0" algn="r">
                <a:buNone/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120" y="1336680"/>
            <a:ext cx="6413040" cy="3607920"/>
          </a:xfrm>
          <a:prstGeom prst="rect">
            <a:avLst/>
          </a:prstGeom>
          <a:ln w="0">
            <a:noFill/>
          </a:ln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sldNum" idx="4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A77C925-00D1-44CC-AAB5-DD12DD4332D3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pPr indent="0" algn="r">
                <a:lnSpc>
                  <a:spcPct val="100000"/>
                </a:lnSpc>
                <a:buNone/>
              </a:pPr>
              <a:t>4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Прямоугольник 153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39" name="Прямоугольник 154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53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3" name="Прямоугольник 154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Прямоугольник 153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7" name="Прямоугольник 154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8" name="Блок-схема: документ 74"/>
          <p:cNvSpPr/>
          <p:nvPr/>
        </p:nvSpPr>
        <p:spPr>
          <a:xfrm flipH="1" flipV="1">
            <a:off x="-2880" y="4497120"/>
            <a:ext cx="10078920" cy="116892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9" name="Прямоугольник 75"/>
          <p:cNvSpPr/>
          <p:nvPr/>
        </p:nvSpPr>
        <p:spPr>
          <a:xfrm>
            <a:off x="36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Прямоугольник 76"/>
          <p:cNvSpPr/>
          <p:nvPr/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Прямоугольник 77"/>
          <p:cNvSpPr/>
          <p:nvPr/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fld id="{5483C4A0-8C12-41DB-B295-87BDF12FA468}" type="slidenum"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pPr algn="r" defTabSz="914400">
                <a:lnSpc>
                  <a:spcPct val="100000"/>
                </a:lnSpc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Для правки структуры щёлкните мышью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Второй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Третий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Четвёртый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Пятый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Шестой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Седьмой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Прямоугольник 153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7" name="Прямоугольник 154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8" name="Блок-схема: документ 74"/>
          <p:cNvSpPr/>
          <p:nvPr/>
        </p:nvSpPr>
        <p:spPr>
          <a:xfrm flipH="1" flipV="1">
            <a:off x="-2880" y="4497120"/>
            <a:ext cx="10078920" cy="116892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9" name="Прямоугольник 75"/>
          <p:cNvSpPr/>
          <p:nvPr/>
        </p:nvSpPr>
        <p:spPr>
          <a:xfrm>
            <a:off x="36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Прямоугольник 76"/>
          <p:cNvSpPr/>
          <p:nvPr/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Прямоугольник 77"/>
          <p:cNvSpPr/>
          <p:nvPr/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fld id="{5F7740C7-1A36-4A01-933B-1FB4EECDCB91}" type="slidenum"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pPr algn="r" defTabSz="914400">
                <a:lnSpc>
                  <a:spcPct val="100000"/>
                </a:lnSpc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Для правки структуры щёлкните мышью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Второй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Третий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Четвёртый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Пятый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Шестой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Седьмой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 flipH="1" flipV="1">
            <a:off x="-2880" y="4497120"/>
            <a:ext cx="10078920" cy="116892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fld id="{00419B18-A6B0-4ACD-9684-CF3A93BEA73D}" type="slidenum"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pPr algn="r" defTabSz="914400">
                <a:lnSpc>
                  <a:spcPct val="100000"/>
                </a:lnSpc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Блок-схема: документ 89"/>
          <p:cNvSpPr/>
          <p:nvPr/>
        </p:nvSpPr>
        <p:spPr>
          <a:xfrm flipH="1" flipV="1">
            <a:off x="-2880" y="4497120"/>
            <a:ext cx="10078920" cy="116892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7" name="Прямоугольник 90"/>
          <p:cNvSpPr/>
          <p:nvPr/>
        </p:nvSpPr>
        <p:spPr>
          <a:xfrm>
            <a:off x="36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Прямоугольник 91"/>
          <p:cNvSpPr/>
          <p:nvPr/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Прямоугольник 92"/>
          <p:cNvSpPr/>
          <p:nvPr/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fld id="{37F7F934-DE65-4603-A491-C2471B7DB8BC}" type="slidenum"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pPr algn="r" defTabSz="914400">
                <a:lnSpc>
                  <a:spcPct val="100000"/>
                </a:lnSpc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Блок-схема: документ 99"/>
          <p:cNvSpPr/>
          <p:nvPr/>
        </p:nvSpPr>
        <p:spPr>
          <a:xfrm flipH="1" flipV="1">
            <a:off x="-2880" y="4497120"/>
            <a:ext cx="10078920" cy="116892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5" name="Прямоугольник 100"/>
          <p:cNvSpPr/>
          <p:nvPr/>
        </p:nvSpPr>
        <p:spPr>
          <a:xfrm>
            <a:off x="36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Прямоугольник 101"/>
          <p:cNvSpPr/>
          <p:nvPr/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Прямоугольник 102"/>
          <p:cNvSpPr/>
          <p:nvPr/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fld id="{17CD93E9-B8C3-4BF4-AD41-1872FCD30606}" type="slidenum"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pPr algn="r" defTabSz="914400">
                <a:lnSpc>
                  <a:spcPct val="100000"/>
                </a:lnSpc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рямоугольник 109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03" name="Прямоугольник 110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 117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09" name="Прямоугольник 118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24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5" name="Прямоугольник 125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оугольник 133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1" name="Прямоугольник 134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рямоугольник 144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7" name="Прямоугольник 145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148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33" name="Прямоугольник 149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окумент 11"/>
          <p:cNvSpPr/>
          <p:nvPr/>
        </p:nvSpPr>
        <p:spPr>
          <a:xfrm flipH="1" flipV="1">
            <a:off x="-2880" y="4497120"/>
            <a:ext cx="10078920" cy="116892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" name="Прямоугольник 12"/>
          <p:cNvSpPr/>
          <p:nvPr/>
        </p:nvSpPr>
        <p:spPr>
          <a:xfrm>
            <a:off x="36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Прямоугольник 13"/>
          <p:cNvSpPr/>
          <p:nvPr/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Прямоугольник 14"/>
          <p:cNvSpPr/>
          <p:nvPr/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fld id="{0BD85163-10E3-47B1-954A-8DFA1B552E1E}" type="slidenum"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pPr algn="r" defTabSz="914400">
                <a:lnSpc>
                  <a:spcPct val="100000"/>
                </a:lnSpc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документ 20"/>
          <p:cNvSpPr/>
          <p:nvPr/>
        </p:nvSpPr>
        <p:spPr>
          <a:xfrm flipH="1" flipV="1">
            <a:off x="-2880" y="4497120"/>
            <a:ext cx="10078920" cy="116892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9" name="Прямоугольник 21"/>
          <p:cNvSpPr/>
          <p:nvPr/>
        </p:nvSpPr>
        <p:spPr>
          <a:xfrm>
            <a:off x="36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Прямоугольник 22"/>
          <p:cNvSpPr/>
          <p:nvPr/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Прямоугольник 23"/>
          <p:cNvSpPr/>
          <p:nvPr/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fld id="{D9BA2D6F-913E-4497-8A0C-BAED9B20A461}" type="slidenum"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pPr algn="r" defTabSz="914400">
                <a:lnSpc>
                  <a:spcPct val="100000"/>
                </a:lnSpc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документ 31"/>
          <p:cNvSpPr/>
          <p:nvPr/>
        </p:nvSpPr>
        <p:spPr>
          <a:xfrm flipH="1" flipV="1">
            <a:off x="-2880" y="4497120"/>
            <a:ext cx="10078920" cy="116892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7" name="Прямоугольник 32"/>
          <p:cNvSpPr/>
          <p:nvPr/>
        </p:nvSpPr>
        <p:spPr>
          <a:xfrm>
            <a:off x="36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Прямоугольник 33"/>
          <p:cNvSpPr/>
          <p:nvPr/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Прямоугольник 34"/>
          <p:cNvSpPr/>
          <p:nvPr/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fld id="{4D88E04A-7DC5-4BC9-9C4B-734C23950B93}" type="slidenum"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pPr algn="r" defTabSz="914400">
                <a:lnSpc>
                  <a:spcPct val="100000"/>
                </a:lnSpc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Блок-схема: документ 44"/>
          <p:cNvSpPr/>
          <p:nvPr/>
        </p:nvSpPr>
        <p:spPr>
          <a:xfrm flipH="1" flipV="1">
            <a:off x="-2880" y="4497120"/>
            <a:ext cx="10078920" cy="116892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5" name="Прямоугольник 45"/>
          <p:cNvSpPr/>
          <p:nvPr/>
        </p:nvSpPr>
        <p:spPr>
          <a:xfrm>
            <a:off x="36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Прямоугольник 46"/>
          <p:cNvSpPr/>
          <p:nvPr/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Прямоугольник 47"/>
          <p:cNvSpPr/>
          <p:nvPr/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fld id="{4FB3A28C-9380-4C18-89CB-8C8BF7FB0485}" type="slidenum"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pPr algn="r" defTabSz="914400">
                <a:lnSpc>
                  <a:spcPct val="100000"/>
                </a:lnSpc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Блок-схема: документ 50"/>
          <p:cNvSpPr/>
          <p:nvPr/>
        </p:nvSpPr>
        <p:spPr>
          <a:xfrm flipH="1" flipV="1">
            <a:off x="-2880" y="4497120"/>
            <a:ext cx="10078920" cy="116892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3" name="Прямоугольник 51"/>
          <p:cNvSpPr/>
          <p:nvPr/>
        </p:nvSpPr>
        <p:spPr>
          <a:xfrm>
            <a:off x="36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Прямоугольник 52"/>
          <p:cNvSpPr/>
          <p:nvPr/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Прямоугольник 53"/>
          <p:cNvSpPr/>
          <p:nvPr/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fld id="{2F5C13FC-FAD4-462C-B1CF-A6C5E16F22F8}" type="slidenum"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pPr algn="r" defTabSz="914400">
                <a:lnSpc>
                  <a:spcPct val="100000"/>
                </a:lnSpc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Блок-схема: документ 57"/>
          <p:cNvSpPr/>
          <p:nvPr/>
        </p:nvSpPr>
        <p:spPr>
          <a:xfrm flipH="1" flipV="1">
            <a:off x="-2880" y="4497120"/>
            <a:ext cx="10078920" cy="116892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1" name="Прямоугольник 58"/>
          <p:cNvSpPr/>
          <p:nvPr/>
        </p:nvSpPr>
        <p:spPr>
          <a:xfrm>
            <a:off x="36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Прямоугольник 59"/>
          <p:cNvSpPr/>
          <p:nvPr/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Прямоугольник 60"/>
          <p:cNvSpPr/>
          <p:nvPr/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fld id="{D0BBC1D8-6188-40CC-B998-86011B7B4685}" type="slidenum"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pPr algn="r" defTabSz="914400">
                <a:lnSpc>
                  <a:spcPct val="100000"/>
                </a:lnSpc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Блок-схема: документ 65"/>
          <p:cNvSpPr/>
          <p:nvPr/>
        </p:nvSpPr>
        <p:spPr>
          <a:xfrm flipH="1" flipV="1">
            <a:off x="-2880" y="4497120"/>
            <a:ext cx="10078920" cy="116892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9" name="Прямоугольник 66"/>
          <p:cNvSpPr/>
          <p:nvPr/>
        </p:nvSpPr>
        <p:spPr>
          <a:xfrm>
            <a:off x="36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Прямоугольник 67"/>
          <p:cNvSpPr/>
          <p:nvPr/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Прямоугольник 68"/>
          <p:cNvSpPr/>
          <p:nvPr/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fld id="{C921D1FD-695D-46B0-A99E-2FB30318D18F}" type="slidenum"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pPr algn="r" defTabSz="914400">
                <a:lnSpc>
                  <a:spcPct val="100000"/>
                </a:lnSpc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Блок-схема: документ 83"/>
          <p:cNvSpPr/>
          <p:nvPr/>
        </p:nvSpPr>
        <p:spPr>
          <a:xfrm flipH="1" flipV="1">
            <a:off x="-2880" y="4497120"/>
            <a:ext cx="10078920" cy="116892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79" name="Прямоугольник 84"/>
          <p:cNvSpPr/>
          <p:nvPr/>
        </p:nvSpPr>
        <p:spPr>
          <a:xfrm>
            <a:off x="36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Прямоугольник 85"/>
          <p:cNvSpPr/>
          <p:nvPr/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Прямоугольник 86"/>
          <p:cNvSpPr/>
          <p:nvPr/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fld id="{3E488D34-C560-49F9-92DC-A72E2B3C751C}" type="slidenum">
              <a:rPr lang="ru-RU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pPr algn="r" defTabSz="914400">
                <a:lnSpc>
                  <a:spcPct val="100000"/>
                </a:lnSpc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60000" y="-251640"/>
            <a:ext cx="935892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81">
            <a:extLst>
              <a:ext uri="{FF2B5EF4-FFF2-40B4-BE49-F238E27FC236}">
                <a16:creationId xmlns:a16="http://schemas.microsoft.com/office/drawing/2014/main" xmlns="" id="{9CBE4F57-9455-C348-CC60-7607C3C91A5B}"/>
              </a:ext>
            </a:extLst>
          </p:cNvPr>
          <p:cNvSpPr/>
          <p:nvPr/>
        </p:nvSpPr>
        <p:spPr>
          <a:xfrm>
            <a:off x="1" y="732304"/>
            <a:ext cx="10080624" cy="21029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Arial"/>
                <a:ea typeface="DejaVu Sans"/>
              </a:rPr>
              <a:t>Развитие творческих</a:t>
            </a:r>
          </a:p>
          <a:p>
            <a:pPr algn="ctr" defTabSz="914400">
              <a:lnSpc>
                <a:spcPct val="100000"/>
              </a:lnSpc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DejaVu Sans"/>
              </a:rPr>
              <a:t>с</a:t>
            </a:r>
            <a:r>
              <a:rPr lang="ru-RU" sz="40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Arial"/>
                <a:ea typeface="DejaVu Sans"/>
              </a:rPr>
              <a:t>пособностей у учащихся </a:t>
            </a:r>
            <a:r>
              <a:rPr lang="ru-RU" sz="4000" b="1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Arial"/>
                <a:ea typeface="DejaVu Sans"/>
              </a:rPr>
              <a:t>с нарушением интеллекта через </a:t>
            </a:r>
            <a:endParaRPr lang="ru-RU" sz="4000" b="1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Arial"/>
              <a:ea typeface="DejaVu Sans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Arial"/>
                <a:ea typeface="DejaVu Sans"/>
              </a:rPr>
              <a:t>кружковую и внеклассную работу</a:t>
            </a:r>
            <a:endParaRPr lang="ru-RU" sz="4000" b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C43596-26EA-0E4F-0710-E099CFC8CB56}"/>
              </a:ext>
            </a:extLst>
          </p:cNvPr>
          <p:cNvSpPr txBox="1"/>
          <p:nvPr/>
        </p:nvSpPr>
        <p:spPr>
          <a:xfrm>
            <a:off x="2154238" y="4107249"/>
            <a:ext cx="57721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Составитель:</a:t>
            </a:r>
          </a:p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Пылова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Ирина Михайловна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 первой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квалификационной категории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95"/>
          <p:cNvSpPr/>
          <p:nvPr/>
        </p:nvSpPr>
        <p:spPr>
          <a:xfrm>
            <a:off x="720000" y="1080000"/>
            <a:ext cx="7750440" cy="31378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sz="1800"/>
              <a:t/>
            </a:r>
            <a:br>
              <a:rPr sz="1800"/>
            </a:br>
            <a:r>
              <a:rPr lang="ru-RU" sz="1800" b="1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Коррекционная направленность занятий – обязательное условие процесса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sz="1800"/>
              <a:t/>
            </a:r>
            <a:br>
              <a:rPr sz="1800"/>
            </a:br>
            <a:r>
              <a:rPr lang="ru-RU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Программный материал кружковой работы построен с учётом опыта детей и их возрастных особенностей, не дублируя учебный материал по труду, рисованию, окружающему миру.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sz="1800"/>
              <a:t/>
            </a:r>
            <a:br>
              <a:rPr sz="1800"/>
            </a:br>
            <a:r>
              <a:rPr lang="ru-RU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Программа ориентирована на всестороннее развитие личности ребенка младшего школьного возраста </a:t>
            </a:r>
            <a:r>
              <a:rPr lang="ru-RU" sz="1800" b="0" u="none" strike="noStrike" dirty="0" smtClean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с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mtClean="0">
                <a:solidFill>
                  <a:srgbClr val="000000"/>
                </a:solidFill>
                <a:latin typeface="Arial"/>
                <a:ea typeface="DejaVu Sans"/>
              </a:rPr>
              <a:t>нарушением интеллекта</a:t>
            </a:r>
            <a:r>
              <a:rPr lang="ru-RU" sz="1800" b="0" u="none" strike="noStrike" smtClean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, </a:t>
            </a:r>
            <a:r>
              <a:rPr lang="ru-RU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его индивидуальность.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Box 2"/>
          <p:cNvSpPr/>
          <p:nvPr/>
        </p:nvSpPr>
        <p:spPr>
          <a:xfrm>
            <a:off x="0" y="149040"/>
            <a:ext cx="1008036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060"/>
              </a:spcBef>
            </a:pPr>
            <a:r>
              <a:rPr lang="ru-RU" sz="2000" b="1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Используемые в работе кружка в течение года технологии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9" name="Рисунок 3" descr="Изображение выглядит как Детское искусство, рисунок, пить, искусство&#10;&#10;Контент, сгенерированный ИИ, может содержать ошибки."/>
          <p:cNvPicPr/>
          <p:nvPr/>
        </p:nvPicPr>
        <p:blipFill>
          <a:blip r:embed="rId2"/>
          <a:stretch/>
        </p:blipFill>
        <p:spPr>
          <a:xfrm>
            <a:off x="3382200" y="1656000"/>
            <a:ext cx="2857320" cy="189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0" name="Picture 2" descr="Picture background"/>
          <p:cNvPicPr/>
          <p:nvPr/>
        </p:nvPicPr>
        <p:blipFill>
          <a:blip r:embed="rId3"/>
          <a:stretch/>
        </p:blipFill>
        <p:spPr>
          <a:xfrm>
            <a:off x="6239880" y="1656000"/>
            <a:ext cx="1439280" cy="189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1" name="Рисунок 4" descr="Изображение выглядит как Детское искусство, цветок, Творчество, ремесло&#10;&#10;Контент, сгенерированный ИИ, может содержать ошибки."/>
          <p:cNvPicPr/>
          <p:nvPr/>
        </p:nvPicPr>
        <p:blipFill>
          <a:blip r:embed="rId4"/>
          <a:stretch/>
        </p:blipFill>
        <p:spPr>
          <a:xfrm>
            <a:off x="7679520" y="1648800"/>
            <a:ext cx="1902960" cy="190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2" name="Picture 2" descr="Picture background"/>
          <p:cNvPicPr/>
          <p:nvPr/>
        </p:nvPicPr>
        <p:blipFill>
          <a:blip r:embed="rId5"/>
          <a:stretch/>
        </p:blipFill>
        <p:spPr>
          <a:xfrm>
            <a:off x="521640" y="1656000"/>
            <a:ext cx="2860200" cy="1896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3" name="TextBox 7"/>
          <p:cNvSpPr/>
          <p:nvPr/>
        </p:nvSpPr>
        <p:spPr>
          <a:xfrm>
            <a:off x="3382200" y="3559320"/>
            <a:ext cx="146952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Рисование солью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TextBox 8"/>
          <p:cNvSpPr/>
          <p:nvPr/>
        </p:nvSpPr>
        <p:spPr>
          <a:xfrm>
            <a:off x="521640" y="3552120"/>
            <a:ext cx="146952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Лепка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TextBox 9"/>
          <p:cNvSpPr/>
          <p:nvPr/>
        </p:nvSpPr>
        <p:spPr>
          <a:xfrm>
            <a:off x="6239880" y="3559320"/>
            <a:ext cx="1439280" cy="41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Аппликация и поделки из бересты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TextBox 10"/>
          <p:cNvSpPr/>
          <p:nvPr/>
        </p:nvSpPr>
        <p:spPr>
          <a:xfrm>
            <a:off x="7709760" y="3559320"/>
            <a:ext cx="146952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Аппликация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2"/>
          <p:cNvSpPr/>
          <p:nvPr/>
        </p:nvSpPr>
        <p:spPr>
          <a:xfrm>
            <a:off x="0" y="149040"/>
            <a:ext cx="1008036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060"/>
              </a:spcBef>
            </a:pPr>
            <a:r>
              <a:rPr lang="ru-RU" sz="2000" b="1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Используемые в работе кружка в течение года технологии: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TextBox 7"/>
          <p:cNvSpPr/>
          <p:nvPr/>
        </p:nvSpPr>
        <p:spPr>
          <a:xfrm>
            <a:off x="1798200" y="3405960"/>
            <a:ext cx="146952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Граттаж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TextBox 8"/>
          <p:cNvSpPr/>
          <p:nvPr/>
        </p:nvSpPr>
        <p:spPr>
          <a:xfrm>
            <a:off x="521640" y="3407040"/>
            <a:ext cx="127620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Монотипия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TextBox 9"/>
          <p:cNvSpPr/>
          <p:nvPr/>
        </p:nvSpPr>
        <p:spPr>
          <a:xfrm>
            <a:off x="4541760" y="3405960"/>
            <a:ext cx="243468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Рисование шариками Марблс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TextBox 10"/>
          <p:cNvSpPr/>
          <p:nvPr/>
        </p:nvSpPr>
        <p:spPr>
          <a:xfrm>
            <a:off x="7036920" y="3405960"/>
            <a:ext cx="146952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Пуантилизм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2" name="Рисунок 13" descr="Изображение выглядит как картина, Детское искусство, рисунок, зарисовка&#10;&#10;Контент, сгенерированный ИИ, может содержать ошибки."/>
          <p:cNvPicPr/>
          <p:nvPr/>
        </p:nvPicPr>
        <p:blipFill>
          <a:blip r:embed="rId2"/>
          <a:stretch/>
        </p:blipFill>
        <p:spPr>
          <a:xfrm>
            <a:off x="521640" y="1587600"/>
            <a:ext cx="1301760" cy="181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Рисунок 14" descr="Изображение выглядит как человек, в помещении, гвоздь, ремесло&#10;&#10;Контент, сгенерированный ИИ, может содержать ошибки."/>
          <p:cNvPicPr/>
          <p:nvPr/>
        </p:nvPicPr>
        <p:blipFill>
          <a:blip r:embed="rId3"/>
          <a:srcRect r="22859"/>
          <a:stretch/>
        </p:blipFill>
        <p:spPr>
          <a:xfrm>
            <a:off x="4541400" y="1587600"/>
            <a:ext cx="2495160" cy="181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4" name="Picture 8" descr="Picture background"/>
          <p:cNvPicPr/>
          <p:nvPr/>
        </p:nvPicPr>
        <p:blipFill>
          <a:blip r:embed="rId4" cstate="print"/>
          <a:stretch/>
        </p:blipFill>
        <p:spPr>
          <a:xfrm>
            <a:off x="1798200" y="1587600"/>
            <a:ext cx="2742840" cy="181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5" name="Picture 10" descr="Picture background"/>
          <p:cNvPicPr/>
          <p:nvPr/>
        </p:nvPicPr>
        <p:blipFill>
          <a:blip r:embed="rId5"/>
          <a:srcRect l="15003" t="7492" r="4013" b="15671"/>
          <a:stretch/>
        </p:blipFill>
        <p:spPr>
          <a:xfrm>
            <a:off x="7036920" y="1587600"/>
            <a:ext cx="2562840" cy="18190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2"/>
          <p:cNvSpPr/>
          <p:nvPr/>
        </p:nvSpPr>
        <p:spPr>
          <a:xfrm>
            <a:off x="0" y="149040"/>
            <a:ext cx="1008036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060"/>
              </a:spcBef>
            </a:pPr>
            <a:r>
              <a:rPr lang="ru-RU" sz="2000" b="1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Используемые в работе кружка в течение года технологии: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TextBox 7"/>
          <p:cNvSpPr/>
          <p:nvPr/>
        </p:nvSpPr>
        <p:spPr>
          <a:xfrm>
            <a:off x="2433960" y="3306600"/>
            <a:ext cx="171936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Рисование ладошками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TextBox 8"/>
          <p:cNvSpPr/>
          <p:nvPr/>
        </p:nvSpPr>
        <p:spPr>
          <a:xfrm>
            <a:off x="420120" y="3308400"/>
            <a:ext cx="188784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Пальчиковое рисование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TextBox 9"/>
          <p:cNvSpPr/>
          <p:nvPr/>
        </p:nvSpPr>
        <p:spPr>
          <a:xfrm>
            <a:off x="4938120" y="3306600"/>
            <a:ext cx="171936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Кляксография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TextBox 10"/>
          <p:cNvSpPr/>
          <p:nvPr/>
        </p:nvSpPr>
        <p:spPr>
          <a:xfrm>
            <a:off x="7439040" y="3306600"/>
            <a:ext cx="146952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Монотипия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1" name="Рисунок 2" descr="Изображение выглядит как Детское искусство, искусство, картина, рисунок&#10;&#10;Контент, сгенерированный ИИ, может содержать ошибки."/>
          <p:cNvPicPr/>
          <p:nvPr/>
        </p:nvPicPr>
        <p:blipFill>
          <a:blip r:embed="rId2"/>
          <a:stretch/>
        </p:blipFill>
        <p:spPr>
          <a:xfrm>
            <a:off x="2437560" y="1585080"/>
            <a:ext cx="2500560" cy="172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2" name="Picture 4" descr="Picture background"/>
          <p:cNvPicPr/>
          <p:nvPr/>
        </p:nvPicPr>
        <p:blipFill>
          <a:blip r:embed="rId3"/>
          <a:srcRect l="3497" t="4333" r="3140" b="4672"/>
          <a:stretch/>
        </p:blipFill>
        <p:spPr>
          <a:xfrm>
            <a:off x="4938120" y="1585080"/>
            <a:ext cx="2504160" cy="172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3" name="Picture 6" descr="Picture background"/>
          <p:cNvPicPr/>
          <p:nvPr/>
        </p:nvPicPr>
        <p:blipFill>
          <a:blip r:embed="rId4"/>
          <a:stretch/>
        </p:blipFill>
        <p:spPr>
          <a:xfrm>
            <a:off x="420120" y="1586160"/>
            <a:ext cx="2017080" cy="172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4" name="Рисунок 5"/>
          <p:cNvPicPr/>
          <p:nvPr/>
        </p:nvPicPr>
        <p:blipFill>
          <a:blip r:embed="rId5"/>
          <a:stretch/>
        </p:blipFill>
        <p:spPr>
          <a:xfrm>
            <a:off x="7439040" y="1585080"/>
            <a:ext cx="2349000" cy="1721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Box 2"/>
          <p:cNvSpPr/>
          <p:nvPr/>
        </p:nvSpPr>
        <p:spPr>
          <a:xfrm>
            <a:off x="0" y="149040"/>
            <a:ext cx="1008036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060"/>
              </a:spcBef>
            </a:pPr>
            <a:r>
              <a:rPr lang="ru-RU" sz="2000" b="1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Используемые в работе кружка в течение года технологии: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TextBox 8"/>
          <p:cNvSpPr/>
          <p:nvPr/>
        </p:nvSpPr>
        <p:spPr>
          <a:xfrm>
            <a:off x="1394640" y="3535920"/>
            <a:ext cx="188784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Ниткография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TextBox 9"/>
          <p:cNvSpPr/>
          <p:nvPr/>
        </p:nvSpPr>
        <p:spPr>
          <a:xfrm>
            <a:off x="4914000" y="3544920"/>
            <a:ext cx="171936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Лэнд-арт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TextBox 10"/>
          <p:cNvSpPr/>
          <p:nvPr/>
        </p:nvSpPr>
        <p:spPr>
          <a:xfrm>
            <a:off x="6520680" y="3535920"/>
            <a:ext cx="146952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Аппликация нитками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9" name="Рисунок 6" descr="Изображение выглядит как Детское искусство, текст, искусство, рисунок&#10;&#10;Контент, сгенерированный ИИ, может содержать ошибки."/>
          <p:cNvPicPr/>
          <p:nvPr/>
        </p:nvPicPr>
        <p:blipFill>
          <a:blip r:embed="rId2"/>
          <a:stretch/>
        </p:blipFill>
        <p:spPr>
          <a:xfrm>
            <a:off x="1394640" y="1396440"/>
            <a:ext cx="3518640" cy="214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0" name="Рисунок 11" descr="Изображение выглядит как в помещении, еда, стол, красный&#10;&#10;Контент, сгенерированный ИИ, может содержать ошибки."/>
          <p:cNvPicPr/>
          <p:nvPr/>
        </p:nvPicPr>
        <p:blipFill>
          <a:blip r:embed="rId3" cstate="print"/>
          <a:srcRect l="12624" t="16227" r="15213" b="9793"/>
          <a:stretch/>
        </p:blipFill>
        <p:spPr>
          <a:xfrm>
            <a:off x="6520680" y="1396440"/>
            <a:ext cx="1623600" cy="213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2" descr="Picture background"/>
          <p:cNvPicPr/>
          <p:nvPr/>
        </p:nvPicPr>
        <p:blipFill>
          <a:blip r:embed="rId4"/>
          <a:stretch/>
        </p:blipFill>
        <p:spPr>
          <a:xfrm>
            <a:off x="4914000" y="1396440"/>
            <a:ext cx="1606680" cy="2141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2"/>
          <p:cNvSpPr/>
          <p:nvPr/>
        </p:nvSpPr>
        <p:spPr>
          <a:xfrm>
            <a:off x="0" y="149040"/>
            <a:ext cx="1008036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060"/>
              </a:spcBef>
            </a:pPr>
            <a:r>
              <a:rPr lang="ru-RU" sz="2000" b="1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Используемые в работе кружка в течение года технологии: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TextBox 7"/>
          <p:cNvSpPr/>
          <p:nvPr/>
        </p:nvSpPr>
        <p:spPr>
          <a:xfrm>
            <a:off x="1763280" y="3314520"/>
            <a:ext cx="228672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Рисование мятой бумагой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TextBox 8"/>
          <p:cNvSpPr/>
          <p:nvPr/>
        </p:nvSpPr>
        <p:spPr>
          <a:xfrm>
            <a:off x="590040" y="3314520"/>
            <a:ext cx="1172880" cy="55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Рисование мыльными пузырями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TextBox 9"/>
          <p:cNvSpPr/>
          <p:nvPr/>
        </p:nvSpPr>
        <p:spPr>
          <a:xfrm>
            <a:off x="4723920" y="3315600"/>
            <a:ext cx="222444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Рисованию по мокрой бумаге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TextBox 10"/>
          <p:cNvSpPr/>
          <p:nvPr/>
        </p:nvSpPr>
        <p:spPr>
          <a:xfrm>
            <a:off x="7264440" y="3314520"/>
            <a:ext cx="1469520" cy="2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u="none" strike="noStrik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Роспись по камню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7" name="Рисунок 6" descr="Изображение выглядит как Детское искусство, искусство, рисунок, палитра&#10;&#10;Контент, сгенерированный ИИ, может содержать ошибки."/>
          <p:cNvPicPr/>
          <p:nvPr/>
        </p:nvPicPr>
        <p:blipFill>
          <a:blip r:embed="rId2"/>
          <a:srcRect r="41870" b="642"/>
          <a:stretch/>
        </p:blipFill>
        <p:spPr>
          <a:xfrm>
            <a:off x="590040" y="1585080"/>
            <a:ext cx="1179000" cy="1729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8" name="Рисунок 11" descr="Изображение выглядит как Детское искусство, Художественная роспись, радуга, искусство&#10;&#10;Контент, сгенерированный ИИ, может содержать ошибки."/>
          <p:cNvPicPr/>
          <p:nvPr/>
        </p:nvPicPr>
        <p:blipFill>
          <a:blip r:embed="rId3"/>
          <a:stretch/>
        </p:blipFill>
        <p:spPr>
          <a:xfrm>
            <a:off x="4718520" y="1582560"/>
            <a:ext cx="2545560" cy="173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9" name="Picture 4" descr="Picture background"/>
          <p:cNvPicPr/>
          <p:nvPr/>
        </p:nvPicPr>
        <p:blipFill>
          <a:blip r:embed="rId4"/>
          <a:srcRect b="22082"/>
          <a:stretch/>
        </p:blipFill>
        <p:spPr>
          <a:xfrm>
            <a:off x="1763280" y="1583280"/>
            <a:ext cx="2963520" cy="1731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0" name="Picture 6" descr="Picture background"/>
          <p:cNvPicPr/>
          <p:nvPr/>
        </p:nvPicPr>
        <p:blipFill>
          <a:blip r:embed="rId5" cstate="print"/>
          <a:stretch/>
        </p:blipFill>
        <p:spPr>
          <a:xfrm>
            <a:off x="7264440" y="1582560"/>
            <a:ext cx="2605680" cy="1731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Прямоугольник 181"/>
          <p:cNvSpPr/>
          <p:nvPr/>
        </p:nvSpPr>
        <p:spPr>
          <a:xfrm>
            <a:off x="1444680" y="2168640"/>
            <a:ext cx="7190640" cy="133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Спасибо за внимание!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83"/>
          <p:cNvSpPr/>
          <p:nvPr/>
        </p:nvSpPr>
        <p:spPr>
          <a:xfrm>
            <a:off x="3599640" y="1643138"/>
            <a:ext cx="5770080" cy="23992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«В каждом  ребёнке дремлет птица, которую нужно разбудить для полёта. Творчество – вот имя этой волшебной птицы!»</a:t>
            </a:r>
            <a:endParaRPr lang="ru-RU" sz="3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4" name="Рисунок 2" descr="Василий Александрович Сухомлинский"/>
          <p:cNvPicPr/>
          <p:nvPr/>
        </p:nvPicPr>
        <p:blipFill>
          <a:blip r:embed="rId2"/>
          <a:stretch/>
        </p:blipFill>
        <p:spPr>
          <a:xfrm>
            <a:off x="710280" y="1401120"/>
            <a:ext cx="2173680" cy="287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5D20F3-CC2B-F372-157E-6C43D12757F2}"/>
              </a:ext>
            </a:extLst>
          </p:cNvPr>
          <p:cNvSpPr txBox="1"/>
          <p:nvPr/>
        </p:nvSpPr>
        <p:spPr>
          <a:xfrm>
            <a:off x="7917628" y="4042341"/>
            <a:ext cx="14520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0" i="1" u="none" strike="noStrike" dirty="0">
                <a:solidFill>
                  <a:schemeClr val="lt1">
                    <a:lumMod val="65000"/>
                  </a:schemeClr>
                </a:solidFill>
                <a:effectLst/>
                <a:uFillTx/>
                <a:latin typeface="Arial"/>
                <a:ea typeface="DejaVu Sans"/>
              </a:rPr>
              <a:t>Сухомлинский В.А.</a:t>
            </a:r>
            <a:endParaRPr lang="ru-RU" sz="11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54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90"/>
          <p:cNvSpPr/>
          <p:nvPr/>
        </p:nvSpPr>
        <p:spPr>
          <a:xfrm>
            <a:off x="631800" y="1243440"/>
            <a:ext cx="8643960" cy="286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Times New Roman"/>
              </a:rPr>
              <a:t>– это комплексное понятие, которое включает в себя следующие составляющие: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Times New Roman"/>
              </a:rPr>
              <a:t>стремление к познанию;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Times New Roman"/>
              </a:rPr>
              <a:t>умение познавать новое;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Times New Roman"/>
              </a:rPr>
              <a:t>стремление к открытиям;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Times New Roman"/>
              </a:rPr>
              <a:t>свободное воображение;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Times New Roman"/>
              </a:rPr>
              <a:t>живость ума;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Times New Roman"/>
              </a:rPr>
              <a:t>умение в привычных вещах, явлениях находить нестандартное;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Times New Roman"/>
              </a:rPr>
              <a:t>умение применять на практике, в жизни полученные знания, опыт.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TextBox 2"/>
          <p:cNvSpPr/>
          <p:nvPr/>
        </p:nvSpPr>
        <p:spPr>
          <a:xfrm>
            <a:off x="0" y="159840"/>
            <a:ext cx="1008000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lt1"/>
                </a:solidFill>
                <a:effectLst/>
                <a:uFillTx/>
                <a:latin typeface="Arial"/>
                <a:ea typeface="Times New Roman"/>
              </a:rPr>
              <a:t>Творческие способности 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 192"/>
          <p:cNvSpPr/>
          <p:nvPr/>
        </p:nvSpPr>
        <p:spPr>
          <a:xfrm>
            <a:off x="704880" y="1290960"/>
            <a:ext cx="8648640" cy="28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1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познакомить учащихся с разными видами творчества и прикладного искусства;</a:t>
            </a: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1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предоставить возможность проявить себя в разных видах деятельности, освоить различные навыки, приобрести знания, расширить кругозор;</a:t>
            </a: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1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развить навыки коллективного взаимодействия;</a:t>
            </a: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1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расширить коммуникативные связи, познакомиться с другими учащимися школы, найти новых друзей со сходными интересами;</a:t>
            </a: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1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сформировать основы профессионального самоопределения;</a:t>
            </a: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1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развить творческую активность и креативное мышление;</a:t>
            </a: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1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сформировать основы инициативности учащихся.</a:t>
            </a: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TextBox 2"/>
          <p:cNvSpPr/>
          <p:nvPr/>
        </p:nvSpPr>
        <p:spPr>
          <a:xfrm>
            <a:off x="0" y="149040"/>
            <a:ext cx="1008036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060"/>
              </a:spcBef>
            </a:pPr>
            <a:r>
              <a:rPr lang="ru-RU" sz="2000" b="1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Кружковая работа позволяет: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Прямоугольник 196"/>
          <p:cNvSpPr/>
          <p:nvPr/>
        </p:nvSpPr>
        <p:spPr>
          <a:xfrm>
            <a:off x="710640" y="1241280"/>
            <a:ext cx="8653680" cy="29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Репродуктивный метод;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Метод проблемного изложения;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Метод исследований;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Метод проектов;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Метод коллективного творчества.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TextBox 2"/>
          <p:cNvSpPr/>
          <p:nvPr/>
        </p:nvSpPr>
        <p:spPr>
          <a:xfrm>
            <a:off x="0" y="171720"/>
            <a:ext cx="1008036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060"/>
              </a:spcBef>
            </a:pPr>
            <a:r>
              <a:rPr lang="ru-RU" sz="2000" b="1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Для развития творческих способностей в кружковой работе используют: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2"/>
          <p:cNvSpPr/>
          <p:nvPr/>
        </p:nvSpPr>
        <p:spPr>
          <a:xfrm>
            <a:off x="0" y="10800"/>
            <a:ext cx="10080360" cy="70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060"/>
              </a:spcBef>
            </a:pPr>
            <a:r>
              <a:rPr lang="ru-RU" sz="2000" b="1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Внеклассная работа включает в себя различные формы, которые помогают развивать творческие способности учащихся: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Прямоугольник 196"/>
          <p:cNvSpPr/>
          <p:nvPr/>
        </p:nvSpPr>
        <p:spPr>
          <a:xfrm>
            <a:off x="710640" y="1241280"/>
            <a:ext cx="7938360" cy="29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Индивидуальная работа учащихся;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Групповые занятия в кружках, клубах, студиях, обществах и других творческих объединениях по интересам;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2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Массовые мероприятия.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Box 2"/>
          <p:cNvSpPr/>
          <p:nvPr/>
        </p:nvSpPr>
        <p:spPr>
          <a:xfrm>
            <a:off x="621360" y="10800"/>
            <a:ext cx="815940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060"/>
              </a:spcBef>
            </a:pPr>
            <a:r>
              <a:rPr lang="ru-RU" sz="2000" b="1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Чтобы кружковая деятельность приносила должный эффект,</a:t>
            </a:r>
            <a:r>
              <a:rPr lang="en-US" sz="2000" b="1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 </a:t>
            </a:r>
            <a:r>
              <a:rPr lang="ru-RU" sz="2000" b="1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необходимо соблюдать некоторые условия: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Прямоугольник 196">
            <a:extLst>
              <a:ext uri="{FF2B5EF4-FFF2-40B4-BE49-F238E27FC236}">
                <a16:creationId xmlns:a16="http://schemas.microsoft.com/office/drawing/2014/main" xmlns="" id="{E46865ED-4E21-3950-43F3-9C5E9D15B120}"/>
              </a:ext>
            </a:extLst>
          </p:cNvPr>
          <p:cNvSpPr/>
          <p:nvPr/>
        </p:nvSpPr>
        <p:spPr>
          <a:xfrm>
            <a:off x="710640" y="1338102"/>
            <a:ext cx="9035788" cy="29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43080" defTabSz="914400">
              <a:buClr>
                <a:srgbClr val="404040"/>
              </a:buClr>
              <a:buFont typeface="Arial"/>
              <a:buChar char="•"/>
            </a:pPr>
            <a:r>
              <a:rPr lang="ru-RU" sz="2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Добровольность посещения.</a:t>
            </a:r>
          </a:p>
          <a:p>
            <a:pPr marL="343080" indent="-343080" defTabSz="914400">
              <a:buClr>
                <a:srgbClr val="404040"/>
              </a:buClr>
              <a:buFont typeface="Arial"/>
              <a:buChar char="•"/>
            </a:pPr>
            <a:r>
              <a:rPr lang="ru-RU" sz="2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Мотивация к деятельности.</a:t>
            </a:r>
          </a:p>
          <a:p>
            <a:pPr marL="343080" indent="-343080" defTabSz="914400">
              <a:buClr>
                <a:srgbClr val="404040"/>
              </a:buClr>
              <a:buFont typeface="Arial"/>
              <a:buChar char="•"/>
            </a:pPr>
            <a:r>
              <a:rPr lang="ru-RU" sz="2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Рациональный временной период </a:t>
            </a:r>
            <a:r>
              <a:rPr lang="ru-RU" sz="2000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проведения кружковых занятий.</a:t>
            </a:r>
          </a:p>
          <a:p>
            <a:pPr marL="343080" indent="-343080" defTabSz="914400">
              <a:buClr>
                <a:srgbClr val="404040"/>
              </a:buClr>
              <a:buFont typeface="Arial"/>
              <a:buChar char="•"/>
            </a:pPr>
            <a:r>
              <a:rPr lang="ru-RU" sz="2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Соответствие содержания творческой деятельности </a:t>
            </a:r>
            <a:r>
              <a:rPr lang="ru-RU" sz="2000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в кружке уровню развития учащихся конкретного возраста, их потенциальным способностям.</a:t>
            </a:r>
          </a:p>
          <a:p>
            <a:pPr marL="343080" indent="-343080" defTabSz="914400">
              <a:buClr>
                <a:srgbClr val="404040"/>
              </a:buClr>
              <a:buFont typeface="Arial"/>
              <a:buChar char="•"/>
            </a:pPr>
            <a:r>
              <a:rPr lang="ru-RU" sz="2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Наличие материально-технического оснащения </a:t>
            </a:r>
            <a:r>
              <a:rPr lang="ru-RU" sz="2000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учебного заведения.</a:t>
            </a:r>
          </a:p>
          <a:p>
            <a:pPr marL="343080" indent="-343080" defTabSz="914400">
              <a:buClr>
                <a:srgbClr val="404040"/>
              </a:buClr>
              <a:buFont typeface="Arial"/>
              <a:buChar char="•"/>
            </a:pPr>
            <a:r>
              <a:rPr lang="ru-RU" sz="2000" b="1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Наличие педагогических кадров</a:t>
            </a:r>
            <a:r>
              <a:rPr lang="ru-RU" sz="2000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, владеющих методикой организации конкретной деятельности, методами творческого развития.</a:t>
            </a:r>
            <a:endParaRPr lang="ru-RU" sz="200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Прямоугольник 204"/>
          <p:cNvSpPr/>
          <p:nvPr/>
        </p:nvSpPr>
        <p:spPr>
          <a:xfrm>
            <a:off x="36000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3300" b="0" u="none" strike="noStrik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77" name="Прямоугольник 205"/>
          <p:cNvSpPr/>
          <p:nvPr/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9BDD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78" name="TextBox 2"/>
          <p:cNvSpPr/>
          <p:nvPr/>
        </p:nvSpPr>
        <p:spPr>
          <a:xfrm>
            <a:off x="0" y="149040"/>
            <a:ext cx="1008036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060"/>
              </a:spcBef>
            </a:pPr>
            <a:r>
              <a:rPr lang="ru-RU" sz="2000" b="1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Кружковая работа. Цели.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TextBox 4"/>
          <p:cNvSpPr/>
          <p:nvPr/>
        </p:nvSpPr>
        <p:spPr>
          <a:xfrm>
            <a:off x="634680" y="1230120"/>
            <a:ext cx="8675640" cy="253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AutoNum type="arabicPeriod"/>
            </a:pPr>
            <a:r>
              <a:rPr lang="ru-RU" sz="18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Повышение квалификации в постоянном самообразовании.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AutoNum type="arabicPeriod"/>
            </a:pPr>
            <a:r>
              <a:rPr lang="ru-RU" sz="18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Изучение специальной литературы и публикаций педагогических материалов, а также из интернета и средств массовой информации.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AutoNum type="arabicPeriod"/>
            </a:pPr>
            <a:r>
              <a:rPr lang="ru-RU" sz="18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Повышение уровня воспитательного процесса.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AutoNum type="arabicPeriod"/>
            </a:pPr>
            <a:r>
              <a:rPr lang="ru-RU" sz="18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Выявление эффективности работы в формировании творческого потенциала у детей.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Прямоугольник 204"/>
          <p:cNvSpPr/>
          <p:nvPr/>
        </p:nvSpPr>
        <p:spPr>
          <a:xfrm>
            <a:off x="36000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3300" b="0" u="none" strike="noStrik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81" name="Прямоугольник 205"/>
          <p:cNvSpPr/>
          <p:nvPr/>
        </p:nvSpPr>
        <p:spPr>
          <a:xfrm>
            <a:off x="360000" y="1080000"/>
            <a:ext cx="9358920" cy="359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9BDD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82" name="TextBox 2"/>
          <p:cNvSpPr/>
          <p:nvPr/>
        </p:nvSpPr>
        <p:spPr>
          <a:xfrm>
            <a:off x="0" y="149040"/>
            <a:ext cx="1008036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060"/>
              </a:spcBef>
            </a:pPr>
            <a:r>
              <a:rPr lang="ru-RU" sz="2000" b="1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Кружковая работа. Принципы работы</a:t>
            </a:r>
            <a:r>
              <a:rPr lang="en-US" sz="2000" b="1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 </a:t>
            </a:r>
            <a:r>
              <a:rPr lang="ru-RU" sz="2000" b="1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и формы проведения занятий.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TextBox 4"/>
          <p:cNvSpPr/>
          <p:nvPr/>
        </p:nvSpPr>
        <p:spPr>
          <a:xfrm>
            <a:off x="613080" y="1843200"/>
            <a:ext cx="3727080" cy="170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От простого к сложному;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Индивидуального подхода;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Принцип наглядности;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Принцип успешности.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TextBox 2"/>
          <p:cNvSpPr/>
          <p:nvPr/>
        </p:nvSpPr>
        <p:spPr>
          <a:xfrm>
            <a:off x="4932360" y="1832040"/>
            <a:ext cx="4426560" cy="170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Теоретические;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Практические занятия;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40404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Коллективная, групповая, индивидуальная формы работы.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TextBox 3"/>
          <p:cNvSpPr/>
          <p:nvPr/>
        </p:nvSpPr>
        <p:spPr>
          <a:xfrm>
            <a:off x="618480" y="1195920"/>
            <a:ext cx="1737000" cy="49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ru-RU" sz="20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Принципы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TextBox 5"/>
          <p:cNvSpPr/>
          <p:nvPr/>
        </p:nvSpPr>
        <p:spPr>
          <a:xfrm>
            <a:off x="4943160" y="1195920"/>
            <a:ext cx="3436560" cy="49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ru-RU" sz="20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DejaVu Sans"/>
              </a:rPr>
              <a:t>Формы проведения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5065</TotalTime>
  <Words>468</Words>
  <Application>Microsoft Office PowerPoint</Application>
  <PresentationFormat>Произвольный</PresentationFormat>
  <Paragraphs>87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16</vt:i4>
      </vt:variant>
    </vt:vector>
  </HeadingPairs>
  <TitlesOfParts>
    <vt:vector size="34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Curve</dc:title>
  <dc:subject/>
  <dc:creator/>
  <dc:description/>
  <cp:lastModifiedBy>USER</cp:lastModifiedBy>
  <cp:revision>36</cp:revision>
  <dcterms:created xsi:type="dcterms:W3CDTF">2025-11-09T19:57:32Z</dcterms:created>
  <dcterms:modified xsi:type="dcterms:W3CDTF">2025-11-17T16:54:56Z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17</vt:i4>
  </property>
</Properties>
</file>