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6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0448E-8E08-4324-ADE1-68E179792295}" type="datetimeFigureOut">
              <a:rPr lang="ru-RU" smtClean="0"/>
              <a:pPr/>
              <a:t>06.03.2026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0817A-960C-4FD7-8902-149522D53CB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0817A-960C-4FD7-8902-149522D53CB4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BA52F66-8232-7749-0B85-70099E3D30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890A7047-333B-4CB6-5476-80D6914BC2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1210618-48FB-BDE1-9163-2569AE088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0849-4665-4889-B120-5EB253D5D8DC}" type="datetimeFigureOut">
              <a:rPr lang="ru-RU" smtClean="0"/>
              <a:pPr/>
              <a:t>06.03.2026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928679C-D922-F85C-15DC-98E4B3D16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123D5EA-924E-C4FB-5958-120934E3B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6E29-1467-47D7-87D1-ADAC438F6C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34205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CF67C4D-C8D4-EEAD-DFC8-EAA1CC9CD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D5B0F73-78F2-8B7B-49B6-C05A435BE3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3C743B8-C9B2-13FF-3ED9-3B988723C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0849-4665-4889-B120-5EB253D5D8DC}" type="datetimeFigureOut">
              <a:rPr lang="ru-RU" smtClean="0"/>
              <a:pPr/>
              <a:t>06.03.2026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A24D190-CF44-72B3-A9A4-93871D894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2A73D6A-EDE5-994B-7579-B3D84831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6E29-1467-47D7-87D1-ADAC438F6C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38531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E52FFA8E-383F-B2E7-7624-69C622F155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411CF26B-BFE7-A723-2401-B799A74FA1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652553E-6DDB-DDF1-2409-B80F094F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0849-4665-4889-B120-5EB253D5D8DC}" type="datetimeFigureOut">
              <a:rPr lang="ru-RU" smtClean="0"/>
              <a:pPr/>
              <a:t>06.03.2026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0D511A6-1ACE-F1F0-B629-D214D1684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BFAF504-C78C-E32F-CD14-4B132E7D5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6E29-1467-47D7-87D1-ADAC438F6C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663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69559AB-FC7E-2E72-0CB3-1DF22C20E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1A311E8-74B9-58A7-DFF8-F1A4A2D7D9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56189D0-2DE9-E034-C152-A7AA67ED4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0849-4665-4889-B120-5EB253D5D8DC}" type="datetimeFigureOut">
              <a:rPr lang="ru-RU" smtClean="0"/>
              <a:pPr/>
              <a:t>06.03.2026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95D2ADF-99E7-1A0A-416B-DA49414B9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607AB42-6405-29F2-9E7B-27074D7C3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6E29-1467-47D7-87D1-ADAC438F6C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48122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410C9E9-4778-2C67-7BC6-8C7EB1109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CFCE916-7000-D978-B201-139EEADC3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ECCD0E5-8A31-2553-DDBC-2921BF42D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0849-4665-4889-B120-5EB253D5D8DC}" type="datetimeFigureOut">
              <a:rPr lang="ru-RU" smtClean="0"/>
              <a:pPr/>
              <a:t>06.03.2026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F462341-39A9-4BB5-2D68-32C8A8025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1F63B8F-BA89-1AA0-33D4-A7D9FEBB2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6E29-1467-47D7-87D1-ADAC438F6C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11378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7408F89-A512-C2BA-E5F8-7BCBD8856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269FC75-3C6C-80E0-CD2E-A07DE83F5C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E897283-631A-3040-AD79-C7F3EA3F2A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5E51CA4-E8F6-5580-F100-5CC16D3B7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0849-4665-4889-B120-5EB253D5D8DC}" type="datetimeFigureOut">
              <a:rPr lang="ru-RU" smtClean="0"/>
              <a:pPr/>
              <a:t>06.03.2026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99FB4E0-702D-E4B9-A8DC-2C0404C74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0C5C0A2-230A-ED6D-6CB2-63F0A4069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6E29-1467-47D7-87D1-ADAC438F6C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8082018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0B53F6-62E6-D7AB-47EF-1FAAFDE89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97247BE-22FE-8256-DBDE-EC72471EB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4DB16E8-276F-B8D8-4F7D-AF7C995A46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C9B7C68-B57E-D745-DDCB-537E31CD30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F9DCD412-1AD7-C98B-C44C-8DDB30E822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9403EE89-C600-8AAB-3083-3999C697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0849-4665-4889-B120-5EB253D5D8DC}" type="datetimeFigureOut">
              <a:rPr lang="ru-RU" smtClean="0"/>
              <a:pPr/>
              <a:t>06.03.2026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3AD5F186-8C94-5EE1-C38F-856A6F358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09BECD73-9E36-F950-A86C-C15086065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6E29-1467-47D7-87D1-ADAC438F6C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23386987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4215AF7-9627-FB9E-8A85-7F11A9D3D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8138AC5B-A18C-0AE5-970E-1F517FB19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0849-4665-4889-B120-5EB253D5D8DC}" type="datetimeFigureOut">
              <a:rPr lang="ru-RU" smtClean="0"/>
              <a:pPr/>
              <a:t>06.03.2026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0F5DFB31-72D2-24E8-43AC-E341CCBAA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29E1055C-457C-A66B-4DF1-45DA1081E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6E29-1467-47D7-87D1-ADAC438F6C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24250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55402752-B1E8-DFCF-0C5E-D3416B97A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0849-4665-4889-B120-5EB253D5D8DC}" type="datetimeFigureOut">
              <a:rPr lang="ru-RU" smtClean="0"/>
              <a:pPr/>
              <a:t>06.03.2026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15C23C7C-EB12-7DEF-46CF-19CB7EB1A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EE29CE5-5D72-C6F7-67B9-FE32DA536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6E29-1467-47D7-87D1-ADAC438F6C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50188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6472329-91CE-F4B9-B3F9-FFBAE5883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403F613-450D-666F-5C0E-D1174E3D5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CFB1768-30B8-6771-AF1C-82213A2EFE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D726537-B7DA-C161-C533-C92620381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0849-4665-4889-B120-5EB253D5D8DC}" type="datetimeFigureOut">
              <a:rPr lang="ru-RU" smtClean="0"/>
              <a:pPr/>
              <a:t>06.03.2026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6D8219F-0608-0A6C-DFBD-8F852A7F3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C8D91E6-005C-BADB-B95A-FCA9E0814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6E29-1467-47D7-87D1-ADAC438F6C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2929636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D1E5D91-DE6A-87C7-D08B-0BC03F765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DD60A4C5-5504-D6F4-494F-3FECE1CDD5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EECDADE-8BE6-9B24-C2A4-44696FE18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BA2DFC0-9A02-C04F-94E5-604D0DEDA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0849-4665-4889-B120-5EB253D5D8DC}" type="datetimeFigureOut">
              <a:rPr lang="ru-RU" smtClean="0"/>
              <a:pPr/>
              <a:t>06.03.2026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19A024F-75A4-4047-0B66-E24F886FC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5D5860D-872A-0C13-56E4-3D01DF2A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A6E29-1467-47D7-87D1-ADAC438F6C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11770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B30F285-28CD-5DC4-7320-CA6AC302F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6D6FDAE-34F1-117B-5CA7-AB1AEA6AD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E8F7C6F-E4A3-FDC8-7568-1951BF6B1A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B0849-4665-4889-B120-5EB253D5D8DC}" type="datetimeFigureOut">
              <a:rPr lang="ru-RU" smtClean="0"/>
              <a:pPr/>
              <a:t>06.03.2026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29CA492-3F88-99D8-681C-2B4577DFB4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A5E3DDB-9FC1-9CAE-2851-335F63A4A0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A6E29-1467-47D7-87D1-ADAC438F6C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8228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jpe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jpeg"/><Relationship Id="rId5" Type="http://schemas.openxmlformats.org/officeDocument/2006/relationships/image" Target="../media/image71.png"/><Relationship Id="rId10" Type="http://schemas.openxmlformats.org/officeDocument/2006/relationships/image" Target="../media/image76.jpe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png"/><Relationship Id="rId9" Type="http://schemas.openxmlformats.org/officeDocument/2006/relationships/image" Target="../media/image8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13" Type="http://schemas.openxmlformats.org/officeDocument/2006/relationships/image" Target="../media/image99.jpe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97.jpeg"/><Relationship Id="rId5" Type="http://schemas.openxmlformats.org/officeDocument/2006/relationships/image" Target="../media/image91.png"/><Relationship Id="rId10" Type="http://schemas.openxmlformats.org/officeDocument/2006/relationships/image" Target="../media/image96.jpe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png"/><Relationship Id="rId7" Type="http://schemas.openxmlformats.org/officeDocument/2006/relationships/image" Target="../media/image10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10" Type="http://schemas.openxmlformats.org/officeDocument/2006/relationships/image" Target="../media/image107.jpeg"/><Relationship Id="rId4" Type="http://schemas.openxmlformats.org/officeDocument/2006/relationships/image" Target="../media/image101.png"/><Relationship Id="rId9" Type="http://schemas.openxmlformats.org/officeDocument/2006/relationships/image" Target="../media/image10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11" Type="http://schemas.openxmlformats.org/officeDocument/2006/relationships/image" Target="../media/image116.jpeg"/><Relationship Id="rId5" Type="http://schemas.openxmlformats.org/officeDocument/2006/relationships/image" Target="../media/image110.png"/><Relationship Id="rId10" Type="http://schemas.openxmlformats.org/officeDocument/2006/relationships/image" Target="../media/image115.jpeg"/><Relationship Id="rId4" Type="http://schemas.openxmlformats.org/officeDocument/2006/relationships/image" Target="../media/image109.png"/><Relationship Id="rId9" Type="http://schemas.openxmlformats.org/officeDocument/2006/relationships/image" Target="../media/image11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11" Type="http://schemas.openxmlformats.org/officeDocument/2006/relationships/image" Target="../media/image125.jpe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8.jpeg"/><Relationship Id="rId9" Type="http://schemas.openxmlformats.org/officeDocument/2006/relationships/image" Target="../media/image1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12" Type="http://schemas.openxmlformats.org/officeDocument/2006/relationships/image" Target="../media/image136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11" Type="http://schemas.openxmlformats.org/officeDocument/2006/relationships/image" Target="../media/image135.jpeg"/><Relationship Id="rId5" Type="http://schemas.openxmlformats.org/officeDocument/2006/relationships/image" Target="../media/image129.png"/><Relationship Id="rId10" Type="http://schemas.openxmlformats.org/officeDocument/2006/relationships/image" Target="../media/image134.jpeg"/><Relationship Id="rId4" Type="http://schemas.openxmlformats.org/officeDocument/2006/relationships/image" Target="../media/image128.jpeg"/><Relationship Id="rId9" Type="http://schemas.openxmlformats.org/officeDocument/2006/relationships/image" Target="../media/image1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11.pn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jpe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1B4434B-BCB6-126F-872A-5E49859290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B4615B9F-A79C-C904-BF47-62153AE72D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63C7595-605A-863A-2BB7-F2C899DA34F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B495586-D4D0-09AE-E501-96E17C832838}"/>
              </a:ext>
            </a:extLst>
          </p:cNvPr>
          <p:cNvSpPr txBox="1"/>
          <p:nvPr/>
        </p:nvSpPr>
        <p:spPr>
          <a:xfrm>
            <a:off x="1225118" y="176080"/>
            <a:ext cx="975656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Государственное бюджетное общеобразовательное учреждение Свердловской </a:t>
            </a:r>
            <a:r>
              <a:rPr kumimoji="0" lang="ru-RU" sz="1100" b="1" i="0" u="none" strike="noStrike" kern="120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области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 </a:t>
            </a:r>
            <a:r>
              <a:rPr kumimoji="0" lang="ru-RU" sz="1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«Кировградская школа-интернат, реализующая адаптированные  основные общеобразовательные программы»</a:t>
            </a:r>
            <a:endParaRPr kumimoji="0" lang="ru-RU" sz="1100" b="1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7CB75BB-8AEA-8A64-25F3-AA4A1C6CDF9C}"/>
              </a:ext>
            </a:extLst>
          </p:cNvPr>
          <p:cNvSpPr txBox="1"/>
          <p:nvPr/>
        </p:nvSpPr>
        <p:spPr>
          <a:xfrm>
            <a:off x="3671322" y="1290451"/>
            <a:ext cx="5297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Тема: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itchFamily="34" charset="0"/>
                <a:cs typeface="Times New Roman" pitchFamily="18" charset="0"/>
              </a:rPr>
              <a:t> «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Современные подходы к организации воспитательного 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процесса в школе</a:t>
            </a:r>
            <a:r>
              <a:rPr lang="ru-RU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C90C6A6-CFA2-8D3C-5383-BEBC846799AB}"/>
              </a:ext>
            </a:extLst>
          </p:cNvPr>
          <p:cNvSpPr txBox="1"/>
          <p:nvPr/>
        </p:nvSpPr>
        <p:spPr>
          <a:xfrm>
            <a:off x="246522" y="396069"/>
            <a:ext cx="29124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spc="-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Докладчик:</a:t>
            </a:r>
            <a:endParaRPr kumimoji="0" lang="ru-RU" b="0" i="0" u="none" strike="noStrike" kern="1200" cap="none" spc="-1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Мартынова Е.В.</a:t>
            </a:r>
            <a:endParaRPr kumimoji="0" lang="ru-RU" b="0" i="0" u="none" strike="noStrike" kern="1200" cap="none" spc="-1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507C2E0-F60D-486C-BD0B-C76ABC99D3E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21966" y="4662544"/>
            <a:ext cx="2738244" cy="205368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483CDB1-CCDC-09B7-7E40-A5513D3FB8A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7554" y="4944862"/>
            <a:ext cx="3957345" cy="181543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2AFEDE55-4959-0909-9686-253804BB199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76138" y="624894"/>
            <a:ext cx="2969340" cy="1850784"/>
          </a:xfrm>
          <a:prstGeom prst="rect">
            <a:avLst/>
          </a:prstGeom>
        </p:spPr>
      </p:pic>
      <p:pic>
        <p:nvPicPr>
          <p:cNvPr id="16385" name="Picture 1" descr="C:\Users\16 кабинет\Desktop\IMG-20250603-WA00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236" y="2947202"/>
            <a:ext cx="2973210" cy="1880248"/>
          </a:xfrm>
          <a:prstGeom prst="rect">
            <a:avLst/>
          </a:prstGeom>
          <a:noFill/>
        </p:spPr>
      </p:pic>
      <p:pic>
        <p:nvPicPr>
          <p:cNvPr id="16387" name="Picture 3" descr="C:\Users\16 кабинет\Desktop\IMG-20250603-WA004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96523" y="3385916"/>
            <a:ext cx="2673771" cy="1973157"/>
          </a:xfrm>
          <a:prstGeom prst="rect">
            <a:avLst/>
          </a:prstGeom>
          <a:noFill/>
        </p:spPr>
      </p:pic>
      <p:pic>
        <p:nvPicPr>
          <p:cNvPr id="16388" name="Picture 4" descr="C:\Users\16 кабинет\Desktop\IMG-20250603-WA004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201668" y="2599980"/>
            <a:ext cx="2698849" cy="1904940"/>
          </a:xfrm>
          <a:prstGeom prst="rect">
            <a:avLst/>
          </a:prstGeom>
          <a:noFill/>
        </p:spPr>
      </p:pic>
      <p:pic>
        <p:nvPicPr>
          <p:cNvPr id="16386" name="Picture 2" descr="C:\Users\16 кабинет\Desktop\IMG-20250603-WA001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50803" y="4777746"/>
            <a:ext cx="3106758" cy="1925277"/>
          </a:xfrm>
          <a:prstGeom prst="rect">
            <a:avLst/>
          </a:prstGeom>
          <a:noFill/>
        </p:spPr>
      </p:pic>
      <p:pic>
        <p:nvPicPr>
          <p:cNvPr id="16389" name="Picture 5" descr="E:\фото школа 24-25\фото МО 24-25\IMG-20250603-WA002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9022" y="1083441"/>
            <a:ext cx="3262309" cy="1785164"/>
          </a:xfrm>
          <a:prstGeom prst="rect">
            <a:avLst/>
          </a:prstGeom>
          <a:noFill/>
        </p:spPr>
      </p:pic>
      <p:pic>
        <p:nvPicPr>
          <p:cNvPr id="16390" name="Picture 6" descr="E:\фото школа 24-25\фото МО 24-25\IMG-20250603-WA002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91536" y="2755450"/>
            <a:ext cx="2842295" cy="18927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98822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399671E-940B-5420-41AF-6DC3A202655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CFE3DE0-F54F-E4B1-A316-00335CD6BD1F}"/>
              </a:ext>
            </a:extLst>
          </p:cNvPr>
          <p:cNvSpPr txBox="1"/>
          <p:nvPr/>
        </p:nvSpPr>
        <p:spPr>
          <a:xfrm>
            <a:off x="3017668" y="160079"/>
            <a:ext cx="61566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2800" b="1" i="0" u="none" strike="noStrike" kern="1200" cap="none" spc="-1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Работа отрядов ЮИД и ДЮП</a:t>
            </a:r>
            <a:endParaRPr kumimoji="0" lang="ru-RU" sz="2800" b="0" i="0" u="none" strike="noStrike" kern="1200" cap="none" spc="-1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CA28FE8-C820-FBB2-D599-A064A2ED33AD}"/>
              </a:ext>
            </a:extLst>
          </p:cNvPr>
          <p:cNvSpPr txBox="1"/>
          <p:nvPr/>
        </p:nvSpPr>
        <p:spPr>
          <a:xfrm>
            <a:off x="299890" y="273275"/>
            <a:ext cx="33047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/>
                <a:ea typeface="Times New Roman"/>
                <a:cs typeface="DejaVu Sans"/>
              </a:rPr>
              <a:t>Руководитель ЮИД</a:t>
            </a:r>
            <a:endParaRPr kumimoji="0" lang="ru-RU" sz="2000" b="0" i="0" u="none" strike="noStrike" kern="1200" cap="none" spc="-1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/>
                <a:ea typeface="Times New Roman"/>
                <a:cs typeface="DejaVu Sans"/>
              </a:rPr>
              <a:t>Н.Н.Иванова</a:t>
            </a:r>
            <a:endParaRPr kumimoji="0" lang="ru-RU" sz="2000" b="0" i="0" u="none" strike="noStrike" kern="1200" cap="none" spc="-1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A0F5249-8133-F7BF-BAC0-3B00626F7404}"/>
              </a:ext>
            </a:extLst>
          </p:cNvPr>
          <p:cNvSpPr txBox="1"/>
          <p:nvPr/>
        </p:nvSpPr>
        <p:spPr>
          <a:xfrm>
            <a:off x="8867205" y="186899"/>
            <a:ext cx="31626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01188E"/>
                </a:solidFill>
                <a:effectLst/>
                <a:uLnTx/>
                <a:uFillTx/>
                <a:latin typeface="Times New Roman"/>
                <a:ea typeface="Times New Roman"/>
                <a:cs typeface="DejaVu Sans"/>
              </a:rPr>
              <a:t>Руководитель ДЮП</a:t>
            </a:r>
            <a:endParaRPr kumimoji="0" lang="ru-RU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1188E"/>
                </a:solidFill>
                <a:effectLst/>
                <a:uLnTx/>
                <a:uFillTx/>
                <a:latin typeface="Times New Roman"/>
                <a:ea typeface="Times New Roman"/>
                <a:cs typeface="DejaVu Sans"/>
              </a:rPr>
              <a:t>Е.В.Мартынова</a:t>
            </a:r>
            <a:endParaRPr kumimoji="0" lang="ru-RU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6C308DA-A031-7666-B0F1-A6FE30F357B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8532" y="894785"/>
            <a:ext cx="3990270" cy="19135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8786074-D3E1-4B23-60B6-468FC5CDBE1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85537" y="4694675"/>
            <a:ext cx="2645545" cy="19841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BBF1D83-4CF0-7188-DCA8-2964F8D0C50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3262" y="4713762"/>
            <a:ext cx="2645545" cy="19841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202CB95-6D0E-BA37-6B6E-D1D977ABC7F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0705" y="1059371"/>
            <a:ext cx="4409240" cy="229102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CB237041-DBBD-4ECE-F603-28EBAB94ABB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9647" y="4022766"/>
            <a:ext cx="2268881" cy="24901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510D7D79-0E9E-9893-71E7-2C5DAD2B7CE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41606" y="4563373"/>
            <a:ext cx="3502325" cy="216236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D66FD397-0124-A4F6-9159-63BE84F10FA7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91535" y="672030"/>
            <a:ext cx="3445283" cy="1550378"/>
          </a:xfrm>
          <a:prstGeom prst="rect">
            <a:avLst/>
          </a:prstGeom>
        </p:spPr>
      </p:pic>
      <p:pic>
        <p:nvPicPr>
          <p:cNvPr id="14" name="Содержимое 3" descr="Над Ник выст в дс.jfi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935642" y="2307405"/>
            <a:ext cx="3032185" cy="1982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6" descr="C:\Users\USER\Desktop\пед.сов\20230526_10091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328695" y="2838091"/>
            <a:ext cx="1752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B112E3F9-D277-430F-05F0-B964D5EB9572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231992" y="2781147"/>
            <a:ext cx="1817778" cy="2062915"/>
          </a:xfrm>
          <a:prstGeom prst="rect">
            <a:avLst/>
          </a:prstGeom>
        </p:spPr>
      </p:pic>
      <p:pic>
        <p:nvPicPr>
          <p:cNvPr id="17" name="Рисунок 16" descr="C:\Users\USER\Downloads\20250526_110413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10800000">
            <a:off x="2582138" y="3435389"/>
            <a:ext cx="2453441" cy="132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105240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1515671E-988D-9B87-81C0-ADB27D18D62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79922F5-4567-5A6E-C992-1DAFC076939F}"/>
              </a:ext>
            </a:extLst>
          </p:cNvPr>
          <p:cNvSpPr txBox="1"/>
          <p:nvPr/>
        </p:nvSpPr>
        <p:spPr>
          <a:xfrm>
            <a:off x="998256" y="0"/>
            <a:ext cx="104401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ru-RU" sz="3200" b="1" spc="-1" dirty="0">
                <a:solidFill>
                  <a:srgbClr val="70AD47">
                    <a:lumMod val="75000"/>
                  </a:srgbClr>
                </a:solidFill>
                <a:latin typeface="Times New Roman"/>
                <a:ea typeface="DejaVu Sans"/>
                <a:cs typeface="DejaVu Sans"/>
              </a:rPr>
              <a:t>Патриотическое воспитание обучающихся</a:t>
            </a:r>
            <a:endParaRPr kumimoji="0" lang="ru-RU" sz="3200" b="0" i="0" u="none" strike="noStrike" kern="1200" cap="none" spc="-1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A8ECEFD-8E9A-8F2F-53FE-49CD0209AE5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84109" y="1116341"/>
            <a:ext cx="2585326" cy="25853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85DA9E1-D0A7-2E12-8F0D-CE38BE0F946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54640" y="3910004"/>
            <a:ext cx="2658862" cy="2658862"/>
          </a:xfrm>
          <a:prstGeom prst="rect">
            <a:avLst/>
          </a:prstGeom>
        </p:spPr>
      </p:pic>
      <p:pic>
        <p:nvPicPr>
          <p:cNvPr id="6145" name="Picture 1" descr="E:\фото школа 24-25\Поход к памятнику площадь\IMG-20250506-WA00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3972" y="4494882"/>
            <a:ext cx="3879612" cy="2155003"/>
          </a:xfrm>
          <a:prstGeom prst="rect">
            <a:avLst/>
          </a:prstGeom>
          <a:noFill/>
        </p:spPr>
      </p:pic>
      <p:pic>
        <p:nvPicPr>
          <p:cNvPr id="2051" name="Picture 3" descr="E:\фото школа 24-25\Волонтерская деят\IMG-20250507-WA00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5381" y="495759"/>
            <a:ext cx="2293751" cy="2293751"/>
          </a:xfrm>
          <a:prstGeom prst="rect">
            <a:avLst/>
          </a:prstGeom>
          <a:noFill/>
        </p:spPr>
      </p:pic>
      <p:pic>
        <p:nvPicPr>
          <p:cNvPr id="2052" name="Picture 4" descr="E:\фото школа 24-25\Смотр строя и песи\20250516_1019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55872" y="4395730"/>
            <a:ext cx="4911727" cy="2314073"/>
          </a:xfrm>
          <a:prstGeom prst="rect">
            <a:avLst/>
          </a:prstGeom>
          <a:noFill/>
        </p:spPr>
      </p:pic>
      <p:pic>
        <p:nvPicPr>
          <p:cNvPr id="12" name="Рисунок 9" descr="C:\Users\USER\Desktop\пед.сов\IMG-20220905-WA00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6843" y="2622014"/>
            <a:ext cx="2766478" cy="1698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E:\фото детей 2 класс 24-25\Открытка 9 мая\20250429_14362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6389" y="536519"/>
            <a:ext cx="2445745" cy="1834309"/>
          </a:xfrm>
          <a:prstGeom prst="rect">
            <a:avLst/>
          </a:prstGeom>
          <a:noFill/>
        </p:spPr>
      </p:pic>
      <p:pic>
        <p:nvPicPr>
          <p:cNvPr id="2054" name="Picture 6" descr="E:\фото детей 2 класс 24-25\открытка 23 февраля\20250218_14543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7742" y="2849371"/>
            <a:ext cx="2772745" cy="1559669"/>
          </a:xfrm>
          <a:prstGeom prst="rect">
            <a:avLst/>
          </a:prstGeom>
          <a:noFill/>
        </p:spPr>
      </p:pic>
      <p:pic>
        <p:nvPicPr>
          <p:cNvPr id="2055" name="Picture 7" descr="E:\фото школа 24-25\9 мая\IMG-20250506-WA011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29638" y="939133"/>
            <a:ext cx="3646584" cy="28678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67346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502529F-596B-1546-352F-C7F53410A14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256" y="5936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EF5342A-3DA3-0A8B-2F71-AF9D24553E64}"/>
              </a:ext>
            </a:extLst>
          </p:cNvPr>
          <p:cNvSpPr txBox="1"/>
          <p:nvPr/>
        </p:nvSpPr>
        <p:spPr>
          <a:xfrm>
            <a:off x="2192409" y="4607"/>
            <a:ext cx="61566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-1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/>
                <a:ea typeface="Times New Roman"/>
                <a:cs typeface="DejaVu Sans"/>
              </a:rPr>
              <a:t>Социальное направление</a:t>
            </a:r>
            <a:endParaRPr kumimoji="0" lang="ru-RU" sz="2800" b="0" i="0" u="none" strike="noStrike" kern="1200" cap="none" spc="-1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6D1B996-62F1-493E-3931-C15674CF86E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0493" y="4658958"/>
            <a:ext cx="2932057" cy="20437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A252CA2-6A11-4187-FAAE-FA67E287D36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39396" y="3506241"/>
            <a:ext cx="2317069" cy="30874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ED6D90B-9E12-E8A9-866A-1D6B881A350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2726" y="5080230"/>
            <a:ext cx="2952455" cy="16311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3A80067-CDF8-D49D-F321-057579DF923E}"/>
              </a:ext>
            </a:extLst>
          </p:cNvPr>
          <p:cNvSpPr txBox="1"/>
          <p:nvPr/>
        </p:nvSpPr>
        <p:spPr>
          <a:xfrm>
            <a:off x="6522593" y="4065138"/>
            <a:ext cx="24570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«</a:t>
            </a:r>
            <a:r>
              <a:rPr lang="ru-RU" sz="1400" b="1" spc="-1" dirty="0">
                <a:solidFill>
                  <a:srgbClr val="0070C0"/>
                </a:solidFill>
                <a:latin typeface="Times New Roman"/>
                <a:ea typeface="DejaVu Sans"/>
                <a:cs typeface="DejaVu Sans"/>
              </a:rPr>
              <a:t>Встреча со специалистом </a:t>
            </a:r>
            <a:r>
              <a:rPr lang="ru-RU" sz="1400" b="1" spc="-1" dirty="0" err="1">
                <a:solidFill>
                  <a:srgbClr val="0070C0"/>
                </a:solidFill>
                <a:latin typeface="Times New Roman"/>
                <a:ea typeface="DejaVu Sans"/>
                <a:cs typeface="DejaVu Sans"/>
              </a:rPr>
              <a:t>Висимского</a:t>
            </a:r>
            <a:r>
              <a:rPr lang="ru-RU" sz="1400" b="1" spc="-1" dirty="0">
                <a:solidFill>
                  <a:srgbClr val="0070C0"/>
                </a:solidFill>
                <a:latin typeface="Times New Roman"/>
                <a:ea typeface="DejaVu Sans"/>
                <a:cs typeface="DejaVu Sans"/>
              </a:rPr>
              <a:t> заповедника</a:t>
            </a:r>
            <a:r>
              <a:rPr kumimoji="0" lang="ru-RU" sz="14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»</a:t>
            </a:r>
            <a:endParaRPr kumimoji="0" lang="ru-RU" sz="1400" b="1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4F0EEE8-16DD-6A28-0A15-AFF7DEA67601}"/>
              </a:ext>
            </a:extLst>
          </p:cNvPr>
          <p:cNvSpPr txBox="1"/>
          <p:nvPr/>
        </p:nvSpPr>
        <p:spPr>
          <a:xfrm>
            <a:off x="688809" y="56230"/>
            <a:ext cx="21356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4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УРФУ «</a:t>
            </a:r>
            <a:r>
              <a:rPr lang="ru-RU" sz="1400" b="1" spc="-1" dirty="0">
                <a:solidFill>
                  <a:srgbClr val="0070C0"/>
                </a:solidFill>
                <a:latin typeface="Times New Roman"/>
                <a:ea typeface="DejaVu Sans"/>
                <a:cs typeface="DejaVu Sans"/>
              </a:rPr>
              <a:t>Елка желаний</a:t>
            </a:r>
            <a:r>
              <a:rPr kumimoji="0" lang="ru-RU" sz="14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» </a:t>
            </a:r>
            <a:endParaRPr lang="ru-RU" sz="14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D2F98AB8-0746-3777-37D3-B2422A4DB4E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4000" y="4986068"/>
            <a:ext cx="2701744" cy="17357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93FCE44-1852-5855-106A-2BBB1B6563BE}"/>
              </a:ext>
            </a:extLst>
          </p:cNvPr>
          <p:cNvSpPr txBox="1"/>
          <p:nvPr/>
        </p:nvSpPr>
        <p:spPr>
          <a:xfrm>
            <a:off x="3488050" y="4494608"/>
            <a:ext cx="23809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Акция «</a:t>
            </a:r>
            <a:r>
              <a:rPr lang="ru-RU" sz="1400" b="1" spc="-1" dirty="0">
                <a:solidFill>
                  <a:srgbClr val="0070C0"/>
                </a:solidFill>
                <a:latin typeface="Times New Roman"/>
                <a:ea typeface="DejaVu Sans"/>
                <a:cs typeface="DejaVu Sans"/>
              </a:rPr>
              <a:t>Весенняя неделя добра</a:t>
            </a:r>
            <a:r>
              <a:rPr kumimoji="0" lang="ru-RU" sz="14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»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359E75C7-1C95-3806-EE6E-6D9509C3336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69344" y="973251"/>
            <a:ext cx="2953249" cy="221493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E3475B4-AB77-EA66-FFFE-B8C145AF293B}"/>
              </a:ext>
            </a:extLst>
          </p:cNvPr>
          <p:cNvSpPr txBox="1"/>
          <p:nvPr/>
        </p:nvSpPr>
        <p:spPr>
          <a:xfrm>
            <a:off x="3794307" y="451360"/>
            <a:ext cx="30934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с футболистом Дульцевым Алексеем Андреевичем</a:t>
            </a:r>
            <a:endParaRPr lang="ru-RU" sz="1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9C816A3-253D-EAB7-C43A-C59F4DFA9AD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0226" y="2700068"/>
            <a:ext cx="2768635" cy="18357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4C0E61F-35D0-2752-429C-8D317C0ED1CD}"/>
              </a:ext>
            </a:extLst>
          </p:cNvPr>
          <p:cNvSpPr txBox="1"/>
          <p:nvPr/>
        </p:nvSpPr>
        <p:spPr>
          <a:xfrm>
            <a:off x="129397" y="2205170"/>
            <a:ext cx="26512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b="1" i="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портивный клуб "Витязь" из города Невьянска</a:t>
            </a:r>
            <a:endParaRPr lang="ru-RU" sz="1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D3256AF4-8894-CB29-F55C-DC9A107C58FB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4665" y="410806"/>
            <a:ext cx="2783978" cy="1747565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812675" y="1885623"/>
            <a:ext cx="20499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spc="-1" dirty="0">
                <a:solidFill>
                  <a:srgbClr val="0070C0"/>
                </a:solidFill>
                <a:latin typeface="Times New Roman"/>
              </a:rPr>
              <a:t>ДК  п.«Цементный»</a:t>
            </a:r>
            <a:endParaRPr lang="ru-RU" sz="16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424459" y="4571137"/>
            <a:ext cx="24289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spc="-1" dirty="0">
                <a:solidFill>
                  <a:srgbClr val="0070C0"/>
                </a:solidFill>
                <a:latin typeface="Times New Roman"/>
              </a:rPr>
              <a:t>«Библиотека семейного чтения» п.Цементный</a:t>
            </a:r>
            <a:endParaRPr lang="ru-RU" sz="1400" dirty="0"/>
          </a:p>
        </p:txBody>
      </p:sp>
      <p:pic>
        <p:nvPicPr>
          <p:cNvPr id="5121" name="Picture 1" descr="E:\фото детей 2 класс 24-25\праздник маша и медведь\20241022_13265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62778" y="2265096"/>
            <a:ext cx="3148642" cy="1728934"/>
          </a:xfrm>
          <a:prstGeom prst="rect">
            <a:avLst/>
          </a:prstGeom>
          <a:noFill/>
        </p:spPr>
      </p:pic>
      <p:pic>
        <p:nvPicPr>
          <p:cNvPr id="3074" name="Picture 2" descr="E:\фото школа 24-25\Волонтерская деят\IMG-20241019-WA001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92838" y="405442"/>
            <a:ext cx="2389516" cy="1526936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9959166" y="3019424"/>
            <a:ext cx="1739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spc="-1" dirty="0">
                <a:solidFill>
                  <a:schemeClr val="accent5">
                    <a:lumMod val="75000"/>
                  </a:schemeClr>
                </a:solidFill>
                <a:latin typeface="Times New Roman"/>
              </a:rPr>
              <a:t>«Волонтеры»</a:t>
            </a:r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5" name="Рисунок 24" descr="C:\Users\USER\Downloads\IMG-20250519-WA0062.jpg"/>
          <p:cNvPicPr/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226279" y="3001992"/>
            <a:ext cx="2574997" cy="156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C:\Users\USER\Downloads\IMG-20250227-WA0016.jpg"/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532189" y="1000663"/>
            <a:ext cx="2524554" cy="1932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Прямоугольник 26"/>
          <p:cNvSpPr/>
          <p:nvPr/>
        </p:nvSpPr>
        <p:spPr>
          <a:xfrm>
            <a:off x="9895904" y="489009"/>
            <a:ext cx="1922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spc="-1" dirty="0">
                <a:solidFill>
                  <a:srgbClr val="0070C0"/>
                </a:solidFill>
                <a:latin typeface="Times New Roman"/>
              </a:rPr>
              <a:t>Посещение«СПО»</a:t>
            </a:r>
            <a:endParaRPr lang="ru-RU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1368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E8E6F59-660B-B7DB-46ED-707FC4CC61E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DFB7EB6-4877-2C7E-CED8-3C8142B9E7C2}"/>
              </a:ext>
            </a:extLst>
          </p:cNvPr>
          <p:cNvSpPr txBox="1"/>
          <p:nvPr/>
        </p:nvSpPr>
        <p:spPr>
          <a:xfrm>
            <a:off x="3017668" y="138180"/>
            <a:ext cx="61566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-1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/>
                <a:ea typeface="Times New Roman"/>
                <a:cs typeface="DejaVu Sans"/>
              </a:rPr>
              <a:t>Профилактическая и методическая</a:t>
            </a:r>
            <a:r>
              <a:rPr kumimoji="0" lang="ru-RU" sz="2400" b="1" i="0" u="none" strike="noStrike" kern="1200" cap="none" spc="-1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/>
                <a:ea typeface="Times New Roman"/>
                <a:cs typeface="DejaVu Sans"/>
              </a:rPr>
              <a:t> </a:t>
            </a:r>
            <a:r>
              <a:rPr kumimoji="0" lang="ru-RU" sz="2400" b="1" i="0" u="none" strike="noStrike" kern="1200" cap="none" spc="-1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/>
                <a:ea typeface="Times New Roman"/>
                <a:cs typeface="DejaVu Sans"/>
              </a:rPr>
              <a:t>работа</a:t>
            </a:r>
            <a:endParaRPr kumimoji="0" lang="ru-RU" sz="2400" b="0" i="0" u="none" strike="noStrike" kern="1200" cap="none" spc="-1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E5712CA-B17D-15CB-4B49-031E4B6B490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6357" y="3583480"/>
            <a:ext cx="3104913" cy="23303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A975E9C-6B24-B86B-6A33-3BECE79690B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03421" y="665692"/>
            <a:ext cx="3339707" cy="25047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C1955AE-5FD4-B406-74DA-2CE7142DF8F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6357" y="710329"/>
            <a:ext cx="3477775" cy="26083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3281213-768D-0ECB-42AD-B8283C5F044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41464" y="1156903"/>
            <a:ext cx="3143421" cy="23575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559F087-59A8-A818-21AA-D43B62B9C8A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39878" y="3906259"/>
            <a:ext cx="3339707" cy="2504780"/>
          </a:xfrm>
          <a:prstGeom prst="rect">
            <a:avLst/>
          </a:prstGeom>
        </p:spPr>
      </p:pic>
      <p:pic>
        <p:nvPicPr>
          <p:cNvPr id="1026" name="Picture 2" descr="C:\Users\USER\Downloads\IMG-20250430-WA003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713342" y="408317"/>
            <a:ext cx="2216989" cy="4383498"/>
          </a:xfrm>
          <a:prstGeom prst="rect">
            <a:avLst/>
          </a:prstGeom>
          <a:noFill/>
        </p:spPr>
      </p:pic>
      <p:pic>
        <p:nvPicPr>
          <p:cNvPr id="10" name="Рисунок 9" descr="C:\Users\USER\Downloads\20241213_104102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11018" y="3305903"/>
            <a:ext cx="2562045" cy="3051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USER\Downloads\20241213_104222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39336" y="3630483"/>
            <a:ext cx="2262860" cy="3063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61921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11EE451E-370A-E23E-6E26-0630253851C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678FA84-BE78-F5F2-0E75-FF2DF2ACA43F}"/>
              </a:ext>
            </a:extLst>
          </p:cNvPr>
          <p:cNvSpPr txBox="1"/>
          <p:nvPr/>
        </p:nvSpPr>
        <p:spPr>
          <a:xfrm>
            <a:off x="3017668" y="102790"/>
            <a:ext cx="61566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-1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/>
                <a:ea typeface="Times New Roman"/>
                <a:cs typeface="DejaVu Sans"/>
              </a:rPr>
              <a:t>Спортивное направление</a:t>
            </a:r>
            <a:endParaRPr kumimoji="0" lang="ru-RU" sz="2800" b="0" i="0" u="none" strike="noStrike" kern="1200" cap="none" spc="-1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B914838-B5FA-2232-0C91-2ACAD2F886A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617" y="334405"/>
            <a:ext cx="2998810" cy="22491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655EC7D-AA5C-B28C-2A0B-2713275AC01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62392" y="4752871"/>
            <a:ext cx="4230991" cy="195088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2B08993-03B2-DE74-086A-D123B125BBE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8617" y="4687410"/>
            <a:ext cx="4121722" cy="19039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656D304-494C-4543-E202-339DFA510A8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5523" y="2759672"/>
            <a:ext cx="3923318" cy="181232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FE5948E-FDCC-B13B-E44F-044BEB76A2B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786277" y="154241"/>
            <a:ext cx="3239029" cy="24292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1932DD8-A5FA-8E72-FC83-35CF1F3F64AD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44974" y="3922563"/>
            <a:ext cx="3182274" cy="23894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A1AE283-E429-CA24-1F92-BDADC681B687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860619" y="2341890"/>
            <a:ext cx="3071385" cy="230619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EC15FF19-E432-94EE-B476-68F5DFD8BF07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71966" y="654274"/>
            <a:ext cx="2762918" cy="207457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598FE9AD-0DA8-39D4-37CB-0B1FC9F0696D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347452" y="1938544"/>
            <a:ext cx="2538639" cy="19039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86261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C48EED9-2C2D-9415-2571-247BF44E43B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7467FDB-103B-4687-7DFB-2EDE4B407FB8}"/>
              </a:ext>
            </a:extLst>
          </p:cNvPr>
          <p:cNvSpPr txBox="1"/>
          <p:nvPr/>
        </p:nvSpPr>
        <p:spPr>
          <a:xfrm>
            <a:off x="3017668" y="26049"/>
            <a:ext cx="61566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800" b="1" i="0" u="none" strike="noStrike" kern="1200" cap="none" spc="-1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Times New Roman"/>
                <a:cs typeface="DejaVu Sans"/>
              </a:rPr>
              <a:t>Работа с семьями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65B33A1-B28D-AEEC-C5F8-92EDA7A1FD5F}"/>
              </a:ext>
            </a:extLst>
          </p:cNvPr>
          <p:cNvSpPr txBox="1"/>
          <p:nvPr/>
        </p:nvSpPr>
        <p:spPr>
          <a:xfrm>
            <a:off x="277425" y="111547"/>
            <a:ext cx="3311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/>
                <a:ea typeface="Times New Roman"/>
                <a:cs typeface="DejaVu Sans"/>
              </a:rPr>
              <a:t>Общешкольные праздники</a:t>
            </a:r>
            <a:endParaRPr kumimoji="0" lang="ru-RU" b="0" i="0" u="none" strike="noStrike" kern="1200" cap="none" spc="-1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BBCCD38-48ED-8535-139E-E83AEA9160CE}"/>
              </a:ext>
            </a:extLst>
          </p:cNvPr>
          <p:cNvSpPr txBox="1"/>
          <p:nvPr/>
        </p:nvSpPr>
        <p:spPr>
          <a:xfrm>
            <a:off x="4607509" y="485462"/>
            <a:ext cx="21927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/>
                <a:ea typeface="Times New Roman"/>
                <a:cs typeface="DejaVu Sans"/>
              </a:rPr>
              <a:t>Конкурсы</a:t>
            </a:r>
            <a:endParaRPr kumimoji="0" lang="ru-RU" sz="2000" b="0" i="0" u="none" strike="noStrike" kern="1200" cap="none" spc="-1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AE6495B-5AC0-EFB9-BD58-933A528C024B}"/>
              </a:ext>
            </a:extLst>
          </p:cNvPr>
          <p:cNvSpPr txBox="1"/>
          <p:nvPr/>
        </p:nvSpPr>
        <p:spPr>
          <a:xfrm>
            <a:off x="8669293" y="155276"/>
            <a:ext cx="30497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/>
                <a:ea typeface="Times New Roman"/>
                <a:cs typeface="DejaVu Sans"/>
              </a:rPr>
              <a:t>Общешкольные собрания, </a:t>
            </a:r>
            <a:endParaRPr kumimoji="0" lang="ru-RU" sz="1600" b="1" i="0" u="none" strike="noStrike" kern="1200" cap="none" spc="-1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/>
                <a:ea typeface="Times New Roman"/>
                <a:cs typeface="DejaVu Sans"/>
              </a:rPr>
              <a:t>встречи</a:t>
            </a:r>
            <a:endParaRPr kumimoji="0" lang="ru-RU" sz="1600" b="1" i="0" u="none" strike="noStrike" kern="1200" cap="none" spc="-1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A7516F28-DBA7-16C2-C836-C9BA3DF18B7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59328" y="759125"/>
            <a:ext cx="2941608" cy="333581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B9525FB8-E6E2-6663-A84E-36D9389F0A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67" y="794600"/>
            <a:ext cx="2336139" cy="17521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5FB4F9D-43C6-AF10-EEC8-229A00D976DA}"/>
              </a:ext>
            </a:extLst>
          </p:cNvPr>
          <p:cNvSpPr txBox="1"/>
          <p:nvPr/>
        </p:nvSpPr>
        <p:spPr>
          <a:xfrm>
            <a:off x="488272" y="422546"/>
            <a:ext cx="2529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матери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AD206ACA-4F7E-A8A6-D787-A937B8A0027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98479" y="1446837"/>
            <a:ext cx="2448253" cy="18361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5C0E5D5-D366-3363-BBE1-1CB5A200EFB8}"/>
              </a:ext>
            </a:extLst>
          </p:cNvPr>
          <p:cNvSpPr txBox="1"/>
          <p:nvPr/>
        </p:nvSpPr>
        <p:spPr>
          <a:xfrm>
            <a:off x="2716024" y="875634"/>
            <a:ext cx="1861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отца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3143C144-4159-CF61-D02B-F8F1F6D90E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992" y="1262895"/>
            <a:ext cx="3945818" cy="248284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C540998-40C4-35A0-5184-BFB8896C548C}"/>
              </a:ext>
            </a:extLst>
          </p:cNvPr>
          <p:cNvSpPr txBox="1"/>
          <p:nvPr/>
        </p:nvSpPr>
        <p:spPr>
          <a:xfrm>
            <a:off x="5047597" y="906033"/>
            <a:ext cx="323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Футбол в школе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5D705A1B-EF73-C21B-0644-747105EE043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805337" y="4026768"/>
            <a:ext cx="3240154" cy="243011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722D801-5550-732F-4490-6ADB5BE260E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6106" y="4463701"/>
            <a:ext cx="1697659" cy="21335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E82F7A9-99EE-5015-C533-1E6EFDAB9AD4}"/>
              </a:ext>
            </a:extLst>
          </p:cNvPr>
          <p:cNvSpPr txBox="1"/>
          <p:nvPr/>
        </p:nvSpPr>
        <p:spPr>
          <a:xfrm>
            <a:off x="4969071" y="3871489"/>
            <a:ext cx="35071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1" normalizeH="0" baseline="0" noProof="0" dirty="0">
                <a:ln>
                  <a:noFill/>
                </a:ln>
                <a:solidFill>
                  <a:srgbClr val="01188E"/>
                </a:solidFill>
                <a:effectLst/>
                <a:uLnTx/>
                <a:uFillTx/>
                <a:latin typeface="Times New Roman"/>
                <a:ea typeface="Times New Roman"/>
                <a:cs typeface="DejaVu Sans"/>
              </a:rPr>
              <a:t>Участие в совместных Акциях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</a:br>
            <a:r>
              <a:rPr kumimoji="0" lang="ru-RU" sz="1200" b="1" i="0" u="none" strike="noStrike" kern="1200" cap="none" spc="-1" normalizeH="0" baseline="0" noProof="0" dirty="0">
                <a:ln>
                  <a:noFill/>
                </a:ln>
                <a:solidFill>
                  <a:srgbClr val="01188E"/>
                </a:solidFill>
                <a:effectLst/>
                <a:uLnTx/>
                <a:uFillTx/>
                <a:latin typeface="Times New Roman"/>
                <a:ea typeface="Times New Roman"/>
                <a:cs typeface="DejaVu Sans"/>
              </a:rPr>
              <a:t>«Мы вместе!» для военнослужащих СВО,</a:t>
            </a:r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1" normalizeH="0" baseline="0" noProof="0" dirty="0">
                <a:ln>
                  <a:noFill/>
                </a:ln>
                <a:solidFill>
                  <a:srgbClr val="01188E"/>
                </a:solidFill>
                <a:effectLst/>
                <a:uLnTx/>
                <a:uFillTx/>
                <a:latin typeface="Times New Roman"/>
                <a:ea typeface="Times New Roman"/>
                <a:cs typeface="DejaVu Sans"/>
              </a:rPr>
              <a:t> «Окна Победы»</a:t>
            </a:r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B68CF25-BFB8-BE93-F9D2-2732B47CD8F2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48736" y="4853658"/>
            <a:ext cx="2620591" cy="17144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723577D-4474-AF26-FA77-DB35D517E283}"/>
              </a:ext>
            </a:extLst>
          </p:cNvPr>
          <p:cNvSpPr txBox="1"/>
          <p:nvPr/>
        </p:nvSpPr>
        <p:spPr>
          <a:xfrm>
            <a:off x="0" y="3076866"/>
            <a:ext cx="25880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День защитника отечества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B9F0CEC-8179-7A9C-AFCE-760A923C9799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96382" y="3661641"/>
            <a:ext cx="2233312" cy="2877182"/>
          </a:xfrm>
          <a:prstGeom prst="rect">
            <a:avLst/>
          </a:prstGeom>
        </p:spPr>
      </p:pic>
      <p:pic>
        <p:nvPicPr>
          <p:cNvPr id="21" name="Рисунок 20" descr="C:\Users\USER\Downloads\20250218_130857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43360" y="3870147"/>
            <a:ext cx="1716497" cy="2568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83455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B834BCF8-6F8B-0104-0F40-2EFB4308B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40C1C0B-8C7A-20A4-3EA1-6831D6098D4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19469" y="3629531"/>
            <a:ext cx="2791181" cy="19733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0C5526A-86F5-CE99-9B79-444A3C01F48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0337" y="3629532"/>
            <a:ext cx="2189672" cy="30951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4935E08-40B0-CF1A-9E7B-B245024650A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42804" y="3629531"/>
            <a:ext cx="2189672" cy="30951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B82384D-935E-65F6-28F0-A395A10CD27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36747" y="3629531"/>
            <a:ext cx="2246409" cy="31771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1A46AFF-1F25-7637-6FE7-B1B4540D1AA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6871" y="509434"/>
            <a:ext cx="2065616" cy="291956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9A21645-0C7C-F065-C893-F0541F629CF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82426" y="550205"/>
            <a:ext cx="2035709" cy="287879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455C876-F012-200F-0E11-7A868DEB6494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38074" y="550206"/>
            <a:ext cx="2064540" cy="291956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678612E8-7F0D-287C-1D33-BAE67533B025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968417" y="541522"/>
            <a:ext cx="2070681" cy="29282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8B8FB8F5-76CA-89F2-5CC0-1234DDF210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60836" y="915152"/>
            <a:ext cx="2919563" cy="218967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A98E4499-ADCE-AAE5-261B-B3900267049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470" y="4929127"/>
            <a:ext cx="2539902" cy="17955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5E19DC5-BE07-B417-E96D-77E9CE7C6CC7}"/>
              </a:ext>
            </a:extLst>
          </p:cNvPr>
          <p:cNvSpPr txBox="1"/>
          <p:nvPr/>
        </p:nvSpPr>
        <p:spPr>
          <a:xfrm>
            <a:off x="2959160" y="26985"/>
            <a:ext cx="61569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spc="-1" dirty="0">
                <a:solidFill>
                  <a:srgbClr val="70AD47">
                    <a:lumMod val="75000"/>
                  </a:srgbClr>
                </a:solidFill>
                <a:latin typeface="Times New Roman"/>
                <a:ea typeface="DejaVu Sans"/>
                <a:cs typeface="DejaVu Sans"/>
              </a:rPr>
              <a:t>Наши достижения</a:t>
            </a:r>
            <a:endParaRPr kumimoji="0" lang="ru-RU" sz="2800" b="0" i="0" u="none" strike="noStrike" kern="1200" cap="none" spc="-1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48120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019005A-9A85-6847-F979-4B8FECDA8BA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98C88F4-D0F9-47F6-AD24-8FDB5099C241}"/>
              </a:ext>
            </a:extLst>
          </p:cNvPr>
          <p:cNvSpPr txBox="1"/>
          <p:nvPr/>
        </p:nvSpPr>
        <p:spPr>
          <a:xfrm>
            <a:off x="950873" y="307954"/>
            <a:ext cx="61566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-1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/>
                <a:ea typeface="Times New Roman"/>
                <a:cs typeface="DejaVu Sans"/>
              </a:rPr>
              <a:t>Успехов и новых </a:t>
            </a:r>
            <a:r>
              <a:rPr kumimoji="0" lang="ru-RU" sz="3600" b="1" i="0" u="none" strike="noStrike" kern="1200" cap="none" spc="-1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/>
                <a:ea typeface="Times New Roman"/>
                <a:cs typeface="DejaVu Sans"/>
              </a:rPr>
              <a:t>побед!!!</a:t>
            </a:r>
            <a:endParaRPr kumimoji="0" lang="ru-RU" sz="3600" b="0" i="0" u="none" strike="noStrike" kern="1200" cap="none" spc="-1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9344918-C904-BBEB-35F8-E91987C88EB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0184" y="3258832"/>
            <a:ext cx="5415378" cy="3291214"/>
          </a:xfrm>
          <a:prstGeom prst="rect">
            <a:avLst/>
          </a:prstGeom>
        </p:spPr>
      </p:pic>
      <p:pic>
        <p:nvPicPr>
          <p:cNvPr id="6" name="Рисунок 5" descr="C:\Users\USER\Downloads\IMG-20250606-WA0054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395" y="1663599"/>
            <a:ext cx="5299968" cy="4396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ownloads\IMG-20250516-WA0038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11683" y="307954"/>
            <a:ext cx="3903160" cy="271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13514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F86EFB3-B2A7-A6A1-4CC3-7653B76EFE3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6B00EDA-11D1-3EAC-54A1-A79BBED6046C}"/>
              </a:ext>
            </a:extLst>
          </p:cNvPr>
          <p:cNvSpPr txBox="1"/>
          <p:nvPr/>
        </p:nvSpPr>
        <p:spPr>
          <a:xfrm>
            <a:off x="621103" y="617507"/>
            <a:ext cx="16907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Тема педсовета: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F436338-176F-BF3B-20EC-4ED26CBF75C0}"/>
              </a:ext>
            </a:extLst>
          </p:cNvPr>
          <p:cNvSpPr txBox="1"/>
          <p:nvPr/>
        </p:nvSpPr>
        <p:spPr>
          <a:xfrm>
            <a:off x="895430" y="2029643"/>
            <a:ext cx="17528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DejaVu Sans"/>
                <a:cs typeface="Times New Roman" pitchFamily="18" charset="0"/>
              </a:rPr>
              <a:t>Задачи: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DejaVu Sans"/>
              <a:cs typeface="Times New Roman" pitchFamily="18" charset="0"/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897810" y="802256"/>
            <a:ext cx="68148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Современные подходы к организации воспитательного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процесса в школе»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729430" y="2450732"/>
            <a:ext cx="8959361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Повышение педагогического мастерства воспитателей ГПД, их профессиональных компетенций через творческую активность и самообразование.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Внедрение педагогического опыта по изучению и применению современных методик и инновационных коррекционно-развивающих технологий в практику воспитания детей с умственной отсталостью.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О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бобщение педагогического опыта через организацию проведения открытых мероприятий по воспитательной работе.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3190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1129EA3D-AB2D-7126-0F93-73AF3BFEC99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395D007-A052-76BF-F4BF-39862E2D5162}"/>
              </a:ext>
            </a:extLst>
          </p:cNvPr>
          <p:cNvSpPr txBox="1"/>
          <p:nvPr/>
        </p:nvSpPr>
        <p:spPr>
          <a:xfrm>
            <a:off x="384182" y="278351"/>
            <a:ext cx="6156664" cy="2021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3080" marR="0" lvl="0" indent="-34308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48235"/>
              </a:buClr>
              <a:buSzTx/>
              <a:buFont typeface="Wingdings" charset="2"/>
              <a:buChar char=""/>
              <a:tabLst/>
              <a:defRPr/>
            </a:pPr>
            <a:r>
              <a:rPr kumimoji="0" lang="ru-RU" sz="16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Воспитание гражданственности и патриотизма</a:t>
            </a:r>
            <a:endParaRPr kumimoji="0" lang="ru-RU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48235"/>
              </a:buClr>
              <a:buSzTx/>
              <a:buFont typeface="Wingdings" charset="2"/>
              <a:buChar char=""/>
              <a:tabLst/>
              <a:defRPr/>
            </a:pPr>
            <a:r>
              <a:rPr kumimoji="0" lang="ru-RU" sz="16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Воспитание нравственного поведения, основы социализации и общения</a:t>
            </a:r>
            <a:endParaRPr kumimoji="0" lang="ru-RU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48235"/>
              </a:buClr>
              <a:buSzTx/>
              <a:buFont typeface="Wingdings" charset="2"/>
              <a:buChar char=""/>
              <a:tabLst/>
              <a:defRPr/>
            </a:pPr>
            <a:r>
              <a:rPr kumimoji="0" lang="ru-RU" sz="16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Трудовое воспитание, основы профессионального самоопределения</a:t>
            </a:r>
            <a:endParaRPr kumimoji="0" lang="ru-RU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48235"/>
              </a:buClr>
              <a:buSzTx/>
              <a:buFont typeface="Wingdings" charset="2"/>
              <a:buChar char=""/>
              <a:tabLst/>
              <a:defRPr/>
            </a:pPr>
            <a:r>
              <a:rPr kumimoji="0" lang="ru-RU" sz="16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Эстетическое воспитание, творческое развитие (кружок)</a:t>
            </a:r>
            <a:endParaRPr kumimoji="0" lang="ru-RU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48235"/>
              </a:buClr>
              <a:buSzTx/>
              <a:buFont typeface="Wingdings" charset="2"/>
              <a:buChar char=""/>
              <a:tabLst/>
              <a:defRPr/>
            </a:pPr>
            <a:r>
              <a:rPr kumimoji="0" lang="ru-RU" sz="16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Воспитание </a:t>
            </a:r>
            <a:r>
              <a:rPr kumimoji="0" lang="ru-RU" sz="16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ЗиБОЖ</a:t>
            </a:r>
            <a:r>
              <a:rPr kumimoji="0" lang="ru-RU" sz="16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, экологической культуры</a:t>
            </a:r>
            <a:endParaRPr kumimoji="0" lang="ru-RU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9705354-3DAA-3E6A-B19C-081D085A83AA}"/>
              </a:ext>
            </a:extLst>
          </p:cNvPr>
          <p:cNvSpPr txBox="1"/>
          <p:nvPr/>
        </p:nvSpPr>
        <p:spPr>
          <a:xfrm>
            <a:off x="6809172" y="388519"/>
            <a:ext cx="52467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2800" b="1" i="0" u="none" strike="noStrike" kern="1200" cap="none" spc="-1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DejaVu Sans"/>
                <a:cs typeface="Times New Roman" pitchFamily="18" charset="0"/>
              </a:rPr>
              <a:t>Тематические занятия в ГПД,</a:t>
            </a:r>
            <a:r>
              <a:rPr kumimoji="0" lang="ru-RU" sz="2800" b="1" i="0" u="none" strike="noStrike" kern="1200" cap="none" spc="-1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DejaVu Sans"/>
                <a:cs typeface="Times New Roman" pitchFamily="18" charset="0"/>
              </a:rPr>
              <a:t> </a:t>
            </a:r>
            <a:r>
              <a:rPr kumimoji="0" lang="ru-RU" sz="2800" b="1" i="0" u="none" strike="noStrike" kern="1200" cap="none" spc="-1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DejaVu Sans"/>
                <a:cs typeface="Times New Roman" pitchFamily="18" charset="0"/>
              </a:rPr>
              <a:t>вечерние группы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926071A-BD75-4166-EC03-ED5B5BFC657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6028" y="3923513"/>
            <a:ext cx="2087640" cy="27742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9CB0665-50A5-1F74-CDD6-59F8D260982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2202" y="2824069"/>
            <a:ext cx="2280492" cy="30406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22DF856-6AC5-27C3-2959-64F79CCF14D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77948" y="4814372"/>
            <a:ext cx="2595152" cy="1905552"/>
          </a:xfrm>
          <a:prstGeom prst="rect">
            <a:avLst/>
          </a:prstGeom>
        </p:spPr>
      </p:pic>
      <p:pic>
        <p:nvPicPr>
          <p:cNvPr id="14338" name="Picture 2" descr="E:\фото школа 24-25\Для Елены\image 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05011" y="4012732"/>
            <a:ext cx="2230381" cy="2711443"/>
          </a:xfrm>
          <a:prstGeom prst="rect">
            <a:avLst/>
          </a:prstGeom>
          <a:noFill/>
        </p:spPr>
      </p:pic>
      <p:pic>
        <p:nvPicPr>
          <p:cNvPr id="14340" name="Picture 4" descr="E:\фото школа 24-25\Иванова\IMG-20250529-WA00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76137" y="1961003"/>
            <a:ext cx="2899174" cy="1927951"/>
          </a:xfrm>
          <a:prstGeom prst="rect">
            <a:avLst/>
          </a:prstGeom>
          <a:noFill/>
        </p:spPr>
      </p:pic>
      <p:pic>
        <p:nvPicPr>
          <p:cNvPr id="14342" name="Picture 6" descr="E:\фото школа 24-25\Казека\IMG-20250602-WA004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40424" y="3955055"/>
            <a:ext cx="2040875" cy="2721166"/>
          </a:xfrm>
          <a:prstGeom prst="rect">
            <a:avLst/>
          </a:prstGeom>
          <a:noFill/>
        </p:spPr>
      </p:pic>
      <p:pic>
        <p:nvPicPr>
          <p:cNvPr id="11" name="Picture 2" descr="E:\фото школа 24-25\Карпова\IMG-20250530-WA000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333821" y="1278608"/>
            <a:ext cx="1716144" cy="2659922"/>
          </a:xfrm>
          <a:prstGeom prst="rect">
            <a:avLst/>
          </a:prstGeom>
          <a:noFill/>
        </p:spPr>
      </p:pic>
      <p:pic>
        <p:nvPicPr>
          <p:cNvPr id="14344" name="Picture 8" descr="E:\фото школа 24-25\Тозлаван\collage (4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02550" y="2302525"/>
            <a:ext cx="2543176" cy="2437750"/>
          </a:xfrm>
          <a:prstGeom prst="rect">
            <a:avLst/>
          </a:prstGeom>
          <a:noFill/>
        </p:spPr>
      </p:pic>
      <p:pic>
        <p:nvPicPr>
          <p:cNvPr id="14345" name="Picture 9" descr="C:\Users\16 кабинет\Desktop\IMG-20250602-WA001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52451" y="1343141"/>
            <a:ext cx="1879722" cy="24907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39816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FD43CCB8-782D-40A9-6319-228FD0EFAC7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FA7EFA2-F2C8-CAF9-B921-7413AA501463}"/>
              </a:ext>
            </a:extLst>
          </p:cNvPr>
          <p:cNvSpPr txBox="1"/>
          <p:nvPr/>
        </p:nvSpPr>
        <p:spPr>
          <a:xfrm>
            <a:off x="2951567" y="0"/>
            <a:ext cx="61566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-1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Творческое развитие (кружки)</a:t>
            </a:r>
            <a:endParaRPr kumimoji="0" lang="ru-RU" sz="2800" b="0" i="0" u="none" strike="noStrike" kern="1200" cap="none" spc="-1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07557" y="623715"/>
            <a:ext cx="2390277" cy="3173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79996" y="4362680"/>
            <a:ext cx="2434604" cy="1824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3097" y="4836404"/>
            <a:ext cx="3054007" cy="17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9720041" y="214696"/>
            <a:ext cx="18213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</a:rPr>
              <a:t>«Юные мастера»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345708" y="3927380"/>
            <a:ext cx="2846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</a:rPr>
              <a:t>«Разноцветный мир красок»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55612" y="4434154"/>
            <a:ext cx="22174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</a:rPr>
              <a:t>«Радуга творчества»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Picture 6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1845" y="1050098"/>
            <a:ext cx="1894902" cy="322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36029" y="2495186"/>
            <a:ext cx="17809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</a:rPr>
              <a:t>«Мастерская волшебства»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Picture 3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16896" y="1014139"/>
            <a:ext cx="1916935" cy="3323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7094864" y="424016"/>
            <a:ext cx="21189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</a:rPr>
              <a:t>«Творческая мастерская»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" name="Picture 4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52883" y="1033588"/>
            <a:ext cx="1835203" cy="326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8" descr="C:\Users\USER\Desktop\100005037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2202" y="275422"/>
            <a:ext cx="2206950" cy="220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510831" y="0"/>
            <a:ext cx="13532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</a:rPr>
              <a:t>«Бисеринки»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66070" y="4838221"/>
            <a:ext cx="2208001" cy="1839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3955676" y="4423139"/>
            <a:ext cx="22191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</a:rPr>
              <a:t>«Цветная фантазия»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" name="Picture 5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9215" y="3018622"/>
            <a:ext cx="1610751" cy="214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48005" y="5001657"/>
            <a:ext cx="2283306" cy="1712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758019" y="4588393"/>
            <a:ext cx="18153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</a:rPr>
              <a:t>«Бумажный дом»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04203" y="446049"/>
            <a:ext cx="20728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</a:rPr>
              <a:t>«Шкатулка творчества»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291508" y="457067"/>
            <a:ext cx="24712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</a:rPr>
              <a:t>«Мастерская волшебства»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2855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193B076-35A3-4202-F876-F3F4CA754CB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6EBD227-B605-F232-3D98-0F3ECE9F1566}"/>
              </a:ext>
            </a:extLst>
          </p:cNvPr>
          <p:cNvSpPr txBox="1"/>
          <p:nvPr/>
        </p:nvSpPr>
        <p:spPr>
          <a:xfrm>
            <a:off x="2459485" y="134472"/>
            <a:ext cx="72730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2800" b="1" i="0" u="none" strike="noStrike" kern="1200" cap="none" spc="-1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Тематические прогулки</a:t>
            </a:r>
            <a:endParaRPr kumimoji="0" lang="ru-RU" sz="2800" b="1" i="0" u="none" strike="noStrike" kern="1200" cap="none" spc="-1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B9135BA-F5AE-95F8-2121-1CC508F7820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20202" y="284956"/>
            <a:ext cx="2271300" cy="39372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31F6900-CC39-3269-923B-FDC6FA4A601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42221" y="753093"/>
            <a:ext cx="1965618" cy="26208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BC556D0-1626-225E-2C86-431823B533B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15635" y="724009"/>
            <a:ext cx="2439810" cy="3253080"/>
          </a:xfrm>
          <a:prstGeom prst="rect">
            <a:avLst/>
          </a:prstGeom>
        </p:spPr>
      </p:pic>
      <p:pic>
        <p:nvPicPr>
          <p:cNvPr id="12290" name="Picture 2" descr="E:\фото школа 24-25\Для Елены\image 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2822" y="209319"/>
            <a:ext cx="2194384" cy="3899973"/>
          </a:xfrm>
          <a:prstGeom prst="rect">
            <a:avLst/>
          </a:prstGeom>
          <a:noFill/>
        </p:spPr>
      </p:pic>
      <p:pic>
        <p:nvPicPr>
          <p:cNvPr id="12292" name="Picture 4" descr="E:\фото школа 24-25\Для Елены\image 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99942" y="4324271"/>
            <a:ext cx="4152321" cy="2335680"/>
          </a:xfrm>
          <a:prstGeom prst="rect">
            <a:avLst/>
          </a:prstGeom>
          <a:noFill/>
        </p:spPr>
      </p:pic>
      <p:pic>
        <p:nvPicPr>
          <p:cNvPr id="12294" name="Picture 6" descr="E:\фото школа 24-25\Для Елены\image 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91471" y="3554664"/>
            <a:ext cx="1774212" cy="3156023"/>
          </a:xfrm>
          <a:prstGeom prst="rect">
            <a:avLst/>
          </a:prstGeom>
          <a:noFill/>
        </p:spPr>
      </p:pic>
      <p:pic>
        <p:nvPicPr>
          <p:cNvPr id="12296" name="Picture 8" descr="C:\Users\16 кабинет\Desktop\20250331_15481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8508" y="4026901"/>
            <a:ext cx="2756046" cy="2674577"/>
          </a:xfrm>
          <a:prstGeom prst="rect">
            <a:avLst/>
          </a:prstGeom>
          <a:noFill/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12222" y="1718632"/>
            <a:ext cx="2146967" cy="3701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71161" y="3949548"/>
            <a:ext cx="2181340" cy="2908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635812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BA146582-2124-3E5B-46B8-C4AFB0025AC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8661FD0-8E4F-E7CA-FA48-9B1C11B7BCCA}"/>
              </a:ext>
            </a:extLst>
          </p:cNvPr>
          <p:cNvSpPr txBox="1"/>
          <p:nvPr/>
        </p:nvSpPr>
        <p:spPr>
          <a:xfrm>
            <a:off x="3017668" y="58561"/>
            <a:ext cx="61566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3200" b="1" i="0" u="none" strike="noStrike" kern="1200" cap="none" spc="-1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Открытые занятия </a:t>
            </a:r>
            <a:endParaRPr kumimoji="0" lang="ru-RU" sz="3200" b="1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8125457-6DC9-0DC5-2A90-AC1C8C4E5CA2}"/>
              </a:ext>
            </a:extLst>
          </p:cNvPr>
          <p:cNvSpPr txBox="1"/>
          <p:nvPr/>
        </p:nvSpPr>
        <p:spPr>
          <a:xfrm>
            <a:off x="392836" y="3121223"/>
            <a:ext cx="23015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spc="-1" dirty="0">
                <a:solidFill>
                  <a:srgbClr val="0070C0"/>
                </a:solidFill>
                <a:latin typeface="Times New Roman"/>
                <a:ea typeface="DejaVu Sans"/>
                <a:cs typeface="DejaVu Sans"/>
              </a:rPr>
              <a:t>«Овощи и фрукты»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spc="-1" dirty="0">
                <a:solidFill>
                  <a:srgbClr val="0070C0"/>
                </a:solidFill>
                <a:latin typeface="Times New Roman"/>
                <a:ea typeface="DejaVu Sans"/>
                <a:cs typeface="DejaVu Sans"/>
              </a:rPr>
              <a:t>1</a:t>
            </a:r>
            <a:r>
              <a:rPr kumimoji="0" lang="ru-RU" sz="14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 А класс </a:t>
            </a:r>
            <a:r>
              <a:rPr kumimoji="0" lang="ru-RU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Батыгина</a:t>
            </a:r>
            <a:r>
              <a:rPr kumimoji="0" lang="ru-RU" sz="14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 Ю.А.</a:t>
            </a:r>
            <a:endParaRPr kumimoji="0" lang="ru-RU" sz="1400" b="1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E49B6BA-8F52-217F-A2A2-CD8B0DAEDC5E}"/>
              </a:ext>
            </a:extLst>
          </p:cNvPr>
          <p:cNvSpPr txBox="1"/>
          <p:nvPr/>
        </p:nvSpPr>
        <p:spPr>
          <a:xfrm>
            <a:off x="9524641" y="3179395"/>
            <a:ext cx="23903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«</a:t>
            </a:r>
            <a:r>
              <a:rPr lang="ru-RU" sz="1400" b="1" spc="-1" dirty="0">
                <a:solidFill>
                  <a:srgbClr val="0070C0"/>
                </a:solidFill>
                <a:latin typeface="Times New Roman"/>
                <a:ea typeface="DejaVu Sans"/>
                <a:cs typeface="DejaVu Sans"/>
              </a:rPr>
              <a:t>Все</a:t>
            </a:r>
            <a:r>
              <a:rPr kumimoji="0" lang="ru-RU" sz="14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 профессии важны»</a:t>
            </a:r>
            <a:endParaRPr kumimoji="0" lang="ru-RU" sz="1400" b="1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4 А класс Трифонова Н.М.</a:t>
            </a:r>
            <a:endParaRPr kumimoji="0" lang="ru-RU" sz="1400" b="1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8E9BDAA-8C95-F02A-BF92-2D687716533B}"/>
              </a:ext>
            </a:extLst>
          </p:cNvPr>
          <p:cNvSpPr txBox="1"/>
          <p:nvPr/>
        </p:nvSpPr>
        <p:spPr>
          <a:xfrm>
            <a:off x="2601158" y="2965837"/>
            <a:ext cx="41672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«</a:t>
            </a:r>
            <a:r>
              <a:rPr lang="ru-RU" sz="1400" b="1" spc="-1" dirty="0">
                <a:solidFill>
                  <a:srgbClr val="0070C0"/>
                </a:solidFill>
                <a:latin typeface="Times New Roman"/>
                <a:ea typeface="DejaVu Sans"/>
                <a:cs typeface="DejaVu Sans"/>
              </a:rPr>
              <a:t>Театрально-игровая программа по ПДД</a:t>
            </a:r>
            <a:r>
              <a:rPr kumimoji="0" lang="ru-RU" sz="14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»</a:t>
            </a:r>
            <a:endParaRPr kumimoji="0" lang="ru-RU" sz="1400" b="1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8 А класс Иванова Н.Н. </a:t>
            </a:r>
            <a:r>
              <a:rPr lang="ru-RU" sz="1400" b="1" spc="-1" dirty="0">
                <a:solidFill>
                  <a:srgbClr val="0070C0"/>
                </a:solidFill>
                <a:latin typeface="Times New Roman"/>
                <a:ea typeface="DejaVu Sans"/>
                <a:cs typeface="DejaVu Sans"/>
              </a:rPr>
              <a:t>и 6 А класс </a:t>
            </a:r>
            <a:r>
              <a:rPr lang="ru-RU" sz="1400" b="1" spc="-1" dirty="0" err="1">
                <a:solidFill>
                  <a:srgbClr val="0070C0"/>
                </a:solidFill>
                <a:latin typeface="Times New Roman"/>
                <a:ea typeface="DejaVu Sans"/>
                <a:cs typeface="DejaVu Sans"/>
              </a:rPr>
              <a:t>Казеко</a:t>
            </a:r>
            <a:r>
              <a:rPr lang="ru-RU" sz="1400" b="1" spc="-1" dirty="0">
                <a:solidFill>
                  <a:srgbClr val="0070C0"/>
                </a:solidFill>
                <a:latin typeface="Times New Roman"/>
                <a:ea typeface="DejaVu Sans"/>
                <a:cs typeface="DejaVu Sans"/>
              </a:rPr>
              <a:t> Г.М.</a:t>
            </a:r>
            <a:endParaRPr kumimoji="0" lang="ru-RU" sz="1400" b="1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FB83C1C-480A-A553-0BDF-1F886F4371F2}"/>
              </a:ext>
            </a:extLst>
          </p:cNvPr>
          <p:cNvSpPr txBox="1"/>
          <p:nvPr/>
        </p:nvSpPr>
        <p:spPr>
          <a:xfrm>
            <a:off x="6632335" y="3093822"/>
            <a:ext cx="26832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«</a:t>
            </a:r>
            <a:r>
              <a:rPr lang="ru-RU" sz="1400" b="1" spc="-1" dirty="0">
                <a:solidFill>
                  <a:srgbClr val="0070C0"/>
                </a:solidFill>
                <a:latin typeface="Times New Roman"/>
                <a:ea typeface="DejaVu Sans"/>
                <a:cs typeface="DejaVu Sans"/>
              </a:rPr>
              <a:t>Финансовая грамотность</a:t>
            </a:r>
            <a:r>
              <a:rPr kumimoji="0" lang="ru-RU" sz="14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»</a:t>
            </a:r>
            <a:endParaRPr kumimoji="0" lang="ru-RU" sz="1400" b="1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spc="-1" dirty="0">
                <a:solidFill>
                  <a:srgbClr val="0070C0"/>
                </a:solidFill>
                <a:latin typeface="Times New Roman"/>
                <a:ea typeface="DejaVu Sans"/>
                <a:cs typeface="DejaVu Sans"/>
              </a:rPr>
              <a:t>9</a:t>
            </a:r>
            <a:r>
              <a:rPr kumimoji="0" lang="ru-RU" sz="14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 А класс </a:t>
            </a:r>
            <a:r>
              <a:rPr kumimoji="0" lang="ru-RU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Тозлаван</a:t>
            </a:r>
            <a:r>
              <a:rPr kumimoji="0" lang="ru-RU" sz="14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 И.Г. </a:t>
            </a:r>
            <a:endParaRPr kumimoji="0" lang="ru-RU" sz="1400" b="1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62ABE1B-203C-0586-892C-1738ACBAD91D}"/>
              </a:ext>
            </a:extLst>
          </p:cNvPr>
          <p:cNvSpPr txBox="1"/>
          <p:nvPr/>
        </p:nvSpPr>
        <p:spPr>
          <a:xfrm>
            <a:off x="2923750" y="6166263"/>
            <a:ext cx="26832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«</a:t>
            </a:r>
            <a:r>
              <a:rPr lang="ru-RU" sz="1400" b="1" spc="-1" dirty="0">
                <a:solidFill>
                  <a:srgbClr val="0070C0"/>
                </a:solidFill>
                <a:latin typeface="Times New Roman"/>
                <a:ea typeface="DejaVu Sans"/>
                <a:cs typeface="DejaVu Sans"/>
              </a:rPr>
              <a:t>Азбука безопасности</a:t>
            </a:r>
            <a:r>
              <a:rPr kumimoji="0" lang="ru-RU" sz="14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»</a:t>
            </a:r>
            <a:endParaRPr kumimoji="0" lang="ru-RU" sz="1400" b="1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spc="-1" dirty="0">
                <a:solidFill>
                  <a:srgbClr val="0070C0"/>
                </a:solidFill>
                <a:latin typeface="Times New Roman"/>
                <a:ea typeface="DejaVu Sans"/>
                <a:cs typeface="DejaVu Sans"/>
              </a:rPr>
              <a:t>3</a:t>
            </a:r>
            <a:r>
              <a:rPr kumimoji="0" lang="ru-RU" sz="14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 А класс </a:t>
            </a:r>
            <a:r>
              <a:rPr kumimoji="0" lang="ru-RU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Пылова</a:t>
            </a:r>
            <a:r>
              <a:rPr kumimoji="0" lang="ru-RU" sz="14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 И.М.</a:t>
            </a:r>
            <a:endParaRPr kumimoji="0" lang="ru-RU" sz="1400" b="1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FC6A57D-4F01-8F7B-455D-41842D77FF1A}"/>
              </a:ext>
            </a:extLst>
          </p:cNvPr>
          <p:cNvSpPr txBox="1"/>
          <p:nvPr/>
        </p:nvSpPr>
        <p:spPr>
          <a:xfrm>
            <a:off x="8959032" y="6262126"/>
            <a:ext cx="31426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«</a:t>
            </a:r>
            <a:r>
              <a:rPr lang="ru-RU" sz="1400" b="1" spc="-1" dirty="0">
                <a:solidFill>
                  <a:srgbClr val="0070C0"/>
                </a:solidFill>
                <a:latin typeface="Times New Roman"/>
                <a:ea typeface="DejaVu Sans"/>
                <a:cs typeface="DejaVu Sans"/>
              </a:rPr>
              <a:t>Калейдоскоп профессий</a:t>
            </a:r>
            <a:r>
              <a:rPr kumimoji="0" lang="ru-RU" sz="14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»</a:t>
            </a:r>
            <a:endParaRPr kumimoji="0" lang="ru-RU" sz="1400" b="1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spc="-1" dirty="0">
                <a:solidFill>
                  <a:srgbClr val="0070C0"/>
                </a:solidFill>
                <a:latin typeface="Times New Roman"/>
                <a:ea typeface="DejaVu Sans"/>
                <a:cs typeface="DejaVu Sans"/>
              </a:rPr>
              <a:t>2</a:t>
            </a:r>
            <a:r>
              <a:rPr kumimoji="0" lang="ru-RU" sz="14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 А класс Мартынова Е.В.</a:t>
            </a:r>
            <a:endParaRPr kumimoji="0" lang="ru-RU" sz="1400" b="1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2445BD82-6293-1870-32A5-B72AE959A2D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3863" y="168518"/>
            <a:ext cx="2258159" cy="301087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D8AEB7E6-082D-5158-E18A-447129DF4E4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3571" y="226975"/>
            <a:ext cx="2113549" cy="28180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6D8749AC-CC2D-D9F0-D039-D439F273E28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91153" y="648185"/>
            <a:ext cx="2445637" cy="244563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B3BF6658-1600-8E8B-9707-3AAB7CDCE8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88135" y="3608656"/>
            <a:ext cx="1954507" cy="260600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1ECD5871-72D2-EFFD-90F1-D45A7B39082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959032" y="3952147"/>
            <a:ext cx="3016689" cy="226251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750336D2-037B-E2F1-F8A6-6CBC49D30EE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57880" y="691048"/>
            <a:ext cx="2938120" cy="220359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F0D8B30-2A86-3123-D2C1-3645F3B624C6}"/>
              </a:ext>
            </a:extLst>
          </p:cNvPr>
          <p:cNvSpPr txBox="1"/>
          <p:nvPr/>
        </p:nvSpPr>
        <p:spPr>
          <a:xfrm>
            <a:off x="216279" y="6214664"/>
            <a:ext cx="22798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«9 мая ВОВ»</a:t>
            </a:r>
            <a:endParaRPr kumimoji="0" lang="ru-RU" sz="1400" b="1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7 Б класс Ледяева Н.А.</a:t>
            </a:r>
            <a:endParaRPr lang="ru-RU" b="1" dirty="0"/>
          </a:p>
        </p:txBody>
      </p: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40BB6274-E66B-C958-6214-0A4D63958DDB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93764" y="3720626"/>
            <a:ext cx="1834228" cy="2445637"/>
          </a:xfrm>
          <a:prstGeom prst="rect">
            <a:avLst/>
          </a:prstGeom>
        </p:spPr>
      </p:pic>
      <p:pic>
        <p:nvPicPr>
          <p:cNvPr id="11265" name="Picture 1" descr="C:\Users\16 кабинет\Desktop\IMG-20250602-WA001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13628" y="3623630"/>
            <a:ext cx="2071180" cy="2733103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6000520" y="6273225"/>
            <a:ext cx="26587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400" b="1" spc="-1" dirty="0">
                <a:solidFill>
                  <a:srgbClr val="0070C0"/>
                </a:solidFill>
                <a:latin typeface="Times New Roman"/>
                <a:ea typeface="DejaVu Sans"/>
                <a:cs typeface="DejaVu Sans"/>
              </a:rPr>
              <a:t>«Подарок маме»</a:t>
            </a:r>
            <a:endParaRPr lang="ru-RU" sz="1400" b="1" spc="-1" dirty="0">
              <a:solidFill>
                <a:srgbClr val="000000"/>
              </a:solidFill>
              <a:latin typeface="Arial"/>
              <a:ea typeface="DejaVu Sans"/>
              <a:cs typeface="DejaVu Sans"/>
            </a:endParaRPr>
          </a:p>
          <a:p>
            <a:pPr lvl="0" algn="ctr">
              <a:defRPr/>
            </a:pPr>
            <a:r>
              <a:rPr lang="ru-RU" sz="1400" b="1" spc="-1" dirty="0">
                <a:solidFill>
                  <a:srgbClr val="0070C0"/>
                </a:solidFill>
                <a:latin typeface="Times New Roman"/>
                <a:ea typeface="DejaVu Sans"/>
                <a:cs typeface="DejaVu Sans"/>
              </a:rPr>
              <a:t>7 В класс Трифонова Ю.П.</a:t>
            </a:r>
            <a:endParaRPr lang="ru-RU" sz="1400" b="1" spc="-1" dirty="0">
              <a:solidFill>
                <a:srgbClr val="000000"/>
              </a:solidFill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1007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118B1DD-5D5C-1C1A-979C-852DDB491CE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E864296-69B0-6150-E5B5-CBCEC8635148}"/>
              </a:ext>
            </a:extLst>
          </p:cNvPr>
          <p:cNvSpPr txBox="1"/>
          <p:nvPr/>
        </p:nvSpPr>
        <p:spPr>
          <a:xfrm>
            <a:off x="1563949" y="72200"/>
            <a:ext cx="90641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-1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/>
                <a:ea typeface="Times New Roman"/>
                <a:cs typeface="DejaVu Sans"/>
              </a:rPr>
              <a:t>Общешкольные и классные мероприятия</a:t>
            </a:r>
            <a:endParaRPr kumimoji="0" lang="ru-RU" sz="2800" b="0" i="0" u="none" strike="noStrike" kern="1200" cap="none" spc="-1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EDAC5D0-C79F-5FBD-09E9-052291FF18C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053" y="5022582"/>
            <a:ext cx="4191739" cy="17086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3702A69-1898-0198-EAF7-E7210FEF73E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62148" y="1024816"/>
            <a:ext cx="3381020" cy="25357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04C67B1-DE03-058D-718C-C15F5C3F6C5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2934" y="720008"/>
            <a:ext cx="1989892" cy="39017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BF2D44A-E0F8-6716-7678-65D80FB0EF0C}"/>
              </a:ext>
            </a:extLst>
          </p:cNvPr>
          <p:cNvSpPr txBox="1"/>
          <p:nvPr/>
        </p:nvSpPr>
        <p:spPr>
          <a:xfrm>
            <a:off x="9288996" y="717039"/>
            <a:ext cx="20351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«</a:t>
            </a:r>
            <a:r>
              <a:rPr lang="ru-RU" sz="1600" b="1" spc="-1" dirty="0">
                <a:solidFill>
                  <a:srgbClr val="0070C0"/>
                </a:solidFill>
                <a:latin typeface="Times New Roman"/>
                <a:ea typeface="DejaVu Sans"/>
                <a:cs typeface="DejaVu Sans"/>
              </a:rPr>
              <a:t>Проводы зимы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»</a:t>
            </a:r>
            <a:endParaRPr kumimoji="0" lang="ru-RU" sz="1600" b="1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3534962-70AF-567D-7249-72AA4ED3EA82}"/>
              </a:ext>
            </a:extLst>
          </p:cNvPr>
          <p:cNvSpPr txBox="1"/>
          <p:nvPr/>
        </p:nvSpPr>
        <p:spPr>
          <a:xfrm>
            <a:off x="332934" y="365701"/>
            <a:ext cx="19898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«День учителя»</a:t>
            </a:r>
            <a:endParaRPr kumimoji="0" lang="ru-RU" sz="1600" b="1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30F54E8-C769-D793-237D-B07671EBF289}"/>
              </a:ext>
            </a:extLst>
          </p:cNvPr>
          <p:cNvSpPr txBox="1"/>
          <p:nvPr/>
        </p:nvSpPr>
        <p:spPr>
          <a:xfrm>
            <a:off x="5962677" y="585458"/>
            <a:ext cx="20931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«</a:t>
            </a:r>
            <a:r>
              <a:rPr lang="ru-RU" sz="1600" b="1" spc="-1" dirty="0">
                <a:solidFill>
                  <a:srgbClr val="0070C0"/>
                </a:solidFill>
                <a:latin typeface="Times New Roman"/>
                <a:ea typeface="DejaVu Sans"/>
                <a:cs typeface="DejaVu Sans"/>
              </a:rPr>
              <a:t>Новый год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»</a:t>
            </a:r>
            <a:endParaRPr kumimoji="0" lang="ru-RU" sz="1600" b="1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905AB16-C252-4CC2-7A3B-6792739198C6}"/>
              </a:ext>
            </a:extLst>
          </p:cNvPr>
          <p:cNvSpPr txBox="1"/>
          <p:nvPr/>
        </p:nvSpPr>
        <p:spPr>
          <a:xfrm>
            <a:off x="1035726" y="4652764"/>
            <a:ext cx="23999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«</a:t>
            </a:r>
            <a:r>
              <a:rPr lang="ru-RU" sz="1600" b="1" spc="-1" dirty="0">
                <a:solidFill>
                  <a:srgbClr val="0070C0"/>
                </a:solidFill>
                <a:latin typeface="Times New Roman"/>
                <a:ea typeface="DejaVu Sans"/>
                <a:cs typeface="DejaVu Sans"/>
              </a:rPr>
              <a:t>Мода из комода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»</a:t>
            </a:r>
            <a:endParaRPr kumimoji="0" lang="ru-RU" sz="1600" b="1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66930113-94C4-9FFD-28C9-C03BC1648EE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09806" y="4149678"/>
            <a:ext cx="3227572" cy="242067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93B9DF6-A5BA-1783-61CE-7A4D753DFD42}"/>
              </a:ext>
            </a:extLst>
          </p:cNvPr>
          <p:cNvSpPr txBox="1"/>
          <p:nvPr/>
        </p:nvSpPr>
        <p:spPr>
          <a:xfrm>
            <a:off x="8888681" y="3708147"/>
            <a:ext cx="29703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«</a:t>
            </a:r>
            <a:r>
              <a:rPr lang="ru-RU" sz="1600" b="1" spc="-1" dirty="0">
                <a:solidFill>
                  <a:srgbClr val="0070C0"/>
                </a:solidFill>
                <a:latin typeface="Times New Roman"/>
                <a:ea typeface="DejaVu Sans"/>
                <a:cs typeface="DejaVu Sans"/>
              </a:rPr>
              <a:t>Смотр строя и песни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»</a:t>
            </a:r>
            <a:endParaRPr kumimoji="0" lang="ru-RU" sz="1600" b="1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F456F773-659A-FFD2-40AF-729960725C2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95892" y="855383"/>
            <a:ext cx="2093190" cy="37508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A6AEFDAC-9FA1-5F01-6233-5E2EBBED3E6D}"/>
              </a:ext>
            </a:extLst>
          </p:cNvPr>
          <p:cNvSpPr txBox="1"/>
          <p:nvPr/>
        </p:nvSpPr>
        <p:spPr>
          <a:xfrm>
            <a:off x="2666124" y="529683"/>
            <a:ext cx="20931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«</a:t>
            </a:r>
            <a:r>
              <a:rPr lang="ru-RU" sz="1600" b="1" spc="-1" dirty="0">
                <a:solidFill>
                  <a:srgbClr val="0070C0"/>
                </a:solidFill>
                <a:latin typeface="Times New Roman"/>
                <a:ea typeface="DejaVu Sans"/>
                <a:cs typeface="DejaVu Sans"/>
              </a:rPr>
              <a:t>Ярмарка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»</a:t>
            </a:r>
            <a:endParaRPr kumimoji="0" lang="ru-RU" sz="1600" b="1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2D19F2A6-6E32-2ED0-38F8-ADBFE93EEE3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03668" y="1073691"/>
            <a:ext cx="3140410" cy="23553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0D0CB07-9DDC-FC6B-AFD8-E0AEA1ADA7F2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39858" y="4339573"/>
            <a:ext cx="3619172" cy="20408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59557B6-4744-0A18-2036-260C60615C2C}"/>
              </a:ext>
            </a:extLst>
          </p:cNvPr>
          <p:cNvSpPr txBox="1"/>
          <p:nvPr/>
        </p:nvSpPr>
        <p:spPr>
          <a:xfrm>
            <a:off x="5332058" y="3877424"/>
            <a:ext cx="28075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«</a:t>
            </a:r>
            <a:r>
              <a:rPr lang="ru-RU" sz="1600" b="1" spc="-1" dirty="0">
                <a:solidFill>
                  <a:srgbClr val="0070C0"/>
                </a:solidFill>
                <a:latin typeface="Times New Roman"/>
                <a:ea typeface="DejaVu Sans"/>
                <a:cs typeface="DejaVu Sans"/>
              </a:rPr>
              <a:t>Колядки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»</a:t>
            </a:r>
            <a:endParaRPr kumimoji="0" lang="ru-RU" sz="1600" b="1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2826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B547FD5A-1460-7A0E-47A8-D6556D8AACD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30105A2-3318-5F21-B3AE-9A88105EE60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79523" y="792093"/>
            <a:ext cx="3354308" cy="2547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935713B-BB81-A500-35CA-3F5806E11F1A}"/>
              </a:ext>
            </a:extLst>
          </p:cNvPr>
          <p:cNvSpPr txBox="1"/>
          <p:nvPr/>
        </p:nvSpPr>
        <p:spPr>
          <a:xfrm>
            <a:off x="9344565" y="2919470"/>
            <a:ext cx="24702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«Прогулка с улыбкой»</a:t>
            </a:r>
            <a:endParaRPr kumimoji="0" lang="ru-RU" sz="1600" b="1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C044C10-C0E1-26D3-6B85-9B9276B2987D}"/>
              </a:ext>
            </a:extLst>
          </p:cNvPr>
          <p:cNvSpPr txBox="1"/>
          <p:nvPr/>
        </p:nvSpPr>
        <p:spPr>
          <a:xfrm>
            <a:off x="6185922" y="330506"/>
            <a:ext cx="24702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«Праздник осени»</a:t>
            </a:r>
            <a:endParaRPr kumimoji="0" lang="ru-RU" sz="1600" b="1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55D9591-BEA0-A98A-936A-72344E56491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86581" y="372252"/>
            <a:ext cx="2686605" cy="35821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990F233-D80C-3EFA-9C70-95FC6D43468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22973" y="3393195"/>
            <a:ext cx="2890108" cy="32747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92A2640-F41E-72C3-2A74-88050C97DA2A}"/>
              </a:ext>
            </a:extLst>
          </p:cNvPr>
          <p:cNvSpPr txBox="1"/>
          <p:nvPr/>
        </p:nvSpPr>
        <p:spPr>
          <a:xfrm>
            <a:off x="9113720" y="0"/>
            <a:ext cx="30782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«</a:t>
            </a:r>
            <a:r>
              <a:rPr lang="ru-RU" sz="1600" b="1" spc="-1" dirty="0">
                <a:solidFill>
                  <a:srgbClr val="0070C0"/>
                </a:solidFill>
                <a:latin typeface="Times New Roman"/>
                <a:ea typeface="DejaVu Sans"/>
                <a:cs typeface="DejaVu Sans"/>
              </a:rPr>
              <a:t>День защитника отечества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»</a:t>
            </a:r>
            <a:endParaRPr kumimoji="0" lang="ru-RU" sz="1600" b="1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5A55AA3-5950-DE48-A871-F28EA3DA360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5254" y="709157"/>
            <a:ext cx="2585129" cy="33700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32EB154-E2B0-5192-7F45-ED5CFCD4F02C}"/>
              </a:ext>
            </a:extLst>
          </p:cNvPr>
          <p:cNvSpPr txBox="1"/>
          <p:nvPr/>
        </p:nvSpPr>
        <p:spPr>
          <a:xfrm>
            <a:off x="284568" y="262084"/>
            <a:ext cx="22926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«</a:t>
            </a:r>
            <a:r>
              <a:rPr lang="ru-RU" sz="1600" b="1" spc="-1" dirty="0">
                <a:solidFill>
                  <a:srgbClr val="0070C0"/>
                </a:solidFill>
                <a:latin typeface="Times New Roman"/>
                <a:ea typeface="DejaVu Sans"/>
                <a:cs typeface="DejaVu Sans"/>
              </a:rPr>
              <a:t>День отца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»</a:t>
            </a:r>
            <a:endParaRPr kumimoji="0" lang="ru-RU" sz="1600" b="1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9219" name="Picture 3" descr="E:\фото школа 24-25\9 мая\IMG-20250506-WA007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76855" y="4485676"/>
            <a:ext cx="4536639" cy="216982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4461830" y="3905345"/>
            <a:ext cx="42326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b="1" spc="-1" dirty="0">
                <a:solidFill>
                  <a:srgbClr val="0070C0"/>
                </a:solidFill>
                <a:latin typeface="Times New Roman"/>
                <a:ea typeface="DejaVu Sans"/>
                <a:cs typeface="DejaVu Sans"/>
              </a:rPr>
              <a:t>«Торжественная линейка к 80 </a:t>
            </a:r>
            <a:r>
              <a:rPr lang="ru-RU" sz="1600" b="1" spc="-1" dirty="0" err="1">
                <a:solidFill>
                  <a:srgbClr val="0070C0"/>
                </a:solidFill>
                <a:latin typeface="Times New Roman"/>
                <a:ea typeface="DejaVu Sans"/>
                <a:cs typeface="DejaVu Sans"/>
              </a:rPr>
              <a:t>летию</a:t>
            </a:r>
            <a:r>
              <a:rPr lang="ru-RU" sz="1600" b="1" spc="-1" dirty="0">
                <a:solidFill>
                  <a:srgbClr val="0070C0"/>
                </a:solidFill>
                <a:latin typeface="Times New Roman"/>
                <a:ea typeface="DejaVu Sans"/>
                <a:cs typeface="DejaVu Sans"/>
              </a:rPr>
              <a:t> Великой победы!»</a:t>
            </a:r>
            <a:endParaRPr lang="ru-RU" sz="1600" b="1" spc="-1" dirty="0">
              <a:solidFill>
                <a:srgbClr val="000000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9220" name="Picture 4" descr="E:\фото детей 2 класс 24-25\Праздник 23 февраля\IMG-20250221-WA004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83217" y="367210"/>
            <a:ext cx="2965564" cy="2155654"/>
          </a:xfrm>
          <a:prstGeom prst="rect">
            <a:avLst/>
          </a:prstGeom>
          <a:noFill/>
        </p:spPr>
      </p:pic>
      <p:pic>
        <p:nvPicPr>
          <p:cNvPr id="4098" name="Picture 2" descr="E:\фото детей 2 класс 24-25\День космонавтики\IMG-20250425-WA000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2203" y="4703399"/>
            <a:ext cx="4002021" cy="1939772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979842" y="4268903"/>
            <a:ext cx="22340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1600" b="1" spc="-1" dirty="0">
                <a:solidFill>
                  <a:srgbClr val="0070C0"/>
                </a:solidFill>
                <a:latin typeface="Times New Roman"/>
                <a:ea typeface="DejaVu Sans"/>
                <a:cs typeface="DejaVu Sans"/>
              </a:rPr>
              <a:t>«День космонавтики»</a:t>
            </a:r>
            <a:endParaRPr lang="ru-RU" sz="1600" b="1" spc="-1" dirty="0">
              <a:solidFill>
                <a:srgbClr val="000000"/>
              </a:solidFill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5589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9A83C75F-8519-997F-A3FD-CA37AA6DB40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21CC372-B1AE-4C7E-BC72-8AD8BE1D9010}"/>
              </a:ext>
            </a:extLst>
          </p:cNvPr>
          <p:cNvSpPr txBox="1"/>
          <p:nvPr/>
        </p:nvSpPr>
        <p:spPr>
          <a:xfrm>
            <a:off x="1984303" y="-5153"/>
            <a:ext cx="81408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3200" b="1" i="0" u="none" strike="noStrike" kern="1200" cap="none" spc="-1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Библиотечный час</a:t>
            </a:r>
            <a:endParaRPr kumimoji="0" lang="ru-RU" sz="3200" b="0" i="0" u="none" strike="noStrike" kern="1200" cap="none" spc="-1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7F1432A-38C1-EA79-6868-45386E246E5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18603" y="208625"/>
            <a:ext cx="3495615" cy="262335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B570D0B-FD6B-F8D6-298C-BFE97518DBB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1675" y="287234"/>
            <a:ext cx="2356325" cy="31417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FC7D31D-BD89-C269-4102-F91AF89B3F4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33226" y="660453"/>
            <a:ext cx="2293768" cy="30583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53D347D-7E7F-4904-318E-395689D9D12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87840" y="579622"/>
            <a:ext cx="2523561" cy="33647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D92F718-DE7E-3A7C-170F-42EB9ED4356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43284" y="3040601"/>
            <a:ext cx="3608774" cy="360877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E519E41-C0EB-40DA-02C5-680982AB9F4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8245" y="3875828"/>
            <a:ext cx="3711360" cy="279221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7EFEDA37-AF6B-DC6D-C942-3E1A15A1FBA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80930" y="4052767"/>
            <a:ext cx="3487041" cy="26152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677513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9265</TotalTime>
  <Words>448</Words>
  <Application>Microsoft Office PowerPoint</Application>
  <PresentationFormat>Произвольный</PresentationFormat>
  <Paragraphs>95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Евгений Мартынов</dc:creator>
  <cp:lastModifiedBy>USER</cp:lastModifiedBy>
  <cp:revision>46</cp:revision>
  <dcterms:created xsi:type="dcterms:W3CDTF">2025-02-12T12:50:17Z</dcterms:created>
  <dcterms:modified xsi:type="dcterms:W3CDTF">2026-03-05T22:28:35Z</dcterms:modified>
</cp:coreProperties>
</file>