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408" r:id="rId3"/>
    <p:sldId id="390" r:id="rId4"/>
    <p:sldId id="256" r:id="rId5"/>
    <p:sldId id="387" r:id="rId6"/>
    <p:sldId id="393" r:id="rId7"/>
    <p:sldId id="330" r:id="rId8"/>
    <p:sldId id="329" r:id="rId9"/>
    <p:sldId id="258" r:id="rId10"/>
    <p:sldId id="409" r:id="rId11"/>
    <p:sldId id="395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>
    <p:restoredLeft sz="14914" autoAdjust="0"/>
    <p:restoredTop sz="94704" autoAdjust="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092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134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EDD56-BDA5-4388-B771-F475B0108A1B}" type="datetimeFigureOut">
              <a:rPr lang="ru-RU" smtClean="0"/>
              <a:pPr/>
              <a:t>06.04.2026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44E83-7717-4828-BAF3-DA6E2BF1C4F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EDD56-BDA5-4388-B771-F475B0108A1B}" type="datetimeFigureOut">
              <a:rPr lang="ru-RU" smtClean="0"/>
              <a:pPr/>
              <a:t>06.04.2026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44E83-7717-4828-BAF3-DA6E2BF1C4F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EDD56-BDA5-4388-B771-F475B0108A1B}" type="datetimeFigureOut">
              <a:rPr lang="ru-RU" smtClean="0"/>
              <a:pPr/>
              <a:t>06.04.2026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44E83-7717-4828-BAF3-DA6E2BF1C4F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EDD56-BDA5-4388-B771-F475B0108A1B}" type="datetimeFigureOut">
              <a:rPr lang="ru-RU" smtClean="0"/>
              <a:pPr/>
              <a:t>06.04.2026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44E83-7717-4828-BAF3-DA6E2BF1C4F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EDD56-BDA5-4388-B771-F475B0108A1B}" type="datetimeFigureOut">
              <a:rPr lang="ru-RU" smtClean="0"/>
              <a:pPr/>
              <a:t>06.04.2026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44E83-7717-4828-BAF3-DA6E2BF1C4F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EDD56-BDA5-4388-B771-F475B0108A1B}" type="datetimeFigureOut">
              <a:rPr lang="ru-RU" smtClean="0"/>
              <a:pPr/>
              <a:t>06.04.2026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44E83-7717-4828-BAF3-DA6E2BF1C4F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EDD56-BDA5-4388-B771-F475B0108A1B}" type="datetimeFigureOut">
              <a:rPr lang="ru-RU" smtClean="0"/>
              <a:pPr/>
              <a:t>06.04.2026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44E83-7717-4828-BAF3-DA6E2BF1C4F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EDD56-BDA5-4388-B771-F475B0108A1B}" type="datetimeFigureOut">
              <a:rPr lang="ru-RU" smtClean="0"/>
              <a:pPr/>
              <a:t>06.04.2026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44E83-7717-4828-BAF3-DA6E2BF1C4F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EDD56-BDA5-4388-B771-F475B0108A1B}" type="datetimeFigureOut">
              <a:rPr lang="ru-RU" smtClean="0"/>
              <a:pPr/>
              <a:t>06.04.2026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44E83-7717-4828-BAF3-DA6E2BF1C4F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EDD56-BDA5-4388-B771-F475B0108A1B}" type="datetimeFigureOut">
              <a:rPr lang="ru-RU" smtClean="0"/>
              <a:pPr/>
              <a:t>06.04.2026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44E83-7717-4828-BAF3-DA6E2BF1C4F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AEDD56-BDA5-4388-B771-F475B0108A1B}" type="datetimeFigureOut">
              <a:rPr lang="ru-RU" smtClean="0"/>
              <a:pPr/>
              <a:t>06.04.2026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44E83-7717-4828-BAF3-DA6E2BF1C4F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screen">
            <a:lum/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AEDD56-BDA5-4388-B771-F475B0108A1B}" type="datetimeFigureOut">
              <a:rPr lang="ru-RU" smtClean="0"/>
              <a:pPr/>
              <a:t>06.04.2026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444E83-7717-4828-BAF3-DA6E2BF1C4F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714356"/>
            <a:ext cx="7586690" cy="4643470"/>
          </a:xfrm>
        </p:spPr>
        <p:txBody>
          <a:bodyPr>
            <a:normAutofit fontScale="90000"/>
          </a:bodyPr>
          <a:lstStyle/>
          <a:p>
            <a:r>
              <a:rPr lang="ru-RU" sz="6000" b="1" dirty="0" smtClean="0"/>
              <a:t/>
            </a:r>
            <a:br>
              <a:rPr lang="ru-RU" sz="6000" b="1" dirty="0" smtClean="0"/>
            </a:br>
            <a:r>
              <a:rPr lang="ru-RU" sz="6000" b="1" dirty="0" smtClean="0"/>
              <a:t/>
            </a:r>
            <a:br>
              <a:rPr lang="ru-RU" sz="6000" b="1" dirty="0" smtClean="0"/>
            </a:br>
            <a:r>
              <a:rPr lang="ru-RU" sz="5400" dirty="0" smtClean="0"/>
              <a:t> </a:t>
            </a:r>
            <a:r>
              <a:rPr lang="ru-RU" sz="5400" dirty="0" smtClean="0"/>
              <a:t/>
            </a:r>
            <a:br>
              <a:rPr lang="ru-RU" sz="5400" dirty="0" smtClean="0"/>
            </a:br>
            <a:r>
              <a:rPr lang="ru-RU" sz="5400" dirty="0" smtClean="0"/>
              <a:t/>
            </a:r>
            <a:br>
              <a:rPr lang="ru-RU" sz="5400" dirty="0" smtClean="0"/>
            </a:br>
            <a:r>
              <a:rPr lang="ru-RU" sz="1300" b="1" dirty="0" smtClean="0"/>
              <a:t>Государственное </a:t>
            </a:r>
            <a:r>
              <a:rPr lang="ru-RU" sz="1300" b="1" dirty="0" smtClean="0"/>
              <a:t>бюджетное общеобразовательное учреждение Свердловской области</a:t>
            </a:r>
            <a:br>
              <a:rPr lang="ru-RU" sz="1300" b="1" dirty="0" smtClean="0"/>
            </a:br>
            <a:r>
              <a:rPr lang="ru-RU" sz="1300" b="1" dirty="0" smtClean="0"/>
              <a:t> "</a:t>
            </a:r>
            <a:r>
              <a:rPr lang="ru-RU" sz="1300" b="1" dirty="0" err="1" smtClean="0"/>
              <a:t>Кировградская</a:t>
            </a:r>
            <a:r>
              <a:rPr lang="ru-RU" sz="1300" b="1" dirty="0" smtClean="0"/>
              <a:t> школа-интернат, реализующая адаптированные </a:t>
            </a:r>
            <a:r>
              <a:rPr lang="ru-RU" sz="1300" b="1" dirty="0" smtClean="0"/>
              <a:t/>
            </a:r>
            <a:br>
              <a:rPr lang="ru-RU" sz="1300" b="1" dirty="0" smtClean="0"/>
            </a:br>
            <a:r>
              <a:rPr lang="ru-RU" sz="1300" b="1" dirty="0" smtClean="0"/>
              <a:t> </a:t>
            </a:r>
            <a:r>
              <a:rPr lang="ru-RU" sz="1300" b="1" dirty="0" smtClean="0"/>
              <a:t>основные общеобразовательные </a:t>
            </a:r>
            <a:r>
              <a:rPr lang="ru-RU" sz="1300" b="1" dirty="0" smtClean="0"/>
              <a:t>программы</a:t>
            </a:r>
            <a:r>
              <a:rPr lang="ru-RU" sz="1200" b="1" dirty="0" smtClean="0"/>
              <a:t>»</a:t>
            </a:r>
            <a:r>
              <a:rPr lang="ru-RU" sz="5400" dirty="0" smtClean="0"/>
              <a:t/>
            </a:r>
            <a:br>
              <a:rPr lang="ru-RU" sz="5400" dirty="0" smtClean="0"/>
            </a:br>
            <a:r>
              <a:rPr lang="ru-RU" sz="6000" b="1" dirty="0" smtClean="0"/>
              <a:t/>
            </a:r>
            <a:br>
              <a:rPr lang="ru-RU" sz="6000" b="1" dirty="0" smtClean="0"/>
            </a:br>
            <a:r>
              <a:rPr lang="ru-RU" sz="6000" b="1" dirty="0" smtClean="0"/>
              <a:t>Педагогический </a:t>
            </a:r>
            <a:r>
              <a:rPr lang="ru-RU" sz="6000" b="1" dirty="0" smtClean="0"/>
              <a:t>совет</a:t>
            </a:r>
            <a:br>
              <a:rPr lang="ru-RU" sz="6000" b="1" dirty="0" smtClean="0"/>
            </a:br>
            <a:r>
              <a:rPr lang="ru-RU" sz="1800" b="1" u="sng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1" u="sng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u="sng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Тема: </a:t>
            </a:r>
            <a:r>
              <a:rPr lang="ru-RU" sz="36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«Формы работы школы по социальной адаптации и успешности обучающихся с умственной отсталостью</a:t>
            </a:r>
            <a:r>
              <a:rPr lang="ru-RU" sz="36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br>
              <a:rPr lang="ru-RU" sz="36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</a:t>
            </a:r>
            <a:r>
              <a:rPr lang="ru-RU" sz="18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С.Е.Матусявичус</a:t>
            </a:r>
            <a:r>
              <a:rPr lang="ru-RU" sz="36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6000" b="1" dirty="0" smtClean="0"/>
              <a:t/>
            </a:r>
            <a:br>
              <a:rPr lang="ru-RU" sz="6000" b="1" dirty="0" smtClean="0"/>
            </a:br>
            <a:r>
              <a:rPr lang="ru-RU" sz="6000" b="1" dirty="0" smtClean="0"/>
              <a:t/>
            </a:r>
            <a:br>
              <a:rPr lang="ru-RU" sz="6000" b="1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251520" y="2132856"/>
            <a:ext cx="85468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16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4214810" y="5214950"/>
            <a:ext cx="112300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ru-RU" sz="2800" b="1" dirty="0" smtClean="0"/>
          </a:p>
          <a:p>
            <a:pPr algn="ctr"/>
            <a:r>
              <a:rPr lang="ru-RU" sz="2800" b="1" dirty="0" smtClean="0"/>
              <a:t>2022г.</a:t>
            </a:r>
            <a:endParaRPr lang="ru-RU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USER\Desktop\495d0f9213610bf935e1acada6e62dab-800x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500042"/>
            <a:ext cx="8258204" cy="600079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28662" y="1285860"/>
            <a:ext cx="7429552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ru-RU" sz="2000" b="1" i="1" dirty="0" smtClean="0">
              <a:solidFill>
                <a:srgbClr val="FF3399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i="1" dirty="0" smtClean="0">
                <a:solidFill>
                  <a:srgbClr val="FF3399"/>
                </a:solidFill>
                <a:latin typeface="Times New Roman" pitchFamily="18" charset="0"/>
                <a:cs typeface="Times New Roman" pitchFamily="18" charset="0"/>
              </a:rPr>
              <a:t>Педагог как садовник. Он не в силах изменить породу дерева, но он может и должен улучшать плоды своего сада.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ru-RU" sz="2400" b="1" i="1" dirty="0" smtClean="0">
              <a:solidFill>
                <a:srgbClr val="00206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r" fontAlgn="base">
              <a:spcBef>
                <a:spcPct val="0"/>
              </a:spcBef>
              <a:spcAft>
                <a:spcPct val="0"/>
              </a:spcAft>
            </a:pPr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Учитель ничего не производит, кроме             </a:t>
            </a:r>
          </a:p>
          <a:p>
            <a:pPr lvl="0" algn="r" fontAlgn="base">
              <a:spcBef>
                <a:spcPct val="0"/>
              </a:spcBef>
              <a:spcAft>
                <a:spcPct val="0"/>
              </a:spcAft>
            </a:pPr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будущего…</a:t>
            </a:r>
            <a:endParaRPr lang="ru-RU" sz="2400" dirty="0" smtClean="0">
              <a:solidFill>
                <a:srgbClr val="00206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Два мира есть у человека:</a:t>
            </a:r>
            <a:endParaRPr lang="ru-RU" sz="2400" dirty="0" smtClean="0">
              <a:solidFill>
                <a:srgbClr val="00206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Один, который нас творил,</a:t>
            </a:r>
            <a:endParaRPr lang="ru-RU" sz="2400" dirty="0" smtClean="0">
              <a:solidFill>
                <a:srgbClr val="00206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Другой, который мы до века</a:t>
            </a:r>
            <a:endParaRPr lang="ru-RU" sz="2400" dirty="0" smtClean="0">
              <a:solidFill>
                <a:srgbClr val="00206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Творим по мере наших сил</a:t>
            </a:r>
            <a:endParaRPr lang="ru-RU" sz="2400" dirty="0" smtClean="0">
              <a:solidFill>
                <a:srgbClr val="00206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r"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sz="2400" i="1" dirty="0" smtClean="0">
              <a:solidFill>
                <a:srgbClr val="002060"/>
              </a:solidFill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lvl="0" algn="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i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Н.А.Заболоцкий</a:t>
            </a:r>
            <a:endParaRPr lang="ru-RU" sz="24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http://images.myshared.ru/4/259887/slide_5.jpg"/>
          <p:cNvPicPr>
            <a:picLocks noChangeAspect="1" noChangeArrowheads="1"/>
          </p:cNvPicPr>
          <p:nvPr/>
        </p:nvPicPr>
        <p:blipFill>
          <a:blip r:embed="rId2"/>
          <a:srcRect t="18750" b="25000"/>
          <a:stretch>
            <a:fillRect/>
          </a:stretch>
        </p:blipFill>
        <p:spPr bwMode="auto">
          <a:xfrm>
            <a:off x="357158" y="1714488"/>
            <a:ext cx="8501122" cy="421484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2910" y="1285860"/>
            <a:ext cx="785818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Социальный –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от лат.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cлова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socialis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– общественный, связанный с жизнью и отношениями людей в обществе. 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Адаптация –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биологический термин – приспособление организма к условиям существования. 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Социальная адаптация –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проведение индивидуального и группового поведения в соответствии с господствующей в  соответствии с господствующей в</a:t>
            </a:r>
            <a:r>
              <a:rPr lang="ru-RU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 данном обществе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, классе, социальной группе системой норм и ценностей, осуществляется в процессе социализации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700808"/>
            <a:ext cx="7772400" cy="3170783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Социализация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– это процесс,  включающий в себя усвоение социального опыта, путём вхождения в социальную среду, систему социальных связей.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857232"/>
            <a:ext cx="8229600" cy="560406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Социализация осуществляется через следующие механизмы: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401080" cy="4525963"/>
          </a:xfrm>
        </p:spPr>
        <p:txBody>
          <a:bodyPr>
            <a:normAutofit fontScale="47500" lnSpcReduction="20000"/>
          </a:bodyPr>
          <a:lstStyle/>
          <a:p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Социальные нормы – общепринятые образцы поведения, регламентирующие взаимоотношения людей в обществе</a:t>
            </a:r>
            <a:r>
              <a:rPr lang="ru-RU" sz="3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; </a:t>
            </a:r>
          </a:p>
          <a:p>
            <a:pPr lvl="0"/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Социальный контроль – обеспечивает выполнение социальных норм; </a:t>
            </a:r>
          </a:p>
          <a:p>
            <a:pPr lvl="0"/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Социальные роли – одобряемые образцы поведения, которые общество ожидает от человека; </a:t>
            </a:r>
          </a:p>
          <a:p>
            <a:pPr lvl="0"/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Социальный статус – место личности в данной конкретной системе социальных взаимосвязей; </a:t>
            </a:r>
          </a:p>
          <a:p>
            <a:pPr lvl="0"/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Такт – умение человека чутко относится к другим людям; </a:t>
            </a:r>
          </a:p>
          <a:p>
            <a:pPr lvl="0"/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Бестактность – неумение человека в общении с другими людьми проявлять уважение к их потребности и желаниям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34" y="1643050"/>
            <a:ext cx="821537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Социальная адаптация возрастает в связи с ускорением темпов социальных изменений, в условиях, когда эти изменения затрагивают важные стороны жизни. Такие изменения происходят сегодня в нашем обществе. 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Поэтому наша задача создать все необходимые условия для успешной социализации обучающихся.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700808"/>
            <a:ext cx="7772400" cy="3528392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Первоочередная задача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коррекционно-воспитательного процесса  – </a:t>
            </a:r>
            <a:r>
              <a:rPr lang="ru-RU" sz="36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создание оптимальных условий для социализации детей с умственной отсталостью </a:t>
            </a:r>
            <a:br>
              <a:rPr lang="ru-RU" sz="36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в условиях школы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10182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260648"/>
            <a:ext cx="8136904" cy="1143000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Основные задачи :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37270" y="1196752"/>
            <a:ext cx="8229600" cy="4525963"/>
          </a:xfrm>
        </p:spPr>
        <p:txBody>
          <a:bodyPr>
            <a:noAutofit/>
          </a:bodyPr>
          <a:lstStyle/>
          <a:p>
            <a:r>
              <a:rPr lang="ru-RU" sz="2200" dirty="0" smtClean="0">
                <a:cs typeface="Times New Roman" pitchFamily="18" charset="0"/>
              </a:rPr>
              <a:t>создание </a:t>
            </a:r>
            <a:r>
              <a:rPr lang="ru-RU" sz="2200" dirty="0">
                <a:cs typeface="Times New Roman" pitchFamily="18" charset="0"/>
              </a:rPr>
              <a:t>условий для управления личностными мотивами поведения;</a:t>
            </a:r>
          </a:p>
          <a:p>
            <a:r>
              <a:rPr lang="ru-RU" sz="2200" dirty="0">
                <a:cs typeface="Times New Roman" pitchFamily="18" charset="0"/>
              </a:rPr>
              <a:t> расширять и совершенствовать круг культурных потребностей;</a:t>
            </a:r>
          </a:p>
          <a:p>
            <a:r>
              <a:rPr lang="ru-RU" sz="2200" dirty="0">
                <a:cs typeface="Times New Roman" pitchFamily="18" charset="0"/>
              </a:rPr>
              <a:t> развивать умение анализировать собственную деятельность;</a:t>
            </a:r>
          </a:p>
          <a:p>
            <a:r>
              <a:rPr lang="ru-RU" sz="2200" dirty="0">
                <a:cs typeface="Times New Roman" pitchFamily="18" charset="0"/>
              </a:rPr>
              <a:t> формировать стремления добиваться результатов и доводить начатое дело до конца;</a:t>
            </a:r>
          </a:p>
          <a:p>
            <a:r>
              <a:rPr lang="ru-RU" sz="2200" dirty="0">
                <a:cs typeface="Times New Roman" pitchFamily="18" charset="0"/>
              </a:rPr>
              <a:t> развивать стремления к познанию окружающего мира;</a:t>
            </a:r>
          </a:p>
          <a:p>
            <a:r>
              <a:rPr lang="ru-RU" sz="2200" dirty="0">
                <a:cs typeface="Times New Roman" pitchFamily="18" charset="0"/>
              </a:rPr>
              <a:t>создавать условия для </a:t>
            </a:r>
            <a:r>
              <a:rPr lang="ru-RU" sz="2200" dirty="0" err="1">
                <a:cs typeface="Times New Roman" pitchFamily="18" charset="0"/>
              </a:rPr>
              <a:t>корригирования</a:t>
            </a:r>
            <a:r>
              <a:rPr lang="ru-RU" sz="2200" dirty="0">
                <a:cs typeface="Times New Roman" pitchFamily="18" charset="0"/>
              </a:rPr>
              <a:t> (исправления) психических процессов;</a:t>
            </a:r>
          </a:p>
          <a:p>
            <a:r>
              <a:rPr lang="ru-RU" sz="2200" dirty="0">
                <a:cs typeface="Times New Roman" pitchFamily="18" charset="0"/>
              </a:rPr>
              <a:t> исправлять искажённые представления о </a:t>
            </a:r>
            <a:r>
              <a:rPr lang="ru-RU" sz="2200" dirty="0" smtClean="0">
                <a:cs typeface="Times New Roman" pitchFamily="18" charset="0"/>
              </a:rPr>
              <a:t>жизни;</a:t>
            </a:r>
          </a:p>
          <a:p>
            <a:r>
              <a:rPr lang="ru-RU" sz="2200" dirty="0">
                <a:cs typeface="Times New Roman" pitchFamily="18" charset="0"/>
              </a:rPr>
              <a:t>формировать навыки и потребности в труде, в определении достойного места в обществе;</a:t>
            </a:r>
          </a:p>
          <a:p>
            <a:endParaRPr lang="ru-RU" sz="2200" dirty="0"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404664"/>
            <a:ext cx="8229600" cy="1143000"/>
          </a:xfrm>
        </p:spPr>
        <p:txBody>
          <a:bodyPr>
            <a:noAutofit/>
          </a:bodyPr>
          <a:lstStyle/>
          <a:p>
            <a:r>
              <a:rPr lang="ru-RU" sz="3200" b="1" dirty="0" smtClean="0"/>
              <a:t>Основные направления работы по социализации </a:t>
            </a:r>
            <a:r>
              <a:rPr lang="ru-RU" sz="3200" b="1" dirty="0" smtClean="0">
                <a:solidFill>
                  <a:srgbClr val="FF0000"/>
                </a:solidFill>
              </a:rPr>
              <a:t>в школе-интернате  </a:t>
            </a:r>
            <a:r>
              <a:rPr lang="ru-RU" sz="3200" b="1" dirty="0" smtClean="0"/>
              <a:t/>
            </a:r>
            <a:br>
              <a:rPr lang="ru-RU" sz="3200" b="1" dirty="0" smtClean="0"/>
            </a:br>
            <a:r>
              <a:rPr lang="ru-RU" sz="3200" b="1" dirty="0" smtClean="0"/>
              <a:t>(блоковая воспитательная система)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07504" y="2485888"/>
            <a:ext cx="2700808" cy="1512168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Нравственное направление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940152" y="2399952"/>
            <a:ext cx="3024336" cy="1584176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Трудовое </a:t>
            </a:r>
            <a:br>
              <a:rPr lang="ru-RU" dirty="0" smtClean="0"/>
            </a:br>
            <a:r>
              <a:rPr lang="ru-RU" dirty="0" smtClean="0"/>
              <a:t>воспитание, профориентация</a:t>
            </a:r>
            <a:endParaRPr lang="ru-RU" dirty="0"/>
          </a:p>
        </p:txBody>
      </p:sp>
      <p:sp>
        <p:nvSpPr>
          <p:cNvPr id="6" name="Содержимое 2"/>
          <p:cNvSpPr txBox="1">
            <a:spLocks/>
          </p:cNvSpPr>
          <p:nvPr/>
        </p:nvSpPr>
        <p:spPr>
          <a:xfrm>
            <a:off x="3000364" y="3681028"/>
            <a:ext cx="3143272" cy="13681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Общекультурное направление</a:t>
            </a:r>
          </a:p>
        </p:txBody>
      </p:sp>
      <p:sp>
        <p:nvSpPr>
          <p:cNvPr id="7" name="Стрелка вниз 6"/>
          <p:cNvSpPr/>
          <p:nvPr/>
        </p:nvSpPr>
        <p:spPr>
          <a:xfrm>
            <a:off x="4355976" y="1790353"/>
            <a:ext cx="288032" cy="162347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Стрелка вниз 7"/>
          <p:cNvSpPr/>
          <p:nvPr/>
        </p:nvSpPr>
        <p:spPr>
          <a:xfrm rot="18638355">
            <a:off x="6247117" y="1577935"/>
            <a:ext cx="195456" cy="107308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низ 8"/>
          <p:cNvSpPr/>
          <p:nvPr/>
        </p:nvSpPr>
        <p:spPr>
          <a:xfrm rot="3492807">
            <a:off x="2386340" y="1496933"/>
            <a:ext cx="213468" cy="124502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низ 9"/>
          <p:cNvSpPr/>
          <p:nvPr/>
        </p:nvSpPr>
        <p:spPr>
          <a:xfrm rot="1825316">
            <a:off x="3169559" y="1669507"/>
            <a:ext cx="280927" cy="253389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низ 12"/>
          <p:cNvSpPr/>
          <p:nvPr/>
        </p:nvSpPr>
        <p:spPr>
          <a:xfrm rot="19684394">
            <a:off x="5596551" y="1635761"/>
            <a:ext cx="280927" cy="259346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39551" y="4100091"/>
            <a:ext cx="274656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ctr">
              <a:buFont typeface="Arial" pitchFamily="34" charset="0"/>
              <a:buChar char="•"/>
            </a:pPr>
            <a:r>
              <a:rPr lang="ru-RU" sz="2800" dirty="0" smtClean="0"/>
              <a:t>Социальное направление</a:t>
            </a:r>
            <a:endParaRPr lang="ru-RU" sz="2800" dirty="0"/>
          </a:p>
        </p:txBody>
      </p:sp>
      <p:sp>
        <p:nvSpPr>
          <p:cNvPr id="15" name="TextBox 14"/>
          <p:cNvSpPr txBox="1"/>
          <p:nvPr/>
        </p:nvSpPr>
        <p:spPr>
          <a:xfrm>
            <a:off x="5652003" y="4357694"/>
            <a:ext cx="314784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ru-RU" sz="2800" dirty="0" smtClean="0"/>
              <a:t>Спортивно- оздоровительное направление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/>
      <p:bldP spid="6" grpId="0"/>
      <p:bldP spid="7" grpId="0" animBg="1"/>
      <p:bldP spid="8" grpId="0" animBg="1"/>
      <p:bldP spid="9" grpId="0" animBg="1"/>
      <p:bldP spid="10" grpId="0" animBg="1"/>
      <p:bldP spid="13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2300</TotalTime>
  <Words>217</Words>
  <Application>Microsoft Office PowerPoint</Application>
  <PresentationFormat>Экран (4:3)</PresentationFormat>
  <Paragraphs>42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     Государственное бюджетное общеобразовательное учреждение Свердловской области  "Кировградская школа-интернат, реализующая адаптированные   основные общеобразовательные программы»  Педагогический совет  Тема: «Формы работы школы по социальной адаптации и успешности обучающихся с умственной отсталостью»                                                    С.Е.Матусявичус    </vt:lpstr>
      <vt:lpstr>Слайд 2</vt:lpstr>
      <vt:lpstr>Слайд 3</vt:lpstr>
      <vt:lpstr>Социализация – это процесс,  включающий в себя усвоение социального опыта, путём вхождения в социальную среду, систему социальных связей.</vt:lpstr>
      <vt:lpstr>Социализация осуществляется через следующие механизмы: </vt:lpstr>
      <vt:lpstr>Слайд 6</vt:lpstr>
      <vt:lpstr>Первоочередная задача коррекционно-воспитательного процесса  – создание оптимальных условий для социализации детей с умственной отсталостью  в условиях школы</vt:lpstr>
      <vt:lpstr>Основные задачи :</vt:lpstr>
      <vt:lpstr>Основные направления работы по социализации в школе-интернате   (блоковая воспитательная система)</vt:lpstr>
      <vt:lpstr>Слайд 10</vt:lpstr>
      <vt:lpstr>Слайд 11</vt:lpstr>
    </vt:vector>
  </TitlesOfParts>
  <Company>OEM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Социализация – это процесс усвоения ребенком социального опыта: норм и моделей общественного поведения, традиций, необходимых умений и навыков для самостоятельной жизни.</dc:title>
  <dc:creator>Девчонки</dc:creator>
  <cp:lastModifiedBy>USER</cp:lastModifiedBy>
  <cp:revision>200</cp:revision>
  <dcterms:created xsi:type="dcterms:W3CDTF">2012-04-23T06:13:01Z</dcterms:created>
  <dcterms:modified xsi:type="dcterms:W3CDTF">2026-04-06T17:45:39Z</dcterms:modified>
</cp:coreProperties>
</file>