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27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65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24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78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18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00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4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35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44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118C-5604-4F97-A358-CFC8771AE7E2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6E407-82C1-47A9-90FD-8E76D0F81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23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364" y="515250"/>
            <a:ext cx="11668836" cy="1325563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ГБОУ СО «Кировградская школа-интернат» </a:t>
            </a:r>
            <a:endParaRPr lang="ru-RU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370" y="2032165"/>
            <a:ext cx="11436824" cy="4825835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рекомендует к применению родителям (законным представителям)</a:t>
            </a: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ДЕЙСТВИЙ </a:t>
            </a: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раннему выявлению и реагированию на деструктивное поведение несовершеннолетних, проявляющееся под воздействием информации негативного характера, распространяемой в сети Интернет </a:t>
            </a:r>
          </a:p>
          <a:p>
            <a:pPr marL="0" indent="0" algn="ctr">
              <a:buNone/>
            </a:pP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5903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1" y="0"/>
            <a:ext cx="11887199" cy="1523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ВЫЯВЛЕНИИ ТРЕВОЖНЫХ СИГНАЛОВ ДЕСТРУКТИВНОГО ПОВЕДЕНИЯ РЕБЕНКА </a:t>
            </a:r>
            <a:b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требуется психологическая помощь</a:t>
            </a:r>
            <a:b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РОДИТЕЛЯМ РЕКОМЕНДУЕТСЯ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1" y="1523999"/>
            <a:ext cx="11408228" cy="465296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Проявить к  ребенку ласку и  заботу, постараться открыто обсудить причины поведения, появления деструктивных признаков, но при этом не допускать в речи осуждающих фраз и не обвинять его в совершении чего-либо предосудительного;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Рассказать о своих проблемах и переживаниях в его возрасте, о собственном отношении к выявленной проблеме (к наркотикам, жестокости, травле, протестным движениям и др.);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Принять меры по кратковременному изменению информационной среды несовершеннолетнего, обеспечить совместный с ним досуг в течение нескольких дней (например, без предупреждения отправиться в гости, в другой населенный пункт, на дачу, в горы или на море; внезапная пропажа ребенка из поля зрения лица, вовлекающего в деструкцию, часто влечет прекращение дальнейшего «сотрудничества»).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152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Главная цель — переключить внимание и активизировать положительные качества и внутренний потенциал ребенка, мотивировать на социально-позитивное и  законопослушное поведение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6429"/>
            <a:ext cx="10515600" cy="4080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Предупредить деструктивное поведение подростка поможет родительская забота, своевременное обращение к  специалистам (психологам, медицинским работникам и др.). Всегда лучше предотвратить беду, чем исправлять разрушающий характер деструктивного поведения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98761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КУДА ОБРАТИТЬСЯ ЗА ПСИХОЛОГИЧЕСКОЙ ПОМОЩЬЮ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Всероссийский Детский телефон доверия (бесплатно, круглосуточно) https://telefon-doveria.ru/about/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.: 8–800–2000–122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Линия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помощи «Дети Онлайн» — служба телефонного и 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онлайн консультирования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оказывает психологическую и  информационную поддержку детям и подросткам, столкнувшимся с различными проблемами в Интернете http://detionline.com/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.: 8–800–25–000–15 </a:t>
            </a:r>
          </a:p>
        </p:txBody>
      </p:sp>
    </p:spTree>
    <p:extLst>
      <p:ext uri="{BB962C8B-B14F-4D97-AF65-F5344CB8AC3E}">
        <p14:creationId xmlns:p14="http://schemas.microsoft.com/office/powerpoint/2010/main" val="3819291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28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672" y="365125"/>
            <a:ext cx="11273050" cy="5879558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Деструктивное поведение  — это действия (словесные или практические), направленные на разрушение внешних и внутренних структур; стремление человека нарушить свою внутреннюю гармонию, нанести вред себе или окружающим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12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08057" cy="7200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Проявления деструктивного поведения в отношении окружающих людей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4913193" y="3179929"/>
            <a:ext cx="1842448" cy="1842447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Подросток</a:t>
            </a:r>
            <a:endParaRPr lang="ru-RU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677333" y="1345265"/>
            <a:ext cx="6310321" cy="1410766"/>
          </a:xfrm>
          <a:prstGeom prst="wedgeRoundRectCallout">
            <a:avLst>
              <a:gd name="adj1" fmla="val 30400"/>
              <a:gd name="adj2" fmla="val 945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Н</a:t>
            </a:r>
            <a:r>
              <a:rPr lang="ru-RU" sz="2000" dirty="0" smtClean="0">
                <a:solidFill>
                  <a:schemeClr val="tx1"/>
                </a:solidFill>
              </a:rPr>
              <a:t>амеренное нарушение социальных отношений (революционные действия, террористические акты, перевороты, протестные движения с агрессивными проявлениями, экстремизм)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7601803" y="1345264"/>
            <a:ext cx="4244453" cy="1577950"/>
          </a:xfrm>
          <a:prstGeom prst="wedgeRoundRectCallout">
            <a:avLst>
              <a:gd name="adj1" fmla="val -73566"/>
              <a:gd name="adj2" fmla="val 962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П</a:t>
            </a:r>
            <a:r>
              <a:rPr lang="ru-RU" sz="2400" dirty="0" smtClean="0">
                <a:solidFill>
                  <a:schemeClr val="tx1"/>
                </a:solidFill>
              </a:rPr>
              <a:t>ричинение физического ущерба другим людям (побои, драки (регулярные и/или массовые), убийство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8105252" y="3252840"/>
            <a:ext cx="3944204" cy="1849188"/>
          </a:xfrm>
          <a:prstGeom prst="wedgeRoundRectCallout">
            <a:avLst>
              <a:gd name="adj1" fmla="val -88076"/>
              <a:gd name="adj2" fmla="val -40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М</a:t>
            </a:r>
            <a:r>
              <a:rPr lang="ru-RU" sz="2400" dirty="0" smtClean="0">
                <a:solidFill>
                  <a:schemeClr val="tx1"/>
                </a:solidFill>
              </a:rPr>
              <a:t>оральное унижение других людей, провоцирование конфликтов, участие в травле (</a:t>
            </a:r>
            <a:r>
              <a:rPr lang="ru-RU" sz="2400" dirty="0" err="1" smtClean="0">
                <a:solidFill>
                  <a:schemeClr val="tx1"/>
                </a:solidFill>
              </a:rPr>
              <a:t>буллинге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7137778" y="5431654"/>
            <a:ext cx="4531057" cy="670763"/>
          </a:xfrm>
          <a:prstGeom prst="wedgeRoundRectCallout">
            <a:avLst>
              <a:gd name="adj1" fmla="val -66442"/>
              <a:gd name="adj2" fmla="val -1791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Э</a:t>
            </a:r>
            <a:r>
              <a:rPr lang="ru-RU" sz="2400" dirty="0" smtClean="0">
                <a:solidFill>
                  <a:schemeClr val="tx1"/>
                </a:solidFill>
              </a:rPr>
              <a:t>коцид (нанесение вреда объектам природы)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771156" y="5655734"/>
            <a:ext cx="1984485" cy="1004710"/>
          </a:xfrm>
          <a:prstGeom prst="wedgeRoundRectCallout">
            <a:avLst>
              <a:gd name="adj1" fmla="val 8858"/>
              <a:gd name="adj2" fmla="val -1550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Сквернословие, мат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09433" y="4544704"/>
            <a:ext cx="3357349" cy="2115740"/>
          </a:xfrm>
          <a:prstGeom prst="wedgeRoundRectCallout">
            <a:avLst>
              <a:gd name="adj1" fmla="val 92988"/>
              <a:gd name="adj2" fmla="val -445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В</a:t>
            </a:r>
            <a:r>
              <a:rPr lang="ru-RU" sz="2000" dirty="0" smtClean="0">
                <a:solidFill>
                  <a:schemeClr val="tx1"/>
                </a:solidFill>
              </a:rPr>
              <a:t>андализм (порча неодушевленных предметов, разрушение памятников архитектуры, произведений искусства и др.)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293511" y="3397956"/>
            <a:ext cx="4155659" cy="886624"/>
          </a:xfrm>
          <a:prstGeom prst="wedgeRoundRectCallout">
            <a:avLst>
              <a:gd name="adj1" fmla="val 72521"/>
              <a:gd name="adj2" fmla="val 62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Ж</a:t>
            </a:r>
            <a:r>
              <a:rPr lang="ru-RU" sz="2000" dirty="0" smtClean="0">
                <a:solidFill>
                  <a:schemeClr val="tx1"/>
                </a:solidFill>
              </a:rPr>
              <a:t>естокость к животным (пытки, умерщвление, издевательства)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066" y="161925"/>
            <a:ext cx="10515600" cy="1325563"/>
          </a:xfrm>
        </p:spPr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Проявление деструктивного поведения по отношению к себе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Блок-схема: узел 2"/>
          <p:cNvSpPr/>
          <p:nvPr/>
        </p:nvSpPr>
        <p:spPr>
          <a:xfrm>
            <a:off x="4913193" y="3179929"/>
            <a:ext cx="1842448" cy="1842447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Подросток</a:t>
            </a:r>
            <a:endParaRPr lang="ru-RU" dirty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6755642" y="1815152"/>
            <a:ext cx="4462818" cy="1610436"/>
          </a:xfrm>
          <a:prstGeom prst="wedgeRoundRectCallout">
            <a:avLst>
              <a:gd name="adj1" fmla="val -60283"/>
              <a:gd name="adj2" fmla="val 726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</a:t>
            </a:r>
            <a:r>
              <a:rPr lang="ru-RU" sz="2400" dirty="0" smtClean="0">
                <a:solidFill>
                  <a:schemeClr val="tx1"/>
                </a:solidFill>
              </a:rPr>
              <a:t>ействия с риском для жизни и (или) здоровья (</a:t>
            </a:r>
            <a:r>
              <a:rPr lang="ru-RU" sz="2400" dirty="0" err="1" smtClean="0">
                <a:solidFill>
                  <a:schemeClr val="tx1"/>
                </a:solidFill>
              </a:rPr>
              <a:t>паркур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зацепинг</a:t>
            </a:r>
            <a:r>
              <a:rPr lang="ru-RU" sz="2400" dirty="0" smtClean="0">
                <a:solidFill>
                  <a:schemeClr val="tx1"/>
                </a:solidFill>
              </a:rPr>
              <a:t> и иные)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7383439" y="4101152"/>
            <a:ext cx="4168000" cy="1951630"/>
          </a:xfrm>
          <a:prstGeom prst="wedgeRoundRectCallout">
            <a:avLst>
              <a:gd name="adj1" fmla="val -72895"/>
              <a:gd name="adj2" fmla="val -347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С</a:t>
            </a:r>
            <a:r>
              <a:rPr lang="ru-RU" sz="2800" dirty="0" smtClean="0">
                <a:solidFill>
                  <a:schemeClr val="tx1"/>
                </a:solidFill>
              </a:rPr>
              <a:t>уицидальное поведение, суицид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1173707" y="5022376"/>
            <a:ext cx="5049672" cy="1473958"/>
          </a:xfrm>
          <a:prstGeom prst="wedgeRoundRectCallout">
            <a:avLst>
              <a:gd name="adj1" fmla="val 38086"/>
              <a:gd name="adj2" fmla="val -726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Ч</a:t>
            </a:r>
            <a:r>
              <a:rPr lang="ru-RU" sz="2400" dirty="0" smtClean="0">
                <a:solidFill>
                  <a:schemeClr val="tx1"/>
                </a:solidFill>
              </a:rPr>
              <a:t>резмерное видоизменение собственного тела (татуировки, </a:t>
            </a:r>
            <a:r>
              <a:rPr lang="ru-RU" sz="2400" dirty="0" err="1" smtClean="0">
                <a:solidFill>
                  <a:schemeClr val="tx1"/>
                </a:solidFill>
              </a:rPr>
              <a:t>шрамирование</a:t>
            </a:r>
            <a:r>
              <a:rPr lang="ru-RU" sz="2400" dirty="0" smtClean="0">
                <a:solidFill>
                  <a:schemeClr val="tx1"/>
                </a:solidFill>
              </a:rPr>
              <a:t>, пирсинг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723331" y="3084394"/>
            <a:ext cx="3657600" cy="1173707"/>
          </a:xfrm>
          <a:prstGeom prst="wedgeRoundRectCallout">
            <a:avLst>
              <a:gd name="adj1" fmla="val 73570"/>
              <a:gd name="adj2" fmla="val 380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У</a:t>
            </a:r>
            <a:r>
              <a:rPr lang="ru-RU" sz="2000" dirty="0" smtClean="0">
                <a:solidFill>
                  <a:schemeClr val="tx1"/>
                </a:solidFill>
              </a:rPr>
              <a:t>потребление алкоголя, наркотиков, </a:t>
            </a:r>
            <a:r>
              <a:rPr lang="ru-RU" sz="2000" dirty="0" err="1" smtClean="0">
                <a:solidFill>
                  <a:schemeClr val="tx1"/>
                </a:solidFill>
              </a:rPr>
              <a:t>психоактивных</a:t>
            </a:r>
            <a:r>
              <a:rPr lang="ru-RU" sz="2000" dirty="0" smtClean="0">
                <a:solidFill>
                  <a:schemeClr val="tx1"/>
                </a:solidFill>
              </a:rPr>
              <a:t> веществ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1760561" y="1487488"/>
            <a:ext cx="3916908" cy="1078291"/>
          </a:xfrm>
          <a:prstGeom prst="wedgeRoundRectCallout">
            <a:avLst>
              <a:gd name="adj1" fmla="val 51989"/>
              <a:gd name="adj2" fmla="val 1283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Интернет зависимость, патологическая страсть к азартным играм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25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ПРИЗНАКИ ДЕСТРУКТИВНООГО ПОВЕДЕНИЯ ДОЛЖНЫ ВАС НАСТОРОЖИТЬ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7" y="1825624"/>
            <a:ext cx="11395881" cy="503237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</a:t>
            </a:r>
            <a:r>
              <a:rPr lang="ru-RU" dirty="0" smtClean="0"/>
              <a:t>овышенная возбудимость (преувеличенная и/или несоответствующая эмоциональная реакция;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З</a:t>
            </a:r>
            <a:r>
              <a:rPr lang="ru-RU" dirty="0" smtClean="0"/>
              <a:t>ацикленность на негативных эмоциях, склонность к депрессиям;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</a:t>
            </a:r>
            <a:r>
              <a:rPr lang="ru-RU" dirty="0" smtClean="0"/>
              <a:t>трата прежнего эмоционального контакта с близкими людьми;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И</a:t>
            </a:r>
            <a:r>
              <a:rPr lang="ru-RU" dirty="0" smtClean="0"/>
              <a:t>збегание зрительного контакта (уводит взгляд, предпочитает смотреть вниз, себе под ноги);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</a:t>
            </a:r>
            <a:r>
              <a:rPr lang="ru-RU" dirty="0" smtClean="0"/>
              <a:t>еспособность сопереживать, сочувствовать другим людям;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С</a:t>
            </a:r>
            <a:r>
              <a:rPr lang="ru-RU" dirty="0" smtClean="0"/>
              <a:t>тремление показать свое «бесстрашие» окружающим;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С</a:t>
            </a:r>
            <a:r>
              <a:rPr lang="ru-RU" dirty="0" smtClean="0"/>
              <a:t>тремление быть в центре внимания любой ценой;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</a:t>
            </a:r>
            <a:r>
              <a:rPr lang="ru-RU" dirty="0" smtClean="0"/>
              <a:t>елюдимость, отчужденность в школьной среде, в семейно</a:t>
            </a:r>
            <a:r>
              <a:rPr lang="ru-RU" dirty="0"/>
              <a:t>-</a:t>
            </a:r>
            <a:r>
              <a:rPr lang="ru-RU" dirty="0" smtClean="0"/>
              <a:t>бытовых взаимоотношениях, отсутствие друзей, низкие навыки общения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99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ВО ВНЕШНЕМ ВИДЕ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8" y="1690688"/>
            <a:ext cx="11450472" cy="475105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И</a:t>
            </a:r>
            <a:r>
              <a:rPr lang="ru-RU" dirty="0" smtClean="0"/>
              <a:t>спользование деструктивной символики во внешнем виде (одежда с агрессивными надписями и изображениями, смена обуви на «грубую», военизированную);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</a:t>
            </a:r>
            <a:r>
              <a:rPr lang="ru-RU" dirty="0" smtClean="0"/>
              <a:t>ежелание следить за своим внешним видом;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Н</a:t>
            </a:r>
            <a:r>
              <a:rPr lang="ru-RU" dirty="0" smtClean="0"/>
              <a:t>аличие (появление) синяков, ран, царапин на теле или голове;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</a:t>
            </a:r>
            <a:r>
              <a:rPr lang="ru-RU" dirty="0" smtClean="0"/>
              <a:t>оявление следов краски на одежде, руках (в случае нанесения на поверхности рекламы интернет-магазинов наркотиков часто используются аэрозольные баллоны);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</a:t>
            </a:r>
            <a:r>
              <a:rPr lang="ru-RU" dirty="0" smtClean="0"/>
              <a:t>оявление у  несовершеннолетнего дорогостоящей обуви, одежды, других вещей, собственных денежных средств, источник получения которых он не может объяснить (данный факт может свидетельствовать о получении дохода от наркоторговли).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8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 ПОВЕДЕНИИ (ВНЕШНИЕ ПРИЗНАКИ)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1004395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Конфликтное поведение;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В</a:t>
            </a:r>
            <a:r>
              <a:rPr lang="ru-RU" dirty="0" smtClean="0"/>
              <a:t>едение тетради или записной книжки, в которую записывает имена других людей, агрессивные высказывания в их отношении, либо делает негативные рисунки (ребенок угрожает окружающим тем, что запишет чье-то имя в свою тетрадь или записную книжку);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П</a:t>
            </a:r>
            <a:r>
              <a:rPr lang="ru-RU" dirty="0" smtClean="0"/>
              <a:t>роявление интереса к неприятным зрелищам, «ужастикам», частый просмотр фильмов со сценами насилия, суицид;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У</a:t>
            </a:r>
            <a:r>
              <a:rPr lang="ru-RU" dirty="0" smtClean="0"/>
              <a:t>частие в  неформальных асоциальных группах сверстников (безнадзорные подростки, склонные к противоправному поведению);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46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6057"/>
            <a:ext cx="10515600" cy="561090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Трансляция деструктивного контента в  социальных сетях;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Н</a:t>
            </a:r>
            <a:r>
              <a:rPr lang="ru-RU" dirty="0" smtClean="0"/>
              <a:t>авязчивое рисование (рисует жуткие и  пугающие картины либо просто заштриховывает бумагу);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К</a:t>
            </a:r>
            <a:r>
              <a:rPr lang="ru-RU" dirty="0" smtClean="0"/>
              <a:t>оллекционирование и демонстрация оружия;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П</a:t>
            </a:r>
            <a:r>
              <a:rPr lang="ru-RU" dirty="0" smtClean="0"/>
              <a:t>ассивный протест (уходы из дома, бродяжничество, отказ от приемов пищи, отказ от речевого общения);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Ж</a:t>
            </a:r>
            <a:r>
              <a:rPr lang="ru-RU" dirty="0" smtClean="0"/>
              <a:t>естокое обращение с животным,  с людьми;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У</a:t>
            </a:r>
            <a:r>
              <a:rPr lang="ru-RU" dirty="0" smtClean="0"/>
              <a:t>влечение компьютерными играми, содержащими сцены насилия и жестокости;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У</a:t>
            </a:r>
            <a:r>
              <a:rPr lang="ru-RU" dirty="0" smtClean="0"/>
              <a:t>частие в  поджогах, «играх» с  легковоспламеняющимися и взрывоопасными веществами;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(отказ от обучения, участия в школьных мероприятиях, секциях, пропуски школьных занятий, потеря интереса к любимому учебному предмету)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195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629"/>
            <a:ext cx="10515600" cy="59093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Подражание асоциальным формам поведения;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smtClean="0"/>
              <a:t>Появление у несовершеннолетнего (приобретение) предметов и  веществ, которые могут быть использованы для закладок наркотиков;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П</a:t>
            </a:r>
            <a:r>
              <a:rPr lang="ru-RU" dirty="0" smtClean="0"/>
              <a:t>оявление у ребенка информации, которую он пытается утаить от родителей;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Р</a:t>
            </a:r>
            <a:r>
              <a:rPr lang="ru-RU" dirty="0" smtClean="0"/>
              <a:t>ебенок срочно (внезапно) выходит из дома под различными предлогами в позднее время суток (обычно курьеры-закладчики наркотиков работают по внезапно появившимся заказам в темное время суток).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612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Главное мероприятие</Template>
  <TotalTime>227</TotalTime>
  <Words>249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Тема Office</vt:lpstr>
      <vt:lpstr>ГБОУ СО «Кировградская школа-интернат» </vt:lpstr>
      <vt:lpstr>Деструктивное поведение  — это действия (словесные или практические), направленные на разрушение внешних и внутренних структур; стремление человека нарушить свою внутреннюю гармонию, нанести вред себе или окружающим</vt:lpstr>
      <vt:lpstr>Проявления деструктивного поведения в отношении окружающих людей</vt:lpstr>
      <vt:lpstr>Проявление деструктивного поведения по отношению к себе</vt:lpstr>
      <vt:lpstr>КАКИЕ ПРИЗНАКИ ДЕСТРУКТИВНООГО ПОВЕДЕНИЯ ДОЛЖНЫ ВАС НАСТОРОЖИТЬ</vt:lpstr>
      <vt:lpstr>ИЗМЕНЕНИЯ ВО ВНЕШНЕМ ВИДЕ</vt:lpstr>
      <vt:lpstr>ИЗМЕНЕНИЯ В ПОВЕДЕНИИ (ВНЕШНИЕ ПРИЗНАКИ)</vt:lpstr>
      <vt:lpstr>Презентация PowerPoint</vt:lpstr>
      <vt:lpstr>Презентация PowerPoint</vt:lpstr>
      <vt:lpstr>ПРИ ВЫЯВЛЕНИИ ТРЕВОЖНЫХ СИГНАЛОВ ДЕСТРУКТИВНОГО ПОВЕДЕНИЯ РЕБЕНКА  требуется психологическая помощь РОДИТЕЛЯМ РЕКОМЕНДУЕТСЯ</vt:lpstr>
      <vt:lpstr>Главная цель — переключить внимание и активизировать положительные качества и внутренний потенциал ребенка, мотивировать на социально-позитивное и  законопослушное поведение</vt:lpstr>
      <vt:lpstr>КУДА ОБРАТИТЬСЯ ЗА ПСИХОЛОГИЧЕСКОЙ ПОМОЩЬЮ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 «Кировградская школа-интернат» </dc:title>
  <dc:creator>User</dc:creator>
  <cp:lastModifiedBy>User</cp:lastModifiedBy>
  <cp:revision>11</cp:revision>
  <dcterms:created xsi:type="dcterms:W3CDTF">2023-10-10T04:50:28Z</dcterms:created>
  <dcterms:modified xsi:type="dcterms:W3CDTF">2023-10-10T08:57:21Z</dcterms:modified>
</cp:coreProperties>
</file>