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0" r:id="rId3"/>
    <p:sldId id="281" r:id="rId4"/>
    <p:sldId id="287" r:id="rId5"/>
    <p:sldId id="288" r:id="rId6"/>
    <p:sldId id="286" r:id="rId7"/>
    <p:sldId id="257" r:id="rId8"/>
    <p:sldId id="265" r:id="rId9"/>
    <p:sldId id="258" r:id="rId10"/>
    <p:sldId id="259" r:id="rId11"/>
    <p:sldId id="289" r:id="rId12"/>
    <p:sldId id="263" r:id="rId13"/>
    <p:sldId id="271" r:id="rId14"/>
    <p:sldId id="267" r:id="rId15"/>
    <p:sldId id="266" r:id="rId16"/>
    <p:sldId id="290" r:id="rId17"/>
    <p:sldId id="272" r:id="rId18"/>
    <p:sldId id="270" r:id="rId19"/>
    <p:sldId id="275" r:id="rId20"/>
    <p:sldId id="291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7949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222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563E5-4823-4E68-90C8-0232628A13E8}" type="datetimeFigureOut">
              <a:rPr lang="ru-RU" smtClean="0"/>
              <a:pPr/>
              <a:t>07.04.2026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2D2E2-276B-4C86-8B57-23A507FE5B5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563E5-4823-4E68-90C8-0232628A13E8}" type="datetimeFigureOut">
              <a:rPr lang="ru-RU" smtClean="0"/>
              <a:pPr/>
              <a:t>07.04.2026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2D2E2-276B-4C86-8B57-23A507FE5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563E5-4823-4E68-90C8-0232628A13E8}" type="datetimeFigureOut">
              <a:rPr lang="ru-RU" smtClean="0"/>
              <a:pPr/>
              <a:t>07.04.2026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2D2E2-276B-4C86-8B57-23A507FE5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563E5-4823-4E68-90C8-0232628A13E8}" type="datetimeFigureOut">
              <a:rPr lang="ru-RU" smtClean="0"/>
              <a:pPr/>
              <a:t>07.04.2026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2D2E2-276B-4C86-8B57-23A507FE5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563E5-4823-4E68-90C8-0232628A13E8}" type="datetimeFigureOut">
              <a:rPr lang="ru-RU" smtClean="0"/>
              <a:pPr/>
              <a:t>07.04.2026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566400" y="6416676"/>
            <a:ext cx="1016000" cy="365125"/>
          </a:xfrm>
        </p:spPr>
        <p:txBody>
          <a:bodyPr/>
          <a:lstStyle/>
          <a:p>
            <a:fld id="{D4E2D2E2-276B-4C86-8B57-23A507FE5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563E5-4823-4E68-90C8-0232628A13E8}" type="datetimeFigureOut">
              <a:rPr lang="ru-RU" smtClean="0"/>
              <a:pPr/>
              <a:t>07.04.2026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2D2E2-276B-4C86-8B57-23A507FE5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563E5-4823-4E68-90C8-0232628A13E8}" type="datetimeFigureOut">
              <a:rPr lang="ru-RU" smtClean="0"/>
              <a:pPr/>
              <a:t>07.04.2026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2D2E2-276B-4C86-8B57-23A507FE5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563E5-4823-4E68-90C8-0232628A13E8}" type="datetimeFigureOut">
              <a:rPr lang="ru-RU" smtClean="0"/>
              <a:pPr/>
              <a:t>07.04.2026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2D2E2-276B-4C86-8B57-23A507FE5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563E5-4823-4E68-90C8-0232628A13E8}" type="datetimeFigureOut">
              <a:rPr lang="ru-RU" smtClean="0"/>
              <a:pPr/>
              <a:t>07.04.2026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2D2E2-276B-4C86-8B57-23A507FE5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1" y="1524001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563E5-4823-4E68-90C8-0232628A13E8}" type="datetimeFigureOut">
              <a:rPr lang="ru-RU" smtClean="0"/>
              <a:pPr/>
              <a:t>07.04.2026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2D2E2-276B-4C86-8B57-23A507FE5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563E5-4823-4E68-90C8-0232628A13E8}" type="datetimeFigureOut">
              <a:rPr lang="ru-RU" smtClean="0"/>
              <a:pPr/>
              <a:t>07.04.2026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2D2E2-276B-4C86-8B57-23A507FE5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82563E5-4823-4E68-90C8-0232628A13E8}" type="datetimeFigureOut">
              <a:rPr lang="ru-RU" smtClean="0"/>
              <a:pPr/>
              <a:t>07.04.2026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4E2D2E2-276B-4C86-8B57-23A507FE5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23.jpeg"/><Relationship Id="rId7" Type="http://schemas.openxmlformats.org/officeDocument/2006/relationships/image" Target="../media/image58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22.jpeg"/><Relationship Id="rId9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jpeg"/><Relationship Id="rId5" Type="http://schemas.openxmlformats.org/officeDocument/2006/relationships/image" Target="../media/image12.jpeg"/><Relationship Id="rId4" Type="http://schemas.openxmlformats.org/officeDocument/2006/relationships/image" Target="../media/image6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18" Type="http://schemas.openxmlformats.org/officeDocument/2006/relationships/image" Target="../media/image24.jpeg"/><Relationship Id="rId3" Type="http://schemas.openxmlformats.org/officeDocument/2006/relationships/image" Target="../media/image7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17" Type="http://schemas.openxmlformats.org/officeDocument/2006/relationships/image" Target="../media/image23.jpeg"/><Relationship Id="rId2" Type="http://schemas.openxmlformats.org/officeDocument/2006/relationships/image" Target="../media/image10.jpeg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9.jpeg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4" Type="http://schemas.openxmlformats.org/officeDocument/2006/relationships/image" Target="../media/image11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5086" y="304800"/>
            <a:ext cx="10972800" cy="321276"/>
          </a:xfrm>
        </p:spPr>
        <p:txBody>
          <a:bodyPr>
            <a:normAutofit/>
          </a:bodyPr>
          <a:lstStyle/>
          <a:p>
            <a:r>
              <a:rPr lang="ru-RU" altLang="ru-RU" sz="1000" dirty="0" smtClean="0"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Государственное бюджетное общеобразовательное учреждение Свердловской области</a:t>
            </a:r>
            <a:br>
              <a:rPr lang="ru-RU" altLang="ru-RU" sz="1000" dirty="0" smtClean="0"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</a:br>
            <a:r>
              <a:rPr lang="ru-RU" altLang="ru-RU" sz="1000" dirty="0" smtClean="0"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«</a:t>
            </a:r>
            <a:r>
              <a:rPr lang="ru-RU" altLang="ru-RU" sz="1000" dirty="0" err="1" smtClean="0"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Кировградская</a:t>
            </a:r>
            <a:r>
              <a:rPr lang="ru-RU" altLang="ru-RU" sz="1000" dirty="0" smtClean="0"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школа-интернат, реализующая адаптированные  основные общеобразовательные программы»</a:t>
            </a:r>
            <a:endParaRPr lang="ru-RU" sz="1000" dirty="0">
              <a:effectLst/>
              <a:ea typeface="SimSun" pitchFamily="2" charset="-122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23056" y="890289"/>
            <a:ext cx="10482156" cy="4258963"/>
          </a:xfrm>
        </p:spPr>
        <p:txBody>
          <a:bodyPr>
            <a:normAutofit/>
          </a:bodyPr>
          <a:lstStyle/>
          <a:p>
            <a:pPr algn="r">
              <a:lnSpc>
                <a:spcPct val="120000"/>
              </a:lnSpc>
            </a:pPr>
            <a:r>
              <a:rPr lang="ru-RU" sz="2900" b="1" dirty="0" smtClean="0">
                <a:solidFill>
                  <a:srgbClr val="002060"/>
                </a:solidFill>
              </a:rPr>
              <a:t>                 «</a:t>
            </a:r>
            <a:r>
              <a:rPr lang="ru-RU" sz="2200" b="1" dirty="0" smtClean="0">
                <a:solidFill>
                  <a:srgbClr val="002060"/>
                </a:solidFill>
              </a:rPr>
              <a:t>Воспитание в современной школе:</a:t>
            </a:r>
          </a:p>
          <a:p>
            <a:pPr algn="r">
              <a:lnSpc>
                <a:spcPct val="120000"/>
              </a:lnSpc>
            </a:pPr>
            <a:r>
              <a:rPr lang="ru-RU" sz="2200" b="1" dirty="0" smtClean="0">
                <a:solidFill>
                  <a:srgbClr val="002060"/>
                </a:solidFill>
              </a:rPr>
              <a:t> от программы к конкретным действиям».</a:t>
            </a:r>
          </a:p>
          <a:p>
            <a:pPr algn="r">
              <a:lnSpc>
                <a:spcPct val="120000"/>
              </a:lnSpc>
            </a:pPr>
            <a:r>
              <a:rPr lang="ru-RU" sz="2200" b="1" dirty="0" smtClean="0">
                <a:solidFill>
                  <a:srgbClr val="002060"/>
                </a:solidFill>
              </a:rPr>
              <a:t>              Вопросы патриотического воспитания 2023-2024 </a:t>
            </a:r>
            <a:r>
              <a:rPr lang="ru-RU" sz="2200" b="1" dirty="0" err="1" smtClean="0">
                <a:solidFill>
                  <a:srgbClr val="002060"/>
                </a:solidFill>
              </a:rPr>
              <a:t>уч.год</a:t>
            </a:r>
            <a:r>
              <a:rPr lang="ru-RU" sz="2200" b="1" dirty="0" smtClean="0">
                <a:solidFill>
                  <a:srgbClr val="002060"/>
                </a:solidFill>
              </a:rPr>
              <a:t>.</a:t>
            </a:r>
          </a:p>
          <a:p>
            <a:pPr algn="r">
              <a:lnSpc>
                <a:spcPct val="120000"/>
              </a:lnSpc>
            </a:pPr>
            <a:endParaRPr lang="ru-RU" sz="1400" b="1" dirty="0" smtClean="0">
              <a:solidFill>
                <a:srgbClr val="002060"/>
              </a:solidFill>
            </a:endParaRPr>
          </a:p>
          <a:p>
            <a:pPr lvl="0" algn="r">
              <a:buFont typeface="Wingdings" pitchFamily="2" charset="2"/>
              <a:buChar char="v"/>
            </a:pPr>
            <a:r>
              <a:rPr lang="ru-RU" sz="1400" dirty="0" smtClean="0"/>
              <a:t>  </a:t>
            </a:r>
            <a:r>
              <a:rPr lang="ru-RU" sz="1400" b="1" i="1" dirty="0" smtClean="0"/>
              <a:t>Результаты: достижения и проблемы реализации проекта «Разговоры о важном».</a:t>
            </a:r>
          </a:p>
          <a:p>
            <a:pPr lvl="0" algn="r">
              <a:buFont typeface="Wingdings" pitchFamily="2" charset="2"/>
              <a:buChar char="v"/>
            </a:pPr>
            <a:r>
              <a:rPr lang="ru-RU" sz="1400" b="1" i="1" dirty="0" smtClean="0"/>
              <a:t>  Формирование стратегии вовлечения в систему школьного патриотического воспитания </a:t>
            </a:r>
          </a:p>
          <a:p>
            <a:pPr lvl="0" algn="r"/>
            <a:r>
              <a:rPr lang="ru-RU" sz="1400" b="1" i="1" dirty="0" smtClean="0"/>
              <a:t>социальных партнеров и родителей.</a:t>
            </a:r>
          </a:p>
          <a:p>
            <a:pPr algn="r">
              <a:buFont typeface="Wingdings" pitchFamily="2" charset="2"/>
              <a:buChar char="v"/>
            </a:pPr>
            <a:r>
              <a:rPr lang="ru-RU" sz="1400" b="1" i="1" dirty="0" smtClean="0"/>
              <a:t>  Обмен опытом. Знакомство педагогов с лучшими практиками патриотического воспитания.</a:t>
            </a:r>
          </a:p>
          <a:p>
            <a:pPr lvl="0" algn="r"/>
            <a:endParaRPr lang="ru-RU" dirty="0" smtClean="0"/>
          </a:p>
          <a:p>
            <a:endParaRPr lang="ru-RU" b="1" i="1" dirty="0" smtClean="0">
              <a:solidFill>
                <a:srgbClr val="002060"/>
              </a:solidFill>
            </a:endParaRPr>
          </a:p>
          <a:p>
            <a:endParaRPr lang="ru-RU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9" name="Рисунок 8" descr="C:\Users\USER\Desktop\img2_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399" y="3974869"/>
            <a:ext cx="4473146" cy="260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USER\Desktop\img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393" y="739299"/>
            <a:ext cx="3875904" cy="2325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USER\Downloads\IMG-20231109-WA001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546" y="3385751"/>
            <a:ext cx="2741139" cy="3196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7229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6837" y="197701"/>
            <a:ext cx="5968806" cy="79397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«Моя большая Родина!»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332" y="1028632"/>
            <a:ext cx="3098629" cy="35557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55351" y="2995918"/>
            <a:ext cx="3129005" cy="35531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3722" y="1618735"/>
            <a:ext cx="4652646" cy="4930347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041555" y="1085823"/>
            <a:ext cx="6870357" cy="79397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«Мы защитники своей страны!»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580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03" y="225211"/>
            <a:ext cx="6499654" cy="557384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+mn-lt"/>
              </a:rPr>
              <a:t>День Победы!</a:t>
            </a:r>
            <a:endParaRPr lang="ru-RU" sz="40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5503" y="988541"/>
            <a:ext cx="3260743" cy="43476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43416" y="2778679"/>
            <a:ext cx="2178502" cy="38600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5413" y="1523999"/>
            <a:ext cx="4481457" cy="3372296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938584" y="847167"/>
            <a:ext cx="6499654" cy="557384"/>
          </a:xfrm>
          <a:prstGeom prst="rect">
            <a:avLst/>
          </a:prstGeom>
        </p:spPr>
        <p:txBody>
          <a:bodyPr vert="horz" anchor="ctr">
            <a:normAutofit fontScale="900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ea typeface="+mj-ea"/>
                <a:cs typeface="+mj-cs"/>
              </a:rPr>
              <a:t>День защитника Отечества</a:t>
            </a:r>
            <a:r>
              <a:rPr kumimoji="0" lang="ru-RU" sz="40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!</a:t>
            </a:r>
            <a:endParaRPr kumimoji="0" lang="ru-RU" sz="4000" b="1" i="0" u="none" strike="noStrike" kern="1200" cap="none" spc="0" normalizeH="0" baseline="0" noProof="0" dirty="0">
              <a:ln w="6350">
                <a:noFill/>
              </a:ln>
              <a:solidFill>
                <a:srgbClr val="FF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00519" y="3352800"/>
            <a:ext cx="2586680" cy="3281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5188" y="202466"/>
            <a:ext cx="9063681" cy="720173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Библиотечный час</a:t>
            </a:r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USER\Downloads\IMG-20231109-WA002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8962" y="420192"/>
            <a:ext cx="3043883" cy="3571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2401" y="1250296"/>
            <a:ext cx="4802659" cy="28933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02812" y="2219071"/>
            <a:ext cx="2693774" cy="3992259"/>
          </a:xfrm>
          <a:prstGeom prst="rect">
            <a:avLst/>
          </a:prstGeom>
        </p:spPr>
      </p:pic>
      <p:pic>
        <p:nvPicPr>
          <p:cNvPr id="8" name="Рисунок 7" descr="C:\Users\USER\Downloads\IMG-20231213-WA0040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1184" y="3904735"/>
            <a:ext cx="3825173" cy="2726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USER\Downloads\IMG-20240124-WA0038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20873" y="3730268"/>
            <a:ext cx="3817451" cy="2873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USER\Downloads\IMG-20240229-WA0081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765059" y="222422"/>
            <a:ext cx="3222941" cy="1674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6113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729" y="112894"/>
            <a:ext cx="10515600" cy="639427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Тематические встречи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80202" y="679702"/>
            <a:ext cx="5125995" cy="639427"/>
          </a:xfrm>
          <a:prstGeom prst="rect">
            <a:avLst/>
          </a:prstGeom>
        </p:spPr>
        <p:txBody>
          <a:bodyPr vert="horz" anchor="ctr">
            <a:normAutofit fontScale="90000" lnSpcReduction="1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Совет ветеранов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965737" y="727648"/>
            <a:ext cx="5451906" cy="639427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Клуб «Витязь» </a:t>
            </a:r>
            <a:r>
              <a:rPr lang="ru-RU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г.Невьянск</a:t>
            </a:r>
            <a:endParaRPr lang="ru-RU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098" name="Picture 2" descr="F:\Новая папка\IMG-20221222-WA00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202" y="1455013"/>
            <a:ext cx="3183924" cy="424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Новая папка\IMG-20240227-WA00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0964" y="1319129"/>
            <a:ext cx="4629665" cy="347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Новая папка\IMG-20240227-WA00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8735" y="1455013"/>
            <a:ext cx="3031010" cy="404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F:\Новая папка\IMG-20240227-WA002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6197" y="3948029"/>
            <a:ext cx="3682253" cy="27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0918" y="4285130"/>
            <a:ext cx="3167366" cy="234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664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01234" y="724930"/>
            <a:ext cx="3896498" cy="502508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Музей военной техники г.В.Пышма</a:t>
            </a:r>
            <a:endParaRPr lang="ru-RU" sz="24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3151" y="741408"/>
            <a:ext cx="3208502" cy="2379789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887363" y="193590"/>
            <a:ext cx="7241059" cy="502508"/>
          </a:xfrm>
          <a:prstGeom prst="rect">
            <a:avLst/>
          </a:prstGeom>
        </p:spPr>
        <p:txBody>
          <a:bodyPr vert="horz" anchor="ctr">
            <a:normAutofit fontScale="750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1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Тематические встречи</a:t>
            </a:r>
            <a:endParaRPr kumimoji="0" lang="ru-RU" sz="41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44161" y="3299254"/>
            <a:ext cx="4431957" cy="502508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Библиотека п.Цементный</a:t>
            </a:r>
            <a:endParaRPr kumimoji="0" lang="ru-RU" sz="2400" b="1" i="0" u="none" strike="noStrike" kern="1200" cap="none" spc="0" normalizeH="0" baseline="0" noProof="0" dirty="0">
              <a:ln w="6350">
                <a:noFill/>
              </a:ln>
              <a:solidFill>
                <a:srgbClr val="FF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ea typeface="+mj-ea"/>
              <a:cs typeface="+mj-cs"/>
            </a:endParaRPr>
          </a:p>
        </p:txBody>
      </p:sp>
      <p:pic>
        <p:nvPicPr>
          <p:cNvPr id="11" name="Рисунок 19" descr="C:\Users\USER\Desktop\пед.сов\IMG-20230418-WA00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2917" y="1029730"/>
            <a:ext cx="2924433" cy="267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93590" y="177114"/>
            <a:ext cx="3896498" cy="502508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Передвижной музей ВОВ</a:t>
            </a:r>
            <a:endParaRPr kumimoji="0" lang="ru-RU" sz="2400" b="1" i="0" u="none" strike="noStrike" kern="1200" cap="none" spc="0" normalizeH="0" baseline="0" noProof="0" dirty="0">
              <a:ln w="6350">
                <a:noFill/>
              </a:ln>
              <a:solidFill>
                <a:srgbClr val="FF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13" name="Содержимое 3" descr="поездки.jf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3653" y="1367727"/>
            <a:ext cx="3682314" cy="2215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USER\Downloads\IMG-20230504-WA0041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5946" y="3837276"/>
            <a:ext cx="3153941" cy="2332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USER\Downloads\IMG-20240213-WA0074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35178" y="3830596"/>
            <a:ext cx="2479590" cy="2594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7570573" y="3599936"/>
            <a:ext cx="4431957" cy="502508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Музей</a:t>
            </a:r>
            <a:r>
              <a:rPr kumimoji="0" lang="ru-RU" sz="2400" b="1" i="0" u="none" strike="noStrike" kern="1200" cap="none" spc="0" normalizeH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 </a:t>
            </a:r>
            <a:r>
              <a:rPr kumimoji="0" lang="ru-RU" sz="2400" b="1" i="0" u="none" strike="noStrike" kern="1200" cap="none" spc="0" normalizeH="0" noProof="0" dirty="0" err="1" smtClean="0">
                <a:ln w="6350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г.Кировград</a:t>
            </a:r>
            <a:endParaRPr kumimoji="0" lang="ru-RU" sz="2400" b="1" i="0" u="none" strike="noStrike" kern="1200" cap="none" spc="0" normalizeH="0" baseline="0" noProof="0" dirty="0">
              <a:ln w="6350">
                <a:noFill/>
              </a:ln>
              <a:solidFill>
                <a:srgbClr val="FF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ea typeface="+mj-ea"/>
              <a:cs typeface="+mj-cs"/>
            </a:endParaRPr>
          </a:p>
        </p:txBody>
      </p:sp>
      <p:pic>
        <p:nvPicPr>
          <p:cNvPr id="17" name="Рисунок 16" descr="C:\Users\USER\Downloads\IMG-20230503-WA0073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369643" y="4160107"/>
            <a:ext cx="3575221" cy="240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USER\Downloads\IMG-20230503-WA007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62651" y="3647303"/>
            <a:ext cx="2167066" cy="2889421"/>
          </a:xfrm>
          <a:prstGeom prst="rect">
            <a:avLst/>
          </a:prstGeom>
          <a:noFill/>
        </p:spPr>
      </p:pic>
      <p:pic>
        <p:nvPicPr>
          <p:cNvPr id="19" name="Рисунок 18" descr="C:\Users\USER\Downloads\IMG-20230505-WA0163.jpg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713861" y="1033104"/>
            <a:ext cx="2912582" cy="2253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9167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98573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FF0000"/>
                </a:solidFill>
                <a:effectLst/>
                <a:latin typeface="+mn-lt"/>
              </a:rPr>
              <a:t>Участие </a:t>
            </a:r>
            <a:r>
              <a:rPr lang="ru-RU" sz="4000" dirty="0">
                <a:solidFill>
                  <a:srgbClr val="FF0000"/>
                </a:solidFill>
                <a:effectLst/>
                <a:latin typeface="+mn-lt"/>
              </a:rPr>
              <a:t>в Акции «МЫВМЕСТЕ</a:t>
            </a:r>
            <a:r>
              <a:rPr lang="ru-RU" sz="4000" dirty="0" smtClean="0">
                <a:solidFill>
                  <a:srgbClr val="FF0000"/>
                </a:solidFill>
                <a:effectLst/>
                <a:latin typeface="+mn-lt"/>
              </a:rPr>
              <a:t>» </a:t>
            </a:r>
            <a:endParaRPr lang="ru-RU" sz="40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218" y="815547"/>
            <a:ext cx="4067890" cy="2298358"/>
          </a:xfrm>
          <a:prstGeom prst="rect">
            <a:avLst/>
          </a:prstGeom>
        </p:spPr>
      </p:pic>
      <p:pic>
        <p:nvPicPr>
          <p:cNvPr id="6" name="Рисунок 5" descr="I:\Новая папка\IMG-20240227-WA0035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33319" y="856735"/>
            <a:ext cx="2784389" cy="3855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esktop\20230207_17032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59115" y="894559"/>
            <a:ext cx="3248030" cy="457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5846" y="2899308"/>
            <a:ext cx="3637212" cy="2696792"/>
          </a:xfrm>
          <a:prstGeom prst="rect">
            <a:avLst/>
          </a:prstGeom>
        </p:spPr>
      </p:pic>
      <p:pic>
        <p:nvPicPr>
          <p:cNvPr id="10" name="Рисунок 9" descr="I:\Новая папка\IMG-20240212-WA0097.jpe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7763" y="4287793"/>
            <a:ext cx="4036540" cy="228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USER\Downloads\20230504_15212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52584" y="4809045"/>
            <a:ext cx="3156612" cy="1863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24663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28563" y="791064"/>
            <a:ext cx="5873579" cy="494271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+mn-lt"/>
              </a:rPr>
              <a:t>Поздравление ветеранов</a:t>
            </a:r>
            <a:endParaRPr lang="ru-RU" sz="32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074" name="Picture 2" descr="C:\Users\USER\Desktop\фото\Бабушка\бес.полк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6119" y="229630"/>
            <a:ext cx="3340323" cy="1401462"/>
          </a:xfrm>
          <a:prstGeom prst="rect">
            <a:avLst/>
          </a:prstGeom>
          <a:noFill/>
        </p:spPr>
      </p:pic>
      <p:pic>
        <p:nvPicPr>
          <p:cNvPr id="9" name="Рисунок 8" descr="C:\Users\USER\Downloads\IMG-20230505-WA0016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5401" y="1783910"/>
            <a:ext cx="3945911" cy="2960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4283676" y="185349"/>
            <a:ext cx="7315200" cy="494271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ea typeface="+mj-ea"/>
                <a:cs typeface="+mj-cs"/>
              </a:rPr>
              <a:t>Чтим и помним своих героев</a:t>
            </a:r>
            <a:endParaRPr kumimoji="0" lang="ru-RU" sz="4000" b="1" i="0" u="none" strike="noStrike" kern="1200" cap="none" spc="0" normalizeH="0" baseline="0" noProof="0" dirty="0">
              <a:ln w="6350">
                <a:noFill/>
              </a:ln>
              <a:solidFill>
                <a:srgbClr val="FFFF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ea typeface="+mj-ea"/>
              <a:cs typeface="+mj-cs"/>
            </a:endParaRPr>
          </a:p>
        </p:txBody>
      </p:sp>
      <p:pic>
        <p:nvPicPr>
          <p:cNvPr id="11" name="Рисунок 10" descr="C:\Users\USER\Downloads\IMG-20230505-WA0018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67333" y="3962399"/>
            <a:ext cx="4027522" cy="275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0" descr="C:\Users\USER\Desktop\пед.сов\IMG-20230504-WA00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25201" y="3573694"/>
            <a:ext cx="4718908" cy="3041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USER\Downloads\IMG-20231003-WA0041 (1)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60633" y="1396780"/>
            <a:ext cx="4409441" cy="2928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214" y="90153"/>
            <a:ext cx="11616744" cy="68258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Сохраняем наши традиций</a:t>
            </a:r>
            <a:endParaRPr lang="ru-RU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6668" y="766117"/>
            <a:ext cx="4420972" cy="33157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29815" y="3433560"/>
            <a:ext cx="2990335" cy="34244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15480" y="3485075"/>
            <a:ext cx="4253074" cy="3199931"/>
          </a:xfrm>
          <a:prstGeom prst="rect">
            <a:avLst/>
          </a:prstGeom>
        </p:spPr>
      </p:pic>
      <p:pic>
        <p:nvPicPr>
          <p:cNvPr id="7" name="Рисунок 6" descr="C:\Users\USER\Downloads\IMG-20230908-WA0055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465968" y="0"/>
            <a:ext cx="2355330" cy="307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ownloads\IMG-20230505-WA0094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13405" y="971632"/>
            <a:ext cx="3725025" cy="2315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USER\Downloads\IMG-20230505-WA0014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2551" y="4028303"/>
            <a:ext cx="3524584" cy="2570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6927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0305"/>
            <a:ext cx="10515600" cy="70938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патриотических конкурсах,</a:t>
            </a:r>
            <a:br>
              <a:rPr lang="ru-RU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семейные работы</a:t>
            </a:r>
            <a:endParaRPr lang="ru-RU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90266" y="1252151"/>
            <a:ext cx="2775940" cy="37152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1621" y="840261"/>
            <a:ext cx="2732176" cy="3374470"/>
          </a:xfrm>
          <a:prstGeom prst="rect">
            <a:avLst/>
          </a:prstGeom>
          <a:ln w="0"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2719" y="742756"/>
            <a:ext cx="2989508" cy="39860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03157" y="2078245"/>
            <a:ext cx="2944376" cy="44049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49648" y="3319847"/>
            <a:ext cx="2623152" cy="337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436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7265" y="210179"/>
            <a:ext cx="7785834" cy="6238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победы!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I:\2023-2024\Конкурсы 2023\город\Грамота II место по волейболу 18.05.2023г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737" y="255373"/>
            <a:ext cx="2610458" cy="3691479"/>
          </a:xfrm>
          <a:prstGeom prst="rect">
            <a:avLst/>
          </a:prstGeom>
          <a:noFill/>
        </p:spPr>
      </p:pic>
      <p:pic>
        <p:nvPicPr>
          <p:cNvPr id="1032" name="Picture 8" descr="I:\2023-2024\Конкурсы 2023\Обл\ДИПЛОМ-Салют победы(20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6279" y="947350"/>
            <a:ext cx="3071383" cy="4407243"/>
          </a:xfrm>
          <a:prstGeom prst="rect">
            <a:avLst/>
          </a:prstGeom>
          <a:noFill/>
        </p:spPr>
      </p:pic>
      <p:pic>
        <p:nvPicPr>
          <p:cNvPr id="19" name="Рисунок 18" descr="C:\Users\USER\Downloads\20240410_23032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6735" y="4018324"/>
            <a:ext cx="2227314" cy="2680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I:\2022-2023\Отчеты МОиМП\ФЕВРАЛЬ\Сапфир Матусявичус\Сапфир Матусявичус 21.02\П.15 Наличие призовых мест обучающихся в межд.всерос.межрегион\Диплом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39345" y="263796"/>
            <a:ext cx="2936147" cy="4038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I:\2022-2023\Отчеты МОиМП\ФЕВРАЛЬ\Сапфир Матусявичус\Сапфир Матусявичус 21.02\П.15 Наличие призовых мест обучающихся в межд.всерос.межрегион\Untitled.FR12 - 001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448536" y="181233"/>
            <a:ext cx="2570469" cy="3634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4" descr="I:\2023-2024\Конкурсы 2023\Конкурсы 2023г -Лена\Мы разные, мы вместе - 2023\Диплом II место Муравьева Анастасия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70075" y="2984267"/>
            <a:ext cx="2314833" cy="3457722"/>
          </a:xfrm>
          <a:prstGeom prst="rect">
            <a:avLst/>
          </a:prstGeom>
          <a:noFill/>
        </p:spPr>
      </p:pic>
      <p:pic>
        <p:nvPicPr>
          <p:cNvPr id="25" name="Picture 2" descr="I:\2023-2024\Конкурсы 2023\всерос\Диплом I степени Юдин Дмитрий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91633" y="3426764"/>
            <a:ext cx="2413685" cy="32870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1510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124" y="387178"/>
            <a:ext cx="10972800" cy="112931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Воспитательная система нашего образовательного учреждения </a:t>
            </a:r>
            <a:r>
              <a:rPr lang="ru-RU" sz="1600" b="0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охватывает весь педагогический процесс, интегрируя в учебные занятия, внеклассную и внеурочную жизнь детей, их общение, социальную,</a:t>
            </a:r>
            <a:br>
              <a:rPr lang="ru-RU" sz="1600" b="0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0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природную, предметно – эстетическую среды.</a:t>
            </a:r>
            <a:br>
              <a:rPr lang="ru-RU" sz="1600" b="0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0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Воспитание осуществляется только в процессе совместной деятельности </a:t>
            </a:r>
            <a:br>
              <a:rPr lang="ru-RU" sz="1600" b="0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0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педагогов, детей, родителей и социальных партнеров школы.</a:t>
            </a:r>
            <a:r>
              <a:rPr lang="ru-RU" sz="1600" b="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600" b="0" dirty="0"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608437"/>
            <a:ext cx="10972800" cy="4709160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None/>
              <a:defRPr/>
            </a:pPr>
            <a:r>
              <a:rPr lang="ru-RU" sz="17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Направления воспитательной работы:</a:t>
            </a:r>
          </a:p>
          <a:p>
            <a:pPr>
              <a:buFontTx/>
              <a:buNone/>
              <a:defRPr/>
            </a:pPr>
            <a:endParaRPr lang="ru-RU" sz="2000" b="1" i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Правовое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Общекультурное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Экологическое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Спортивно-оздоровительное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Трудовое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Социальное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Сотрудничество с семьей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Дополнительное образование, </a:t>
            </a:r>
          </a:p>
          <a:p>
            <a:pPr>
              <a:buFontTx/>
              <a:buNone/>
              <a:defRPr/>
            </a:pPr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внеурочная деятельность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Методическая работа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None/>
            </a:pPr>
            <a:endParaRPr lang="ru-RU" sz="2000" b="1" i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i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Воспитательная работа организована в соответствии с реализацией </a:t>
            </a:r>
            <a:b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Программы воспитания и Календарного плана на 2023-2024 </a:t>
            </a:r>
            <a:r>
              <a:rPr lang="ru-RU" sz="20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уч.год</a:t>
            </a: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endParaRPr lang="ru-RU" sz="2000" i="1" dirty="0" smtClean="0"/>
          </a:p>
          <a:p>
            <a:pPr>
              <a:buNone/>
            </a:pPr>
            <a:endParaRPr lang="ru-RU" sz="2000" i="1" dirty="0" smtClean="0"/>
          </a:p>
          <a:p>
            <a:pPr>
              <a:buNone/>
            </a:pPr>
            <a:endParaRPr lang="ru-RU" sz="2000" i="1" dirty="0" smtClean="0"/>
          </a:p>
          <a:p>
            <a:pPr>
              <a:buFontTx/>
              <a:buNone/>
              <a:defRPr/>
            </a:pPr>
            <a:endParaRPr lang="ru-RU" sz="17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4271" y="258162"/>
            <a:ext cx="7463481" cy="1101081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Воспитание……….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59675" y="1563294"/>
            <a:ext cx="835316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«Формирование чувства патриотизма и гражданственности, уважения к памяти защитников Отечества и подвигам героев Отечества, к закону и правопорядку, человеку труда и старшему поколению, взаимного уважения, бережного отношения к культурному наследию и традициям народа».</a:t>
            </a:r>
          </a:p>
          <a:p>
            <a:endParaRPr lang="ru-RU" sz="2400" dirty="0" smtClean="0"/>
          </a:p>
          <a:p>
            <a:pPr algn="r"/>
            <a:r>
              <a:rPr lang="ru-RU" sz="2400" b="1" dirty="0" smtClean="0"/>
              <a:t>В. В. Путин</a:t>
            </a:r>
            <a:endParaRPr lang="ru-RU" sz="24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</a:rPr>
              <a:t>Назначение Программы воспитания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</a:rPr>
              <a:t> обучающихся с умственной отсталостью (интеллектуальными нарушениями)  – поддержка и развитие воспитательной работы в ГБОУ СО «</a:t>
            </a:r>
            <a:r>
              <a:rPr lang="ru-RU" sz="1400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</a:rPr>
              <a:t>Кировградская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</a:rPr>
              <a:t> школа – интернат», помощь педагогам в систематизации воспитательной  деятельности с учетом особых образовательных потребностей детей.</a:t>
            </a:r>
            <a:br>
              <a:rPr lang="ru-RU" sz="1400" dirty="0" smtClean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</a:rPr>
            </a:br>
            <a:endParaRPr lang="ru-RU" sz="1400" dirty="0">
              <a:solidFill>
                <a:schemeClr val="accent1">
                  <a:lumMod val="50000"/>
                </a:schemeClr>
              </a:solidFill>
              <a:effectLst/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fontAlgn="t">
              <a:buNone/>
            </a:pPr>
            <a:r>
              <a:rPr lang="ru-RU" b="1" i="1" dirty="0" smtClean="0"/>
              <a:t>Инвариантные модули</a:t>
            </a:r>
            <a:endParaRPr lang="ru-RU" dirty="0" smtClean="0"/>
          </a:p>
          <a:p>
            <a:pPr fontAlgn="t"/>
            <a:r>
              <a:rPr lang="ru-RU" dirty="0" smtClean="0">
                <a:solidFill>
                  <a:srgbClr val="FF0000"/>
                </a:solidFill>
              </a:rPr>
              <a:t>3.1. Модуль «Классное руководство»……………………………………….</a:t>
            </a:r>
          </a:p>
          <a:p>
            <a:pPr fontAlgn="t"/>
            <a:r>
              <a:rPr lang="ru-RU" dirty="0" smtClean="0"/>
              <a:t>3.2. Модуль «Школьный урок»……………………………………………...</a:t>
            </a:r>
          </a:p>
          <a:p>
            <a:pPr fontAlgn="t"/>
            <a:r>
              <a:rPr lang="ru-RU" b="1" dirty="0" smtClean="0">
                <a:solidFill>
                  <a:srgbClr val="C00000"/>
                </a:solidFill>
              </a:rPr>
              <a:t>3.3. Модуль «Курсы внеурочной деятельности»…………………………...</a:t>
            </a:r>
          </a:p>
          <a:p>
            <a:pPr fontAlgn="t"/>
            <a:r>
              <a:rPr lang="ru-RU" dirty="0" smtClean="0"/>
              <a:t>3.4. Модуль «Работа с родителями»…………………………………………</a:t>
            </a:r>
          </a:p>
          <a:p>
            <a:pPr fontAlgn="t"/>
            <a:r>
              <a:rPr lang="ru-RU" dirty="0" smtClean="0"/>
              <a:t>3.5. Модуль «Самоуправление»……………………………………………...</a:t>
            </a:r>
          </a:p>
          <a:p>
            <a:pPr fontAlgn="t"/>
            <a:r>
              <a:rPr lang="ru-RU" dirty="0" smtClean="0"/>
              <a:t>3.6. Модуль «Профориентация»……………………………………………..</a:t>
            </a:r>
          </a:p>
          <a:p>
            <a:pPr fontAlgn="t"/>
            <a:endParaRPr lang="ru-RU" dirty="0" smtClean="0"/>
          </a:p>
          <a:p>
            <a:pPr fontAlgn="t">
              <a:buNone/>
            </a:pPr>
            <a:r>
              <a:rPr lang="ru-RU" b="1" i="1" dirty="0" smtClean="0"/>
              <a:t>Вариативные  модули</a:t>
            </a:r>
            <a:endParaRPr lang="ru-RU" dirty="0" smtClean="0"/>
          </a:p>
          <a:p>
            <a:pPr fontAlgn="t"/>
            <a:r>
              <a:rPr lang="ru-RU" dirty="0" smtClean="0"/>
              <a:t>3.7. Модуль «Ключевые общешкольные дела»……………………………..</a:t>
            </a:r>
          </a:p>
          <a:p>
            <a:pPr fontAlgn="t"/>
            <a:r>
              <a:rPr lang="ru-RU" dirty="0" smtClean="0"/>
              <a:t>3.8. Модуль «Детские общественные объединения»……………………….</a:t>
            </a:r>
          </a:p>
          <a:p>
            <a:pPr fontAlgn="t"/>
            <a:r>
              <a:rPr lang="ru-RU" dirty="0" smtClean="0"/>
              <a:t>3.9. Модуль «Школьные </a:t>
            </a:r>
            <a:r>
              <a:rPr lang="ru-RU" dirty="0" err="1" smtClean="0"/>
              <a:t>медиа</a:t>
            </a:r>
            <a:r>
              <a:rPr lang="ru-RU" dirty="0" smtClean="0"/>
              <a:t>»……………………………………………..</a:t>
            </a:r>
          </a:p>
          <a:p>
            <a:pPr fontAlgn="t"/>
            <a:r>
              <a:rPr lang="ru-RU" dirty="0" smtClean="0"/>
              <a:t>3.10. Модуль «Экскурсии, походы»………………………………………….</a:t>
            </a:r>
          </a:p>
          <a:p>
            <a:pPr fontAlgn="t"/>
            <a:r>
              <a:rPr lang="ru-RU" dirty="0" smtClean="0"/>
              <a:t>3.11. Модуль «Организация предметно-эстетической среды»…………….</a:t>
            </a:r>
          </a:p>
          <a:p>
            <a:pPr fontAlgn="t"/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04272" y="583557"/>
            <a:ext cx="7669425" cy="1143000"/>
          </a:xfrm>
        </p:spPr>
        <p:txBody>
          <a:bodyPr>
            <a:normAutofit fontScale="90000"/>
          </a:bodyPr>
          <a:lstStyle/>
          <a:p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  <a:effectLst/>
              </a:rPr>
              <a:t>Курс 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  <a:effectLst/>
              </a:rPr>
              <a:t>внеурочных занятий </a:t>
            </a:r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  <a:effectLst/>
              </a:rPr>
              <a:t/>
            </a:r>
            <a:br>
              <a:rPr lang="ru-RU" i="1" dirty="0" smtClean="0">
                <a:solidFill>
                  <a:schemeClr val="accent2">
                    <a:lumMod val="50000"/>
                  </a:schemeClr>
                </a:solidFill>
                <a:effectLst/>
              </a:rPr>
            </a:br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  <a:effectLst/>
              </a:rPr>
              <a:t>«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  <a:effectLst/>
              </a:rPr>
              <a:t>Разговоры о важном»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effectLst/>
              </a:rPr>
              <a:t/>
            </a:r>
            <a:br>
              <a:rPr lang="ru-RU" dirty="0">
                <a:solidFill>
                  <a:schemeClr val="accent2">
                    <a:lumMod val="50000"/>
                  </a:schemeClr>
                </a:solidFill>
                <a:effectLst/>
              </a:rPr>
            </a:br>
            <a:endParaRPr lang="ru-RU" dirty="0">
              <a:solidFill>
                <a:schemeClr val="accent2">
                  <a:lumMod val="50000"/>
                </a:schemeClr>
              </a:soli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600200"/>
            <a:ext cx="7669427" cy="4709160"/>
          </a:xfrm>
        </p:spPr>
        <p:txBody>
          <a:bodyPr>
            <a:normAutofit fontScale="92500" lnSpcReduction="10000"/>
          </a:bodyPr>
          <a:lstStyle/>
          <a:p>
            <a:endParaRPr lang="ru-RU" b="1" i="1" dirty="0" smtClean="0"/>
          </a:p>
          <a:p>
            <a:endParaRPr lang="ru-RU" b="1" i="1" dirty="0"/>
          </a:p>
          <a:p>
            <a:endParaRPr lang="ru-RU" b="1" i="1" dirty="0" smtClean="0"/>
          </a:p>
          <a:p>
            <a:r>
              <a:rPr lang="ru-RU" b="1" i="1" dirty="0" smtClean="0"/>
              <a:t>Курс внеурочных занятий «Разговоры о важном» </a:t>
            </a:r>
            <a:r>
              <a:rPr lang="ru-RU" dirty="0" smtClean="0"/>
              <a:t>направлен на развитие ценностного отношения школьников к своей Родине, населяющим ее людям, ее уникальной истории, богатой природе и культуре. Данный курс направлен на формирование внутренней позиции личности школьника, необходимой для конструктивного и ответственного поведения в обществе. </a:t>
            </a:r>
          </a:p>
          <a:p>
            <a:endParaRPr lang="ru-RU" dirty="0"/>
          </a:p>
        </p:txBody>
      </p:sp>
      <p:pic>
        <p:nvPicPr>
          <p:cNvPr id="4" name="Содержимое 3" descr="C:\Users\USER\Desktop\uo9evui9tqw2qdc9wvsjds0qx9810nf5.d93ad512762c0d9aff7ab871f4dd3beb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944" y="127687"/>
            <a:ext cx="3723505" cy="2405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F:\Новая папка\IMG-20240212-WA01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9415" y="1952368"/>
            <a:ext cx="3272618" cy="409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25762" y="370702"/>
            <a:ext cx="6586152" cy="3216875"/>
          </a:xfrm>
        </p:spPr>
        <p:txBody>
          <a:bodyPr>
            <a:noAutofit/>
          </a:bodyPr>
          <a:lstStyle/>
          <a:p>
            <a:pPr marL="137160" indent="0">
              <a:buNone/>
            </a:pPr>
            <a:r>
              <a:rPr lang="ru-RU" sz="2000" b="1" i="1" dirty="0" smtClean="0"/>
              <a:t>Церемония </a:t>
            </a:r>
            <a:r>
              <a:rPr lang="ru-RU" sz="2000" b="1" i="1" dirty="0"/>
              <a:t>поднятия (спуска) Государственного флага Российской Федерации</a:t>
            </a:r>
          </a:p>
          <a:p>
            <a:r>
              <a:rPr lang="ru-RU" sz="2000" dirty="0"/>
              <a:t>Церемония поднятия (спуска) Государственного флага Российской Федерации является одним из важнейших воспитательных событий, направленных на формирование чувства патриотизма и гражданственности у школьников. Поднятие Государственного флага Российской Федерации является почётной обязанностью и поручается обучающимся. Порядок проведения Церемонии закреплён внутренним регламентом школы. Поднятие флага осуществляется в первый учебный день каждой учебной недели перед первым учебным занятием (уроком). Спуск Государственного флага осуществляется в конце каждой учебной недели по окончании             последнего учебного урока.</a:t>
            </a:r>
          </a:p>
          <a:p>
            <a:r>
              <a:rPr lang="x-none" sz="2000" b="1" i="1"/>
              <a:t> </a:t>
            </a:r>
            <a:endParaRPr lang="ru-RU" sz="2000" dirty="0"/>
          </a:p>
        </p:txBody>
      </p:sp>
      <p:pic>
        <p:nvPicPr>
          <p:cNvPr id="4" name="Рисунок 6" descr="C:\Users\USER\Desktop\пед.сов\IMG-20220912-WA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646" y="370702"/>
            <a:ext cx="2503618" cy="3047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Новая папка\20230207_17042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1665" y="595047"/>
            <a:ext cx="3209188" cy="3544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Desktop\пед.сов\IMG-20220905-WA005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197" y="4349578"/>
            <a:ext cx="3827770" cy="2380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5361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5283200" y="76201"/>
            <a:ext cx="66040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2800" b="1" kern="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Патриотическое воспитание</a:t>
            </a:r>
            <a:endParaRPr lang="ru-RU" sz="2800" b="1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14339" name="Рисунок 4" descr="C:\Users\USER\Desktop\пед.сов\20230228_1324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28600"/>
            <a:ext cx="2844799" cy="181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Рисунок 6" descr="C:\Users\USER\Desktop\пед.сов\IMG-20220912-WA0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6794" y="659026"/>
            <a:ext cx="2034746" cy="2034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Рисунок 8" descr="C:\Users\USER\Desktop\пед.сов\IMG-20220905-WA00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31200" y="2286000"/>
            <a:ext cx="3657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Рисунок 9" descr="C:\Users\USER\Desktop\пед.сов\IMG-20220905-WA00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60941" y="685800"/>
            <a:ext cx="3227858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Рисунок 10" descr="C:\Users\USER\Desktop\пед.сов\IMG-20230504-WA00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60801" y="2819401"/>
            <a:ext cx="3340100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Содержимое 5" descr="9 мая 2.jf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3201" y="3581401"/>
            <a:ext cx="3031066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Содержимое 5" descr="9 мая 2.jf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32000" y="4800600"/>
            <a:ext cx="3344333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Содержимое 5" descr="9 мая 2.jfi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6400" y="1447800"/>
            <a:ext cx="2743200" cy="200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7" name="Содержимое 3" descr="добрые дела 2.jfif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70400" y="4648200"/>
            <a:ext cx="2438400" cy="189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8" name="Рисунок 12" descr="C:\Users\USER\Desktop\Мы с ВАМИ! (2)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56000" y="685801"/>
            <a:ext cx="2607733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9" name="Рисунок 13" descr="C:\Users\USER\Desktop\20230207_170328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03201" y="5105401"/>
            <a:ext cx="1801284" cy="159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0" name="Рисунок 5" descr="C:\Users\USER\Desktop\пед.сов\IMG-20221102-WA0060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043353" y="2763795"/>
            <a:ext cx="2533134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1" name="Содержимое 3" descr="4 ноября.jfif"/>
          <p:cNvPicPr>
            <a:picLocks noGrp="1" noChangeAspect="1"/>
          </p:cNvPicPr>
          <p:nvPr>
            <p:ph idx="1"/>
          </p:nvPr>
        </p:nvPicPr>
        <p:blipFill>
          <a:blip r:embed="rId14" cstate="print"/>
          <a:srcRect/>
          <a:stretch>
            <a:fillRect/>
          </a:stretch>
        </p:blipFill>
        <p:spPr>
          <a:xfrm>
            <a:off x="2540001" y="2743200"/>
            <a:ext cx="1919817" cy="1524000"/>
          </a:xfrm>
        </p:spPr>
      </p:pic>
      <p:pic>
        <p:nvPicPr>
          <p:cNvPr id="14352" name="Рисунок 17" descr="C:\Users\USER\Desktop\пед.сов\IMG-20230228-WA0109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534401" y="4495801"/>
            <a:ext cx="3450167" cy="194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3" name="Содержимое 3" descr="поездки.jfif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689600" y="2057400"/>
            <a:ext cx="2540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4" name="Рисунок 19" descr="C:\Users\USER\Desktop\пед.сов\IMG-20230418-WA0032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010400" y="4724400"/>
            <a:ext cx="2235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Содержимое 5" descr="C:\Users\USER\Desktop\Metodicheskie-rekomendacii-po-voprosam-resocializacii-podrostkov_4.jpg"/>
          <p:cNvPicPr>
            <a:picLocks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044779" y="115329"/>
            <a:ext cx="5997147" cy="783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38" y="197707"/>
            <a:ext cx="10972800" cy="59312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Общешкольные праздники, мероприятия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074" name="Picture 2" descr="F:\Новая папка\IMG-20240228-WA0023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9254" y="827854"/>
            <a:ext cx="3538424" cy="50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8074" y="3817934"/>
            <a:ext cx="4065267" cy="30400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983" y="786664"/>
            <a:ext cx="3738790" cy="33032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35303" y="782594"/>
            <a:ext cx="2712339" cy="3616452"/>
          </a:xfrm>
          <a:prstGeom prst="rect">
            <a:avLst/>
          </a:prstGeom>
        </p:spPr>
      </p:pic>
      <p:pic>
        <p:nvPicPr>
          <p:cNvPr id="11" name="Picture 3" descr="F:\Новая папка\IMG-20240229-WA002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22075" y="3592893"/>
            <a:ext cx="4242487" cy="326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3336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7188" y="234778"/>
            <a:ext cx="10972800" cy="768883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9 мая (Выход к мемориалам памяти)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0539" y="3599815"/>
            <a:ext cx="4215456" cy="31615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6211" y="4003590"/>
            <a:ext cx="5409582" cy="27578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78345" y="1176655"/>
            <a:ext cx="3270487" cy="24231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11116" y="1176655"/>
            <a:ext cx="4023360" cy="30175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847" y="1176656"/>
            <a:ext cx="3782806" cy="250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780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76832"/>
          </a:xfrm>
        </p:spPr>
        <p:txBody>
          <a:bodyPr>
            <a:noAutofit/>
          </a:bodyPr>
          <a:lstStyle/>
          <a:p>
            <a:r>
              <a:rPr lang="ru-RU" sz="4400" dirty="0" smtClean="0">
                <a:solidFill>
                  <a:srgbClr val="FFFF00"/>
                </a:solidFill>
              </a:rPr>
              <a:t>Тематические занятия воспитателей</a:t>
            </a:r>
            <a:endParaRPr lang="ru-RU" sz="4400" dirty="0">
              <a:solidFill>
                <a:srgbClr val="FFFF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02443" y="2767914"/>
            <a:ext cx="7474808" cy="3830594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747218" y="1824712"/>
            <a:ext cx="6792097" cy="535523"/>
          </a:xfrm>
          <a:prstGeom prst="rect">
            <a:avLst/>
          </a:prstGeom>
        </p:spPr>
        <p:txBody>
          <a:bodyPr vert="horz" anchor="ctr">
            <a:normAutofit fontScale="825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0000"/>
                </a:solidFill>
                <a:latin typeface="+mn-lt"/>
              </a:rPr>
              <a:t>День героев Отечества</a:t>
            </a:r>
            <a:endParaRPr lang="ru-RU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07771" y="1083173"/>
            <a:ext cx="6792097" cy="535523"/>
          </a:xfrm>
          <a:prstGeom prst="rect">
            <a:avLst/>
          </a:prstGeom>
        </p:spPr>
        <p:txBody>
          <a:bodyPr vert="horz" anchor="ctr">
            <a:normAutofit fontScale="825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0000"/>
                </a:solidFill>
                <a:latin typeface="+mn-lt"/>
              </a:rPr>
              <a:t>День народного единства</a:t>
            </a:r>
            <a:endParaRPr lang="ru-RU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6694" y="1985320"/>
            <a:ext cx="4480625" cy="327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432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723</TotalTime>
  <Words>494</Words>
  <Application>Microsoft Office PowerPoint</Application>
  <PresentationFormat>Произвольный</PresentationFormat>
  <Paragraphs>81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Апекс</vt:lpstr>
      <vt:lpstr>Государственное бюджетное общеобразовательное учреждение Свердловской области  «Кировградская школа-интернат, реализующая адаптированные  основные общеобразовательные программы»</vt:lpstr>
      <vt:lpstr> Воспитательная система нашего образовательного учреждения охватывает весь педагогический процесс, интегрируя в учебные занятия, внеклассную и внеурочную жизнь детей, их общение, социальную,  природную, предметно – эстетическую среды. Воспитание осуществляется только в процессе совместной деятельности  педагогов, детей, родителей и социальных партнеров школы. </vt:lpstr>
      <vt:lpstr>Назначение Программы воспитания обучающихся с умственной отсталостью (интеллектуальными нарушениями)  – поддержка и развитие воспитательной работы в ГБОУ СО «Кировградская школа – интернат», помощь педагогам в систематизации воспитательной  деятельности с учетом особых образовательных потребностей детей. </vt:lpstr>
      <vt:lpstr> Курс внеурочных занятий  «Разговоры о важном» </vt:lpstr>
      <vt:lpstr>Слайд 5</vt:lpstr>
      <vt:lpstr>Слайд 6</vt:lpstr>
      <vt:lpstr>Общешкольные праздники, мероприятия</vt:lpstr>
      <vt:lpstr>9 мая (Выход к мемориалам памяти)</vt:lpstr>
      <vt:lpstr>Тематические занятия воспитателей</vt:lpstr>
      <vt:lpstr>«Моя большая Родина!»</vt:lpstr>
      <vt:lpstr>День Победы!</vt:lpstr>
      <vt:lpstr>«Библиотечный час»</vt:lpstr>
      <vt:lpstr>Тематические встречи</vt:lpstr>
      <vt:lpstr>Музей военной техники г.В.Пышма</vt:lpstr>
      <vt:lpstr>Участие в Акции «МЫВМЕСТЕ» </vt:lpstr>
      <vt:lpstr>Поздравление ветеранов</vt:lpstr>
      <vt:lpstr>Сохраняем наши традиций</vt:lpstr>
      <vt:lpstr>Участие в патриотических конкурсах,  семейные работы</vt:lpstr>
      <vt:lpstr>Наши победы!</vt:lpstr>
      <vt:lpstr>Воспитание……….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71</cp:revision>
  <dcterms:created xsi:type="dcterms:W3CDTF">2024-04-01T13:25:28Z</dcterms:created>
  <dcterms:modified xsi:type="dcterms:W3CDTF">2026-04-06T18:23:26Z</dcterms:modified>
</cp:coreProperties>
</file>