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82" r:id="rId3"/>
    <p:sldId id="257" r:id="rId4"/>
    <p:sldId id="284" r:id="rId5"/>
    <p:sldId id="25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81" r:id="rId15"/>
    <p:sldId id="269" r:id="rId16"/>
    <p:sldId id="271" r:id="rId17"/>
    <p:sldId id="268" r:id="rId18"/>
    <p:sldId id="273" r:id="rId19"/>
    <p:sldId id="274" r:id="rId20"/>
    <p:sldId id="275" r:id="rId21"/>
    <p:sldId id="280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CA7C4E65-2E41-4DE0-8E85-27BF6CAA337F}">
          <p14:sldIdLst>
            <p14:sldId id="256"/>
            <p14:sldId id="282"/>
            <p14:sldId id="257"/>
            <p14:sldId id="284"/>
            <p14:sldId id="258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81"/>
            <p14:sldId id="269"/>
            <p14:sldId id="271"/>
            <p14:sldId id="268"/>
            <p14:sldId id="273"/>
            <p14:sldId id="274"/>
            <p14:sldId id="275"/>
            <p14:sldId id="280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C3300"/>
    <a:srgbClr val="FF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2D3F7-2986-4332-BF72-BC0309548119}" type="datetimeFigureOut">
              <a:rPr lang="ru-RU" smtClean="0"/>
              <a:pPr/>
              <a:t>11.05.2026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3ECE5-54FB-4DAC-A4F0-8867433007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99824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2D3F7-2986-4332-BF72-BC0309548119}" type="datetimeFigureOut">
              <a:rPr lang="ru-RU" smtClean="0"/>
              <a:pPr/>
              <a:t>11.05.2026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3ECE5-54FB-4DAC-A4F0-8867433007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6708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2D3F7-2986-4332-BF72-BC0309548119}" type="datetimeFigureOut">
              <a:rPr lang="ru-RU" smtClean="0"/>
              <a:pPr/>
              <a:t>11.05.2026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3ECE5-54FB-4DAC-A4F0-8867433007B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9332138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2D3F7-2986-4332-BF72-BC0309548119}" type="datetimeFigureOut">
              <a:rPr lang="ru-RU" smtClean="0"/>
              <a:pPr/>
              <a:t>11.05.2026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3ECE5-54FB-4DAC-A4F0-8867433007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90745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2D3F7-2986-4332-BF72-BC0309548119}" type="datetimeFigureOut">
              <a:rPr lang="ru-RU" smtClean="0"/>
              <a:pPr/>
              <a:t>11.05.2026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3ECE5-54FB-4DAC-A4F0-8867433007B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5156094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2D3F7-2986-4332-BF72-BC0309548119}" type="datetimeFigureOut">
              <a:rPr lang="ru-RU" smtClean="0"/>
              <a:pPr/>
              <a:t>11.05.2026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3ECE5-54FB-4DAC-A4F0-8867433007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52953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2D3F7-2986-4332-BF72-BC0309548119}" type="datetimeFigureOut">
              <a:rPr lang="ru-RU" smtClean="0"/>
              <a:pPr/>
              <a:t>11.05.2026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3ECE5-54FB-4DAC-A4F0-8867433007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30484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2D3F7-2986-4332-BF72-BC0309548119}" type="datetimeFigureOut">
              <a:rPr lang="ru-RU" smtClean="0"/>
              <a:pPr/>
              <a:t>11.05.2026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3ECE5-54FB-4DAC-A4F0-8867433007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7617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2D3F7-2986-4332-BF72-BC0309548119}" type="datetimeFigureOut">
              <a:rPr lang="ru-RU" smtClean="0"/>
              <a:pPr/>
              <a:t>11.05.2026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3ECE5-54FB-4DAC-A4F0-8867433007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83859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2D3F7-2986-4332-BF72-BC0309548119}" type="datetimeFigureOut">
              <a:rPr lang="ru-RU" smtClean="0"/>
              <a:pPr/>
              <a:t>11.05.2026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3ECE5-54FB-4DAC-A4F0-8867433007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305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2D3F7-2986-4332-BF72-BC0309548119}" type="datetimeFigureOut">
              <a:rPr lang="ru-RU" smtClean="0"/>
              <a:pPr/>
              <a:t>11.05.2026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3ECE5-54FB-4DAC-A4F0-8867433007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0509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2D3F7-2986-4332-BF72-BC0309548119}" type="datetimeFigureOut">
              <a:rPr lang="ru-RU" smtClean="0"/>
              <a:pPr/>
              <a:t>11.05.2026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3ECE5-54FB-4DAC-A4F0-8867433007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87123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2D3F7-2986-4332-BF72-BC0309548119}" type="datetimeFigureOut">
              <a:rPr lang="ru-RU" smtClean="0"/>
              <a:pPr/>
              <a:t>11.05.2026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3ECE5-54FB-4DAC-A4F0-8867433007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6452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2D3F7-2986-4332-BF72-BC0309548119}" type="datetimeFigureOut">
              <a:rPr lang="ru-RU" smtClean="0"/>
              <a:pPr/>
              <a:t>11.05.2026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3ECE5-54FB-4DAC-A4F0-8867433007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0393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2D3F7-2986-4332-BF72-BC0309548119}" type="datetimeFigureOut">
              <a:rPr lang="ru-RU" smtClean="0"/>
              <a:pPr/>
              <a:t>11.05.2026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3ECE5-54FB-4DAC-A4F0-8867433007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8664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2D3F7-2986-4332-BF72-BC0309548119}" type="datetimeFigureOut">
              <a:rPr lang="ru-RU" smtClean="0"/>
              <a:pPr/>
              <a:t>11.05.2026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3ECE5-54FB-4DAC-A4F0-8867433007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7607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22D3F7-2986-4332-BF72-BC0309548119}" type="datetimeFigureOut">
              <a:rPr lang="ru-RU" smtClean="0"/>
              <a:pPr/>
              <a:t>11.05.2026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6F3ECE5-54FB-4DAC-A4F0-8867433007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8543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е 1"/>
          <p:cNvSpPr txBox="1"/>
          <p:nvPr/>
        </p:nvSpPr>
        <p:spPr>
          <a:xfrm>
            <a:off x="1323057" y="1525380"/>
            <a:ext cx="5345758" cy="207576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5400" b="1" cap="all" dirty="0">
                <a:ln>
                  <a:noFill/>
                </a:ln>
                <a:solidFill>
                  <a:srgbClr val="CC3300"/>
                </a:solidFill>
                <a:effectLst>
                  <a:outerShdw blurRad="19685" dist="12700" dir="5400000" algn="tl">
                    <a:schemeClr val="accent1">
                      <a:satMod val="130000"/>
                      <a:alpha val="60000"/>
                    </a:schemeClr>
                  </a:outerShdw>
                  <a:reflection blurRad="9995" stA="55000" endPos="48000" dist="495" dir="5400000" sy="-100000" algn="bl"/>
                </a:effectLst>
                <a:latin typeface="Calibri"/>
                <a:ea typeface="Calibri"/>
                <a:cs typeface="Times New Roman"/>
              </a:rPr>
              <a:t>Портфолио </a:t>
            </a:r>
            <a:endParaRPr lang="ru-RU" sz="5400" b="1" cap="all" dirty="0" smtClean="0">
              <a:ln>
                <a:noFill/>
              </a:ln>
              <a:solidFill>
                <a:srgbClr val="CC3300"/>
              </a:solidFill>
              <a:effectLst>
                <a:outerShdw blurRad="19685" dist="12700" dir="5400000" algn="tl">
                  <a:schemeClr val="accent1">
                    <a:satMod val="130000"/>
                    <a:alpha val="60000"/>
                  </a:schemeClr>
                </a:outerShdw>
                <a:reflection blurRad="9995" stA="55000" endPos="48000" dist="495" dir="5400000" sy="-100000" algn="bl"/>
              </a:effectLst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5400" b="1" cap="all" dirty="0" smtClean="0">
                <a:solidFill>
                  <a:srgbClr val="CC3300"/>
                </a:solidFill>
                <a:effectLst>
                  <a:outerShdw blurRad="19685" dist="12700" dir="5400000" algn="tl">
                    <a:schemeClr val="accent1">
                      <a:satMod val="130000"/>
                      <a:alpha val="60000"/>
                    </a:schemeClr>
                  </a:outerShdw>
                  <a:reflection blurRad="9995" stA="55000" endPos="48000" dist="495" dir="5400000" sy="-100000" algn="bl"/>
                </a:effectLst>
                <a:latin typeface="Calibri"/>
                <a:ea typeface="Calibri"/>
                <a:cs typeface="Times New Roman"/>
              </a:rPr>
              <a:t>Обучающегося</a:t>
            </a:r>
            <a:endParaRPr lang="ru-RU" dirty="0">
              <a:solidFill>
                <a:srgbClr val="CC33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6" name="Поле 1"/>
          <p:cNvSpPr txBox="1"/>
          <p:nvPr/>
        </p:nvSpPr>
        <p:spPr>
          <a:xfrm>
            <a:off x="3275856" y="4193701"/>
            <a:ext cx="4574985" cy="446276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cap="all" dirty="0" smtClean="0">
                <a:ln>
                  <a:noFill/>
                </a:ln>
                <a:solidFill>
                  <a:srgbClr val="C00000"/>
                </a:solidFill>
                <a:effectLst>
                  <a:outerShdw blurRad="19685" dist="12700" dir="5400000" algn="tl">
                    <a:schemeClr val="accent1">
                      <a:satMod val="130000"/>
                      <a:alpha val="60000"/>
                    </a:schemeClr>
                  </a:outerShdw>
                  <a:reflection blurRad="9995" stA="55000" endPos="48000" dist="495" dir="5400000" sy="-100000" algn="bl"/>
                </a:effectLst>
                <a:latin typeface="Bahnschrift Light" panose="020B0502040204020203" pitchFamily="34" charset="0"/>
                <a:ea typeface="Calibri"/>
                <a:cs typeface="Times New Roman"/>
              </a:rPr>
              <a:t>Воспитатель Шмукста А.Э.</a:t>
            </a:r>
            <a:endParaRPr lang="ru-RU" sz="2000" dirty="0">
              <a:solidFill>
                <a:srgbClr val="C00000"/>
              </a:solidFill>
              <a:effectLst/>
              <a:latin typeface="Bahnschrift Light" panose="020B0502040204020203" pitchFamily="34" charset="0"/>
              <a:ea typeface="Calibri"/>
              <a:cs typeface="Times New Roman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87624" y="332656"/>
            <a:ext cx="5301753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" lvl="0" algn="ctr">
              <a:spcBef>
                <a:spcPts val="600"/>
              </a:spcBef>
              <a:buClr>
                <a:schemeClr val="accent1"/>
              </a:buClr>
              <a:buSzPct val="80000"/>
              <a:defRPr/>
            </a:pPr>
            <a:r>
              <a:rPr lang="ru-RU" sz="1100" b="1" spc="-1" dirty="0">
                <a:solidFill>
                  <a:schemeClr val="tx2">
                    <a:shade val="30000"/>
                    <a:satMod val="150000"/>
                  </a:schemeClr>
                </a:solidFill>
                <a:latin typeface="Times New Roman"/>
                <a:ea typeface="DejaVu Sans"/>
              </a:rPr>
              <a:t>Государственное бюджетное общеобразовательное учреждение Свердловской области «Кировградская школа-интернат, реализующая адаптированные  основные общеобразовательные программы»</a:t>
            </a:r>
            <a:endParaRPr lang="ru-RU" sz="1100" b="1" spc="-1" dirty="0">
              <a:solidFill>
                <a:schemeClr val="tx2">
                  <a:shade val="30000"/>
                  <a:satMod val="150000"/>
                </a:schemeClr>
              </a:solidFill>
              <a:latin typeface="Arial"/>
            </a:endParaRPr>
          </a:p>
        </p:txBody>
      </p:sp>
      <p:sp>
        <p:nvSpPr>
          <p:cNvPr id="7" name="Поле 1"/>
          <p:cNvSpPr txBox="1"/>
          <p:nvPr/>
        </p:nvSpPr>
        <p:spPr>
          <a:xfrm>
            <a:off x="3419872" y="5056142"/>
            <a:ext cx="4574985" cy="375487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600" b="1" cap="all" dirty="0" smtClean="0">
                <a:effectLst>
                  <a:outerShdw blurRad="19685" dist="12700" dir="5400000" algn="tl">
                    <a:schemeClr val="accent1">
                      <a:satMod val="130000"/>
                      <a:alpha val="60000"/>
                    </a:schemeClr>
                  </a:outerShdw>
                  <a:reflection blurRad="9995" stA="55000" endPos="48000" dist="495" dir="5400000" sy="-100000" algn="bl"/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Апрель, 2026 </a:t>
            </a:r>
            <a:r>
              <a:rPr lang="ru-RU" sz="1600" b="1" cap="all" dirty="0" smtClean="0">
                <a:effectLst>
                  <a:outerShdw blurRad="19685" dist="12700" dir="5400000" algn="tl">
                    <a:schemeClr val="accent1">
                      <a:satMod val="130000"/>
                      <a:alpha val="60000"/>
                    </a:schemeClr>
                  </a:outerShdw>
                  <a:reflection blurRad="9995" stA="55000" endPos="48000" dist="495" dir="5400000" sy="-100000" algn="bl"/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г.</a:t>
            </a:r>
            <a:endParaRPr lang="ru-RU" sz="1600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5954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е 1"/>
          <p:cNvSpPr txBox="1"/>
          <p:nvPr/>
        </p:nvSpPr>
        <p:spPr>
          <a:xfrm>
            <a:off x="1251484" y="8678"/>
            <a:ext cx="5959324" cy="941796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800" b="1" cap="all" dirty="0" smtClean="0">
                <a:ln>
                  <a:noFill/>
                </a:ln>
                <a:solidFill>
                  <a:srgbClr val="CC3300"/>
                </a:solidFill>
                <a:effectLst>
                  <a:outerShdw blurRad="19685" dist="12700" dir="5400000" algn="tl">
                    <a:schemeClr val="accent1">
                      <a:satMod val="130000"/>
                      <a:alpha val="60000"/>
                    </a:schemeClr>
                  </a:outerShdw>
                  <a:reflection blurRad="9995" stA="55000" endPos="48000" dist="495" dir="5400000" sy="-100000" algn="bl"/>
                </a:effectLst>
                <a:latin typeface="Calibri"/>
                <a:ea typeface="Calibri"/>
                <a:cs typeface="Times New Roman"/>
              </a:rPr>
              <a:t>ЛИСТ «МОИ ДРУЗЬЯ»</a:t>
            </a:r>
            <a:endParaRPr lang="ru-RU" sz="1600" dirty="0">
              <a:solidFill>
                <a:srgbClr val="CC33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33400" y="1052736"/>
            <a:ext cx="4038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800"/>
              </a:spcBef>
              <a:buClrTx/>
              <a:buFontTx/>
              <a:buNone/>
            </a:pPr>
            <a:r>
              <a:rPr lang="ru-RU" sz="2800" dirty="0">
                <a:solidFill>
                  <a:srgbClr val="000000"/>
                </a:solidFill>
              </a:rPr>
              <a:t>     </a:t>
            </a:r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Фотографии друзей, информация об их интересах, увлечениях.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393248" y="892304"/>
            <a:ext cx="3635119" cy="484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85033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е 1"/>
          <p:cNvSpPr txBox="1"/>
          <p:nvPr/>
        </p:nvSpPr>
        <p:spPr>
          <a:xfrm>
            <a:off x="702521" y="8678"/>
            <a:ext cx="7057253" cy="941796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800" b="1" cap="all" dirty="0" smtClean="0">
                <a:ln>
                  <a:noFill/>
                </a:ln>
                <a:solidFill>
                  <a:srgbClr val="CC3300"/>
                </a:solidFill>
                <a:effectLst>
                  <a:outerShdw blurRad="19685" dist="12700" dir="5400000" algn="tl">
                    <a:schemeClr val="accent1">
                      <a:satMod val="130000"/>
                      <a:alpha val="60000"/>
                    </a:schemeClr>
                  </a:outerShdw>
                  <a:reflection blurRad="9995" stA="55000" endPos="48000" dist="495" dir="5400000" sy="-100000" algn="bl"/>
                </a:effectLst>
                <a:latin typeface="Calibri"/>
                <a:ea typeface="Calibri"/>
                <a:cs typeface="Times New Roman"/>
              </a:rPr>
              <a:t>ЛИСТ «МОИ УВЛЕЧЕНИЯ»</a:t>
            </a:r>
            <a:endParaRPr lang="ru-RU" sz="1600" dirty="0">
              <a:solidFill>
                <a:srgbClr val="CC33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92547" y="1166018"/>
            <a:ext cx="4038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600"/>
              </a:spcBef>
              <a:buClrTx/>
              <a:buFontTx/>
              <a:buNone/>
            </a:pPr>
            <a:r>
              <a:rPr lang="ru-RU" sz="2400" dirty="0">
                <a:solidFill>
                  <a:srgbClr val="000000"/>
                </a:solidFill>
              </a:rPr>
              <a:t>         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Небольшой рассказ о том, чем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увлекается. 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ClrTx/>
              <a:buFontTx/>
              <a:buNone/>
            </a:pP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ClrTx/>
              <a:buFontTx/>
              <a:buNone/>
            </a:pP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Здесь 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же можно написать о занятиях в спортивной секции, учебе в музыкальной школе или других учебных заведениях дополнительного образования.</a:t>
            </a:r>
          </a:p>
        </p:txBody>
      </p:sp>
      <p:pic>
        <p:nvPicPr>
          <p:cNvPr id="9218" name="Picture 2" descr="C:\Users\user\Desktop\hello_html_m26eeeb6a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572000" y="950474"/>
            <a:ext cx="3893012" cy="5503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98023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е 1"/>
          <p:cNvSpPr txBox="1"/>
          <p:nvPr/>
        </p:nvSpPr>
        <p:spPr>
          <a:xfrm>
            <a:off x="1282871" y="8678"/>
            <a:ext cx="5896551" cy="941796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800" b="1" cap="all" dirty="0" smtClean="0">
                <a:ln>
                  <a:noFill/>
                </a:ln>
                <a:solidFill>
                  <a:srgbClr val="CC3300"/>
                </a:solidFill>
                <a:effectLst>
                  <a:outerShdw blurRad="19685" dist="12700" dir="5400000" algn="tl">
                    <a:schemeClr val="accent1">
                      <a:satMod val="130000"/>
                      <a:alpha val="60000"/>
                    </a:schemeClr>
                  </a:outerShdw>
                  <a:reflection blurRad="9995" stA="55000" endPos="48000" dist="495" dir="5400000" sy="-100000" algn="bl"/>
                </a:effectLst>
                <a:latin typeface="Calibri"/>
                <a:ea typeface="Calibri"/>
                <a:cs typeface="Times New Roman"/>
              </a:rPr>
              <a:t>ЛИСТ «МОЯ ШКОЛА»</a:t>
            </a:r>
            <a:endParaRPr lang="ru-RU" sz="1600" dirty="0">
              <a:solidFill>
                <a:srgbClr val="CC33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95536" y="1340768"/>
            <a:ext cx="4038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700"/>
              </a:spcBef>
              <a:buClrTx/>
              <a:buFontTx/>
              <a:buNone/>
            </a:pPr>
            <a:r>
              <a:rPr lang="ru-RU" sz="2800" dirty="0">
                <a:solidFill>
                  <a:srgbClr val="000000"/>
                </a:solidFill>
              </a:rPr>
              <a:t>      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Рассказ, фотографии </a:t>
            </a:r>
          </a:p>
          <a:p>
            <a:pPr eaLnBrk="1" hangingPunct="1">
              <a:spcBef>
                <a:spcPts val="700"/>
              </a:spcBef>
              <a:buClrTx/>
              <a:buFontTx/>
              <a:buNone/>
            </a:pP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о 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школе, одноклассниках  и педагогах.</a:t>
            </a:r>
          </a:p>
          <a:p>
            <a:pPr eaLnBrk="1" hangingPunct="1">
              <a:spcBef>
                <a:spcPts val="700"/>
              </a:spcBef>
              <a:buFont typeface="Arial" charset="0"/>
              <a:buNone/>
            </a:pPr>
            <a:endParaRPr lang="ru-RU" sz="2800" dirty="0">
              <a:solidFill>
                <a:srgbClr val="000000"/>
              </a:solidFill>
            </a:endParaRPr>
          </a:p>
          <a:p>
            <a:pPr eaLnBrk="1" hangingPunct="1">
              <a:spcBef>
                <a:spcPts val="700"/>
              </a:spcBef>
              <a:buFont typeface="Arial" charset="0"/>
              <a:buNone/>
            </a:pPr>
            <a:endParaRPr lang="ru-RU" sz="2800" dirty="0">
              <a:solidFill>
                <a:srgbClr val="000000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20072" y="974704"/>
            <a:ext cx="3672408" cy="511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4191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е 1"/>
          <p:cNvSpPr txBox="1"/>
          <p:nvPr/>
        </p:nvSpPr>
        <p:spPr>
          <a:xfrm>
            <a:off x="592972" y="8678"/>
            <a:ext cx="7276352" cy="941796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800" b="1" cap="all" dirty="0" smtClean="0">
                <a:ln>
                  <a:noFill/>
                </a:ln>
                <a:solidFill>
                  <a:srgbClr val="CC3300"/>
                </a:solidFill>
                <a:effectLst>
                  <a:outerShdw blurRad="19685" dist="12700" dir="5400000" algn="tl">
                    <a:schemeClr val="accent1">
                      <a:satMod val="130000"/>
                      <a:alpha val="60000"/>
                    </a:schemeClr>
                  </a:outerShdw>
                  <a:reflection blurRad="9995" stA="55000" endPos="48000" dist="495" dir="5400000" sy="-100000" algn="bl"/>
                </a:effectLst>
                <a:latin typeface="Calibri"/>
                <a:ea typeface="Calibri"/>
                <a:cs typeface="Times New Roman"/>
              </a:rPr>
              <a:t>ЛИСТ «МОЙ РЕЖИМ ДНЯ»</a:t>
            </a:r>
            <a:endParaRPr lang="ru-RU" sz="1600" dirty="0">
              <a:solidFill>
                <a:srgbClr val="CC33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1052736"/>
            <a:ext cx="5832648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6522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е 1"/>
          <p:cNvSpPr txBox="1"/>
          <p:nvPr/>
        </p:nvSpPr>
        <p:spPr>
          <a:xfrm>
            <a:off x="1138960" y="8678"/>
            <a:ext cx="6184385" cy="830997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spcAft>
                <a:spcPts val="1000"/>
              </a:spcAft>
            </a:pPr>
            <a:r>
              <a:rPr lang="ru-RU" sz="4800" b="1" cap="all" dirty="0" smtClean="0">
                <a:ln>
                  <a:noFill/>
                </a:ln>
                <a:solidFill>
                  <a:srgbClr val="CC3300"/>
                </a:solidFill>
                <a:effectLst>
                  <a:outerShdw blurRad="19685" dist="12700" dir="5400000" algn="tl">
                    <a:schemeClr val="accent1">
                      <a:satMod val="130000"/>
                      <a:alpha val="60000"/>
                    </a:schemeClr>
                  </a:outerShdw>
                  <a:reflection blurRad="9995" stA="55000" endPos="48000" dist="495" dir="5400000" sy="-100000" algn="bl"/>
                </a:effectLst>
                <a:latin typeface="Calibri"/>
                <a:ea typeface="Calibri"/>
                <a:cs typeface="Times New Roman"/>
              </a:rPr>
              <a:t>РАЗДЕЛ «моя учёба»</a:t>
            </a:r>
            <a:endParaRPr lang="ru-RU" sz="1600" dirty="0">
              <a:solidFill>
                <a:srgbClr val="CC33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539552" y="1455837"/>
            <a:ext cx="4038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600"/>
              </a:spcBef>
              <a:buClrTx/>
              <a:buFontTx/>
              <a:buNone/>
            </a:pPr>
            <a:r>
              <a:rPr lang="ru-RU" sz="2400" dirty="0">
                <a:solidFill>
                  <a:srgbClr val="000000"/>
                </a:solidFill>
              </a:rPr>
              <a:t>        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Ученик наполняет этот раздел удачно написанными контрольными работами, интересными проектами, отзывами о прочитанных книгах,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творческими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работами.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064" y="1412776"/>
            <a:ext cx="3230443" cy="4569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26362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е 1"/>
          <p:cNvSpPr txBox="1"/>
          <p:nvPr/>
        </p:nvSpPr>
        <p:spPr>
          <a:xfrm>
            <a:off x="638519" y="8678"/>
            <a:ext cx="7866962" cy="830997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spcAft>
                <a:spcPts val="1000"/>
              </a:spcAft>
            </a:pPr>
            <a:r>
              <a:rPr lang="ru-RU" sz="4800" b="1" cap="all" dirty="0" smtClean="0">
                <a:ln>
                  <a:noFill/>
                </a:ln>
                <a:solidFill>
                  <a:srgbClr val="CC3300"/>
                </a:solidFill>
                <a:effectLst>
                  <a:outerShdw blurRad="19685" dist="12700" dir="5400000" algn="tl">
                    <a:schemeClr val="accent1">
                      <a:satMod val="130000"/>
                      <a:alpha val="60000"/>
                    </a:schemeClr>
                  </a:outerShdw>
                  <a:reflection blurRad="9995" stA="55000" endPos="48000" dist="495" dir="5400000" sy="-100000" algn="bl"/>
                </a:effectLst>
                <a:latin typeface="Calibri"/>
                <a:ea typeface="Calibri"/>
                <a:cs typeface="Times New Roman"/>
              </a:rPr>
              <a:t>РАЗДЕЛ «МОЁ ТВОРЧЕСТВО»</a:t>
            </a:r>
            <a:endParaRPr lang="ru-RU" sz="1600" dirty="0">
              <a:solidFill>
                <a:srgbClr val="CC33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95536" y="1335841"/>
            <a:ext cx="4038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500"/>
              </a:spcBef>
              <a:buClrTx/>
              <a:buFontTx/>
              <a:buNone/>
            </a:pPr>
            <a:r>
              <a:rPr lang="ru-RU" sz="2000" dirty="0">
                <a:solidFill>
                  <a:srgbClr val="000000"/>
                </a:solidFill>
              </a:rPr>
              <a:t>        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этот раздел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помещаем 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творческие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работы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учащиеся. 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500"/>
              </a:spcBef>
              <a:buFont typeface="Arial" charset="0"/>
              <a:buNone/>
            </a:pP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500"/>
              </a:spcBef>
              <a:buClrTx/>
              <a:buFontTx/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Если выполнена объемная работа (поделка), нужно поместить ее фотографию. </a:t>
            </a:r>
          </a:p>
          <a:p>
            <a:pPr eaLnBrk="1" hangingPunct="1">
              <a:lnSpc>
                <a:spcPct val="90000"/>
              </a:lnSpc>
              <a:spcBef>
                <a:spcPts val="500"/>
              </a:spcBef>
              <a:buFont typeface="Arial" charset="0"/>
              <a:buNone/>
            </a:pP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500"/>
              </a:spcBef>
              <a:buClrTx/>
              <a:buFontTx/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Необходимо предоставить полную свободу ребенку при наполнении этого раздела!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016" y="976724"/>
            <a:ext cx="3672408" cy="524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6026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е 1"/>
          <p:cNvSpPr txBox="1"/>
          <p:nvPr/>
        </p:nvSpPr>
        <p:spPr>
          <a:xfrm>
            <a:off x="638519" y="8678"/>
            <a:ext cx="7866962" cy="830997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spcAft>
                <a:spcPts val="1000"/>
              </a:spcAft>
            </a:pPr>
            <a:r>
              <a:rPr lang="ru-RU" sz="4800" b="1" cap="all" dirty="0" smtClean="0">
                <a:ln>
                  <a:noFill/>
                </a:ln>
                <a:solidFill>
                  <a:srgbClr val="CC3300"/>
                </a:solidFill>
                <a:effectLst>
                  <a:outerShdw blurRad="19685" dist="12700" dir="5400000" algn="tl">
                    <a:schemeClr val="accent1">
                      <a:satMod val="130000"/>
                      <a:alpha val="60000"/>
                    </a:schemeClr>
                  </a:outerShdw>
                  <a:reflection blurRad="9995" stA="55000" endPos="48000" dist="495" dir="5400000" sy="-100000" algn="bl"/>
                </a:effectLst>
                <a:latin typeface="Calibri"/>
                <a:ea typeface="Calibri"/>
                <a:cs typeface="Times New Roman"/>
              </a:rPr>
              <a:t>РАЗДЕЛ «МОЁ ТВОРЧЕСТВО»</a:t>
            </a:r>
            <a:endParaRPr lang="ru-RU" sz="1600" dirty="0">
              <a:solidFill>
                <a:srgbClr val="CC33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51520" y="1052736"/>
            <a:ext cx="4320480" cy="5400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450"/>
              </a:spcBef>
              <a:buClrTx/>
              <a:buFontTx/>
              <a:buNone/>
            </a:pP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Если работа принимала участие 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выставке или участвовала в конкурсе, также необходимо дать информацию об этом мероприятии: название, когда, где и кем проводилось. </a:t>
            </a:r>
          </a:p>
          <a:p>
            <a:pPr eaLnBrk="1" hangingPunct="1">
              <a:lnSpc>
                <a:spcPct val="80000"/>
              </a:lnSpc>
              <a:spcBef>
                <a:spcPts val="450"/>
              </a:spcBef>
              <a:buClrTx/>
              <a:buFontTx/>
              <a:buNone/>
            </a:pP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Хорошо бы дополнить это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сообщение 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фотографией. </a:t>
            </a:r>
          </a:p>
          <a:p>
            <a:pPr eaLnBrk="1" hangingPunct="1">
              <a:lnSpc>
                <a:spcPct val="80000"/>
              </a:lnSpc>
              <a:spcBef>
                <a:spcPts val="450"/>
              </a:spcBef>
              <a:buClrTx/>
              <a:buFontTx/>
              <a:buNone/>
            </a:pPr>
            <a:endParaRPr lang="ru-RU" dirty="0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ts val="450"/>
              </a:spcBef>
              <a:buClrTx/>
              <a:buFontTx/>
              <a:buNone/>
            </a:pPr>
            <a:r>
              <a:rPr lang="ru-RU" dirty="0">
                <a:solidFill>
                  <a:srgbClr val="000000"/>
                </a:solidFill>
              </a:rPr>
              <a:t>           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364088" y="906462"/>
            <a:ext cx="3546526" cy="4898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38620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е 1"/>
          <p:cNvSpPr txBox="1"/>
          <p:nvPr/>
        </p:nvSpPr>
        <p:spPr>
          <a:xfrm>
            <a:off x="399672" y="8678"/>
            <a:ext cx="8344657" cy="830997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spcAft>
                <a:spcPts val="1000"/>
              </a:spcAft>
            </a:pPr>
            <a:r>
              <a:rPr lang="ru-RU" sz="4800" b="1" cap="all" dirty="0" smtClean="0">
                <a:ln>
                  <a:noFill/>
                </a:ln>
                <a:solidFill>
                  <a:srgbClr val="CC3300"/>
                </a:solidFill>
                <a:effectLst>
                  <a:outerShdw blurRad="19685" dist="12700" dir="5400000" algn="tl">
                    <a:schemeClr val="accent1">
                      <a:satMod val="130000"/>
                      <a:alpha val="60000"/>
                    </a:schemeClr>
                  </a:outerShdw>
                  <a:reflection blurRad="9995" stA="55000" endPos="48000" dist="495" dir="5400000" sy="-100000" algn="bl"/>
                </a:effectLst>
                <a:latin typeface="Calibri"/>
                <a:ea typeface="Calibri"/>
                <a:cs typeface="Times New Roman"/>
              </a:rPr>
              <a:t>РАЗДЕЛ «МОИ ДОСТИЖЕНИЯ»</a:t>
            </a:r>
            <a:endParaRPr lang="ru-RU" sz="1600" dirty="0">
              <a:solidFill>
                <a:srgbClr val="CC33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99672" y="1291758"/>
            <a:ext cx="4419600" cy="4068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700"/>
              </a:spcBef>
              <a:buClrTx/>
              <a:buFontTx/>
              <a:buNone/>
            </a:pPr>
            <a:r>
              <a:rPr lang="ru-RU" sz="2800" dirty="0">
                <a:solidFill>
                  <a:srgbClr val="000000"/>
                </a:solidFill>
              </a:rPr>
              <a:t>        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Здесь размещаются грамоты, сертификаты, дипломы, благодарственные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письма.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341769" y="839675"/>
            <a:ext cx="3773096" cy="5030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50386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е 1"/>
          <p:cNvSpPr txBox="1"/>
          <p:nvPr/>
        </p:nvSpPr>
        <p:spPr>
          <a:xfrm>
            <a:off x="1155488" y="8678"/>
            <a:ext cx="6833024" cy="169790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spcAft>
                <a:spcPts val="1000"/>
              </a:spcAft>
            </a:pPr>
            <a:r>
              <a:rPr lang="ru-RU" sz="4800" b="1" cap="all" dirty="0" smtClean="0">
                <a:ln>
                  <a:noFill/>
                </a:ln>
                <a:solidFill>
                  <a:srgbClr val="CC3300"/>
                </a:solidFill>
                <a:effectLst>
                  <a:outerShdw blurRad="19685" dist="12700" dir="5400000" algn="tl">
                    <a:schemeClr val="accent1">
                      <a:satMod val="130000"/>
                      <a:alpha val="60000"/>
                    </a:schemeClr>
                  </a:outerShdw>
                  <a:reflection blurRad="9995" stA="55000" endPos="48000" dist="495" dir="5400000" sy="-100000" algn="bl"/>
                </a:effectLst>
                <a:latin typeface="Calibri"/>
                <a:ea typeface="Calibri"/>
                <a:cs typeface="Times New Roman"/>
              </a:rPr>
              <a:t>РАЗДЕЛ «РАБОТЫ,</a:t>
            </a:r>
          </a:p>
          <a:p>
            <a:pPr algn="ctr">
              <a:spcAft>
                <a:spcPts val="1000"/>
              </a:spcAft>
            </a:pPr>
            <a:r>
              <a:rPr lang="ru-RU" sz="4800" b="1" cap="all" dirty="0" smtClean="0">
                <a:solidFill>
                  <a:srgbClr val="CC3300"/>
                </a:solidFill>
                <a:effectLst>
                  <a:outerShdw blurRad="19685" dist="12700" dir="5400000" algn="tl">
                    <a:schemeClr val="accent1">
                      <a:satMod val="130000"/>
                      <a:alpha val="60000"/>
                    </a:schemeClr>
                  </a:outerShdw>
                  <a:reflection blurRad="9995" stA="55000" endPos="48000" dist="495" dir="5400000" sy="-100000" algn="bl"/>
                </a:effectLst>
                <a:latin typeface="Calibri"/>
                <a:ea typeface="Calibri"/>
                <a:cs typeface="Times New Roman"/>
              </a:rPr>
              <a:t>КОТОРЫМИ Я ГОРЖУСЬ</a:t>
            </a:r>
            <a:r>
              <a:rPr lang="ru-RU" sz="4800" b="1" cap="all" dirty="0" smtClean="0">
                <a:ln>
                  <a:noFill/>
                </a:ln>
                <a:solidFill>
                  <a:srgbClr val="CC3300"/>
                </a:solidFill>
                <a:effectLst>
                  <a:outerShdw blurRad="19685" dist="12700" dir="5400000" algn="tl">
                    <a:schemeClr val="accent1">
                      <a:satMod val="130000"/>
                      <a:alpha val="60000"/>
                    </a:schemeClr>
                  </a:outerShdw>
                  <a:reflection blurRad="9995" stA="55000" endPos="48000" dist="495" dir="5400000" sy="-100000" algn="bl"/>
                </a:effectLst>
                <a:latin typeface="Calibri"/>
                <a:ea typeface="Calibri"/>
                <a:cs typeface="Times New Roman"/>
              </a:rPr>
              <a:t>»</a:t>
            </a:r>
            <a:endParaRPr lang="ru-RU" sz="1600" dirty="0">
              <a:solidFill>
                <a:srgbClr val="CC33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11560" y="1844824"/>
            <a:ext cx="3524250" cy="414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    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Здесь включаются исследовательские и проектные работы (указываются темы, изученные материалы, дается описание работы, возможно приложение в виде фотографий, текста работы).  </a:t>
            </a:r>
            <a:endParaRPr lang="ru-RU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92080" y="1741394"/>
            <a:ext cx="3141399" cy="4441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6434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е 1"/>
          <p:cNvSpPr txBox="1"/>
          <p:nvPr/>
        </p:nvSpPr>
        <p:spPr>
          <a:xfrm>
            <a:off x="782052" y="8678"/>
            <a:ext cx="7579897" cy="830997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spcAft>
                <a:spcPts val="1000"/>
              </a:spcAft>
            </a:pPr>
            <a:r>
              <a:rPr lang="ru-RU" sz="4800" b="1" cap="all" dirty="0" smtClean="0">
                <a:solidFill>
                  <a:srgbClr val="CC3300"/>
                </a:solidFill>
                <a:effectLst>
                  <a:outerShdw blurRad="19685" dist="12700" dir="5400000" algn="tl">
                    <a:schemeClr val="accent1">
                      <a:satMod val="130000"/>
                      <a:alpha val="60000"/>
                    </a:schemeClr>
                  </a:outerShdw>
                  <a:reflection blurRad="9995" stA="55000" endPos="48000" dist="495" dir="5400000" sy="-100000" algn="bl"/>
                </a:effectLst>
                <a:latin typeface="Calibri"/>
                <a:ea typeface="Calibri"/>
                <a:cs typeface="Times New Roman"/>
              </a:rPr>
              <a:t>ПРЕЗЕНТАЦИЯ ПОРТФОЛИО</a:t>
            </a:r>
            <a:endParaRPr lang="ru-RU" sz="4800" b="1" cap="all" dirty="0" smtClean="0">
              <a:ln>
                <a:noFill/>
              </a:ln>
              <a:solidFill>
                <a:srgbClr val="CC3300"/>
              </a:solidFill>
              <a:effectLst>
                <a:outerShdw blurRad="19685" dist="12700" dir="5400000" algn="tl">
                  <a:schemeClr val="accent1">
                    <a:satMod val="130000"/>
                    <a:alpha val="60000"/>
                  </a:schemeClr>
                </a:outerShdw>
                <a:reflection blurRad="9995" stA="55000" endPos="48000" dist="495" dir="5400000" sy="-100000" algn="bl"/>
              </a:effectLst>
              <a:latin typeface="Calibri"/>
              <a:ea typeface="Calibri"/>
              <a:cs typeface="Times New Roman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457200" y="1916832"/>
            <a:ext cx="8229600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</a:pP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Портфолио презентуется на </a:t>
            </a:r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родительских 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собраниях, </a:t>
            </a:r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классном собрании. </a:t>
            </a:r>
          </a:p>
          <a:p>
            <a:pPr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</a:pPr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П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резентацию портфолио может   представить и сам ученик.               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6037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2564904"/>
            <a:ext cx="6336704" cy="3096344"/>
          </a:xfrm>
        </p:spPr>
        <p:txBody>
          <a:bodyPr>
            <a:normAutofit lnSpcReduction="10000"/>
          </a:bodyPr>
          <a:lstStyle/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Коллекция работ и результатов учащегося, которая демонстрирует его усилие, прогресс и достижения в различных областях.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Портфолио предполагает способ фиксирования накопления и оценки индивидуальных достижений обучающегося в определенный период его обучения.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оле 1"/>
          <p:cNvSpPr txBox="1"/>
          <p:nvPr/>
        </p:nvSpPr>
        <p:spPr>
          <a:xfrm>
            <a:off x="2159583" y="465343"/>
            <a:ext cx="5076713" cy="1047979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5400" b="1" cap="all" dirty="0">
                <a:ln>
                  <a:noFill/>
                </a:ln>
                <a:solidFill>
                  <a:srgbClr val="CC3300"/>
                </a:solidFill>
                <a:effectLst>
                  <a:outerShdw blurRad="19685" dist="12700" dir="5400000" algn="tl">
                    <a:schemeClr val="accent1">
                      <a:satMod val="130000"/>
                      <a:alpha val="60000"/>
                    </a:schemeClr>
                  </a:outerShdw>
                  <a:reflection blurRad="9995" stA="55000" endPos="48000" dist="495" dir="5400000" sy="-100000" algn="bl"/>
                </a:effectLst>
                <a:latin typeface="Calibri"/>
                <a:ea typeface="Calibri"/>
                <a:cs typeface="Times New Roman"/>
              </a:rPr>
              <a:t>Портфолио </a:t>
            </a:r>
            <a:endParaRPr lang="ru-RU" sz="5400" b="1" cap="all" dirty="0" smtClean="0">
              <a:ln>
                <a:noFill/>
              </a:ln>
              <a:solidFill>
                <a:srgbClr val="CC3300"/>
              </a:solidFill>
              <a:effectLst>
                <a:outerShdw blurRad="19685" dist="12700" dir="5400000" algn="tl">
                  <a:schemeClr val="accent1">
                    <a:satMod val="130000"/>
                    <a:alpha val="60000"/>
                  </a:schemeClr>
                </a:outerShdw>
                <a:reflection blurRad="9995" stA="55000" endPos="48000" dist="495" dir="5400000" sy="-100000" algn="bl"/>
              </a:effectLst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000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е 1"/>
          <p:cNvSpPr txBox="1"/>
          <p:nvPr/>
        </p:nvSpPr>
        <p:spPr>
          <a:xfrm>
            <a:off x="1456696" y="8678"/>
            <a:ext cx="6230615" cy="169790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spcAft>
                <a:spcPts val="1000"/>
              </a:spcAft>
            </a:pPr>
            <a:r>
              <a:rPr lang="ru-RU" sz="4800" b="1" cap="all" dirty="0" smtClean="0">
                <a:solidFill>
                  <a:srgbClr val="CC3300"/>
                </a:solidFill>
                <a:effectLst>
                  <a:outerShdw blurRad="19685" dist="12700" dir="5400000" algn="tl">
                    <a:schemeClr val="accent1">
                      <a:satMod val="130000"/>
                      <a:alpha val="60000"/>
                    </a:schemeClr>
                  </a:outerShdw>
                  <a:reflection blurRad="9995" stA="55000" endPos="48000" dist="495" dir="5400000" sy="-100000" algn="bl"/>
                </a:effectLst>
                <a:latin typeface="Calibri"/>
                <a:ea typeface="Calibri"/>
                <a:cs typeface="Times New Roman"/>
              </a:rPr>
              <a:t>ОЦЕНКА РЕЗУЛЬТАТОВ </a:t>
            </a:r>
          </a:p>
          <a:p>
            <a:pPr algn="ctr">
              <a:spcAft>
                <a:spcPts val="1000"/>
              </a:spcAft>
            </a:pPr>
            <a:r>
              <a:rPr lang="ru-RU" sz="4800" b="1" cap="all" dirty="0" smtClean="0">
                <a:ln>
                  <a:noFill/>
                </a:ln>
                <a:solidFill>
                  <a:srgbClr val="CC3300"/>
                </a:solidFill>
                <a:effectLst>
                  <a:outerShdw blurRad="19685" dist="12700" dir="5400000" algn="tl">
                    <a:schemeClr val="accent1">
                      <a:satMod val="130000"/>
                      <a:alpha val="60000"/>
                    </a:schemeClr>
                  </a:outerShdw>
                  <a:reflection blurRad="9995" stA="55000" endPos="48000" dist="495" dir="5400000" sy="-100000" algn="bl"/>
                </a:effectLst>
                <a:latin typeface="Calibri"/>
                <a:ea typeface="Calibri"/>
                <a:cs typeface="Times New Roman"/>
              </a:rPr>
              <a:t>ПОРТФОЛИО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415636" y="1706579"/>
            <a:ext cx="8229600" cy="399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600"/>
              </a:spcBef>
              <a:buClrTx/>
              <a:buFontTx/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В конце учебного года проводится презентация портфолио. Определяются победители и лауреаты в различных номинациях: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«Самый оригинальный портфолио»;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«За многогранность таланта»;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 лучшее оформление работ»;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«За трудолюбие»;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Идея!»;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 творческий подход» и др.</a:t>
            </a:r>
          </a:p>
        </p:txBody>
      </p:sp>
    </p:spTree>
    <p:extLst>
      <p:ext uri="{BB962C8B-B14F-4D97-AF65-F5344CB8AC3E}">
        <p14:creationId xmlns:p14="http://schemas.microsoft.com/office/powerpoint/2010/main" xmlns="" val="3534974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е 1"/>
          <p:cNvSpPr txBox="1"/>
          <p:nvPr/>
        </p:nvSpPr>
        <p:spPr>
          <a:xfrm>
            <a:off x="1635615" y="1173622"/>
            <a:ext cx="5804795" cy="2251899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spcAft>
                <a:spcPts val="1000"/>
              </a:spcAft>
            </a:pPr>
            <a:r>
              <a:rPr lang="ru-RU" sz="6600" b="1" cap="all" dirty="0" smtClean="0">
                <a:solidFill>
                  <a:srgbClr val="CC3300"/>
                </a:solidFill>
                <a:effectLst>
                  <a:outerShdw blurRad="19685" dist="12700" dir="5400000" algn="tl">
                    <a:schemeClr val="accent1">
                      <a:satMod val="130000"/>
                      <a:alpha val="60000"/>
                    </a:schemeClr>
                  </a:outerShdw>
                  <a:reflection blurRad="9995" stA="55000" endPos="48000" dist="495" dir="5400000" sy="-100000" algn="bl"/>
                </a:effectLst>
                <a:latin typeface="Monotype Corsiva" pitchFamily="66" charset="0"/>
                <a:ea typeface="Calibri"/>
                <a:cs typeface="Times New Roman"/>
              </a:rPr>
              <a:t>Творческих </a:t>
            </a:r>
          </a:p>
          <a:p>
            <a:pPr algn="ctr">
              <a:spcAft>
                <a:spcPts val="1000"/>
              </a:spcAft>
            </a:pPr>
            <a:r>
              <a:rPr lang="ru-RU" sz="6600" b="1" cap="all" smtClean="0">
                <a:ln>
                  <a:noFill/>
                </a:ln>
                <a:solidFill>
                  <a:srgbClr val="CC3300"/>
                </a:solidFill>
                <a:effectLst>
                  <a:outerShdw blurRad="19685" dist="12700" dir="5400000" algn="tl">
                    <a:schemeClr val="accent1">
                      <a:satMod val="130000"/>
                      <a:alpha val="60000"/>
                    </a:schemeClr>
                  </a:outerShdw>
                  <a:reflection blurRad="9995" stA="55000" endPos="48000" dist="495" dir="5400000" sy="-100000" algn="bl"/>
                </a:effectLst>
                <a:latin typeface="Monotype Corsiva" pitchFamily="66" charset="0"/>
                <a:ea typeface="Calibri"/>
                <a:cs typeface="Times New Roman"/>
              </a:rPr>
              <a:t>Успехов!</a:t>
            </a:r>
            <a:endParaRPr lang="ru-RU" sz="6600" b="1" cap="all" dirty="0" smtClean="0">
              <a:ln>
                <a:noFill/>
              </a:ln>
              <a:solidFill>
                <a:srgbClr val="CC3300"/>
              </a:solidFill>
              <a:effectLst>
                <a:outerShdw blurRad="19685" dist="12700" dir="5400000" algn="tl">
                  <a:schemeClr val="accent1">
                    <a:satMod val="130000"/>
                    <a:alpha val="60000"/>
                  </a:schemeClr>
                </a:outerShdw>
                <a:reflection blurRad="9995" stA="55000" endPos="48000" dist="495" dir="5400000" sy="-100000" algn="bl"/>
              </a:effectLst>
              <a:latin typeface="Monotype Corsiva" pitchFamily="66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391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1757537"/>
            <a:ext cx="7185821" cy="424847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портфолио обучающегося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— 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собрать, систематизировать и зафиксировать результаты развития 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учащегося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его усилия, прогресс и достижения в различных областях, демонстрировать весь спектр его способностей, интересов, склонностей, знаний и умений. </a:t>
            </a:r>
          </a:p>
        </p:txBody>
      </p:sp>
      <p:sp>
        <p:nvSpPr>
          <p:cNvPr id="5" name="Поле 1"/>
          <p:cNvSpPr txBox="1"/>
          <p:nvPr/>
        </p:nvSpPr>
        <p:spPr>
          <a:xfrm>
            <a:off x="1259632" y="471986"/>
            <a:ext cx="6848007" cy="8919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800" b="1" cap="all" dirty="0" smtClean="0">
                <a:ln>
                  <a:noFill/>
                </a:ln>
                <a:solidFill>
                  <a:srgbClr val="CC3300"/>
                </a:solidFill>
                <a:effectLst>
                  <a:outerShdw blurRad="19685" dist="12700" dir="5400000" algn="tl">
                    <a:schemeClr val="accent1">
                      <a:satMod val="130000"/>
                      <a:alpha val="60000"/>
                    </a:schemeClr>
                  </a:outerShdw>
                  <a:reflection blurRad="9995" stA="55000" endPos="48000" dist="495" dir="5400000" sy="-100000" algn="bl"/>
                </a:effectLst>
                <a:latin typeface="Calibri"/>
                <a:ea typeface="Calibri"/>
                <a:cs typeface="Times New Roman"/>
              </a:rPr>
              <a:t>Цель портфолио</a:t>
            </a:r>
            <a:endParaRPr lang="ru-RU" sz="3200" dirty="0">
              <a:solidFill>
                <a:srgbClr val="CC33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872417"/>
            <a:ext cx="55446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31132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7346777" cy="1667272"/>
          </a:xfrm>
        </p:spPr>
        <p:txBody>
          <a:bodyPr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b="1" cap="all" dirty="0" smtClean="0">
                <a:solidFill>
                  <a:srgbClr val="CC3300"/>
                </a:solidFill>
                <a:effectLst>
                  <a:outerShdw blurRad="19685" dist="12700" dir="5400000" algn="tl">
                    <a:schemeClr val="accent1">
                      <a:satMod val="130000"/>
                      <a:alpha val="60000"/>
                    </a:schemeClr>
                  </a:outerShdw>
                  <a:reflection blurRad="9995" stA="55000" endPos="48000" dist="495" dir="5400000" sy="-100000" algn="bl"/>
                </a:effectLst>
                <a:latin typeface="Calibri"/>
                <a:ea typeface="Calibri"/>
                <a:cs typeface="Times New Roman"/>
              </a:rPr>
              <a:t>Портфолио помогает решать следующие важные педагогические задачи:</a:t>
            </a:r>
            <a:endParaRPr lang="ru-RU" sz="2800" dirty="0">
              <a:solidFill>
                <a:srgbClr val="CC3300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276872"/>
            <a:ext cx="6347714" cy="3880773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стимулировать учебную мотивацию школьников;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навыки рефлексивной и оценочной деятельности учащихся;</a:t>
            </a: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умение учиться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ставить цели, планировать и организовывать собственную учебную деятельность;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закладывать дополнительные предпосылки и возможности для успешной специализации.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68553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е 1"/>
          <p:cNvSpPr txBox="1"/>
          <p:nvPr/>
        </p:nvSpPr>
        <p:spPr>
          <a:xfrm>
            <a:off x="317829" y="27856"/>
            <a:ext cx="5057859" cy="8919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800" b="1" cap="all" dirty="0" smtClean="0">
                <a:ln>
                  <a:noFill/>
                </a:ln>
                <a:solidFill>
                  <a:srgbClr val="CC3300"/>
                </a:solidFill>
                <a:effectLst>
                  <a:outerShdw blurRad="19685" dist="12700" dir="5400000" algn="tl">
                    <a:schemeClr val="accent1">
                      <a:satMod val="130000"/>
                      <a:alpha val="60000"/>
                    </a:schemeClr>
                  </a:outerShdw>
                  <a:reflection blurRad="9995" stA="55000" endPos="48000" dist="495" dir="5400000" sy="-100000" algn="bl"/>
                </a:effectLst>
                <a:latin typeface="Calibri"/>
                <a:ea typeface="Calibri"/>
                <a:cs typeface="Times New Roman"/>
              </a:rPr>
              <a:t>ТИТУЛЬНЫЙ ЛИСТ</a:t>
            </a:r>
            <a:endParaRPr lang="ru-RU" sz="1600" dirty="0">
              <a:solidFill>
                <a:srgbClr val="CC33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471055" y="1166017"/>
            <a:ext cx="4038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500"/>
              </a:spcBef>
              <a:buClrTx/>
              <a:buFontTx/>
              <a:buNone/>
            </a:pPr>
            <a:r>
              <a:rPr lang="ru-RU" sz="2000" dirty="0">
                <a:solidFill>
                  <a:srgbClr val="000000"/>
                </a:solidFill>
              </a:rPr>
              <a:t>      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Содержит основную информацию (фамилия имя и отчество; учебное заведение, класс), контактную информацию и фото ученика.</a:t>
            </a:r>
          </a:p>
          <a:p>
            <a:pPr eaLnBrk="1" hangingPunct="1">
              <a:lnSpc>
                <a:spcPct val="80000"/>
              </a:lnSpc>
              <a:spcBef>
                <a:spcPts val="500"/>
              </a:spcBef>
              <a:buFont typeface="Arial" charset="0"/>
              <a:buNone/>
            </a:pP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ts val="500"/>
              </a:spcBef>
              <a:buClrTx/>
              <a:buFontTx/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Важно дать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обучающемуся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самому выбрать фотографию для титульного листа. Не стоит давить на него и склонять к выбору строгого портрета. Дайте ему возможность показать себя таким, каким он себя представляет и хочет представиться другим.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008" y="1166017"/>
            <a:ext cx="4080940" cy="5215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18279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е 1"/>
          <p:cNvSpPr txBox="1"/>
          <p:nvPr/>
        </p:nvSpPr>
        <p:spPr>
          <a:xfrm>
            <a:off x="1327681" y="8678"/>
            <a:ext cx="5806911" cy="941796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800" b="1" cap="all" dirty="0" smtClean="0">
                <a:ln>
                  <a:noFill/>
                </a:ln>
                <a:solidFill>
                  <a:srgbClr val="CC3300"/>
                </a:solidFill>
                <a:effectLst>
                  <a:outerShdw blurRad="19685" dist="12700" dir="5400000" algn="tl">
                    <a:schemeClr val="accent1">
                      <a:satMod val="130000"/>
                      <a:alpha val="60000"/>
                    </a:schemeClr>
                  </a:outerShdw>
                  <a:reflection blurRad="9995" stA="55000" endPos="48000" dist="495" dir="5400000" sy="-100000" algn="bl"/>
                </a:effectLst>
                <a:latin typeface="Calibri"/>
                <a:ea typeface="Calibri"/>
                <a:cs typeface="Times New Roman"/>
              </a:rPr>
              <a:t>РАЗДЕЛ «МОЙ МИР»</a:t>
            </a:r>
            <a:endParaRPr lang="ru-RU" sz="1600" dirty="0">
              <a:solidFill>
                <a:srgbClr val="CC33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71055" y="1340769"/>
            <a:ext cx="4038600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700"/>
              </a:spcBef>
              <a:buClrTx/>
              <a:buFontTx/>
              <a:buNone/>
            </a:pPr>
            <a:r>
              <a:rPr lang="ru-RU" sz="2800" dirty="0">
                <a:solidFill>
                  <a:srgbClr val="000000"/>
                </a:solidFill>
              </a:rPr>
              <a:t>         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Здесь можно поместить любую информацию, которая интересна и важна для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самого обучающегося. 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040" y="1340769"/>
            <a:ext cx="3748904" cy="4996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3718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е 1"/>
          <p:cNvSpPr txBox="1"/>
          <p:nvPr/>
        </p:nvSpPr>
        <p:spPr>
          <a:xfrm>
            <a:off x="1683810" y="8678"/>
            <a:ext cx="5094664" cy="941796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800" b="1" cap="all" dirty="0" smtClean="0">
                <a:ln>
                  <a:noFill/>
                </a:ln>
                <a:solidFill>
                  <a:srgbClr val="CC3300"/>
                </a:solidFill>
                <a:effectLst>
                  <a:outerShdw blurRad="19685" dist="12700" dir="5400000" algn="tl">
                    <a:schemeClr val="accent1">
                      <a:satMod val="130000"/>
                      <a:alpha val="60000"/>
                    </a:schemeClr>
                  </a:outerShdw>
                  <a:reflection blurRad="9995" stA="55000" endPos="48000" dist="495" dir="5400000" sy="-100000" algn="bl"/>
                </a:effectLst>
                <a:latin typeface="Calibri"/>
                <a:ea typeface="Calibri"/>
                <a:cs typeface="Times New Roman"/>
              </a:rPr>
              <a:t>ЛИСТ «МОЁ ИМЯ»</a:t>
            </a:r>
            <a:endParaRPr lang="ru-RU" sz="1600" dirty="0">
              <a:solidFill>
                <a:srgbClr val="CC33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06397" y="950474"/>
            <a:ext cx="4038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600"/>
              </a:spcBef>
              <a:buClrTx/>
              <a:buFontTx/>
              <a:buNone/>
            </a:pPr>
            <a:r>
              <a:rPr lang="ru-RU" sz="2400" dirty="0">
                <a:solidFill>
                  <a:srgbClr val="000000"/>
                </a:solidFill>
              </a:rPr>
              <a:t>        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Информация о том, что означает имя, можно написать о знаменитых людях, носивших и носящих это имя. Если у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ученика 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редкая или интересная фамилия, можно найти информацию о том, что она означает.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016" y="1052736"/>
            <a:ext cx="3636952" cy="5063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43804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е 1"/>
          <p:cNvSpPr txBox="1"/>
          <p:nvPr/>
        </p:nvSpPr>
        <p:spPr>
          <a:xfrm>
            <a:off x="1379561" y="8678"/>
            <a:ext cx="5703164" cy="941796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800" b="1" cap="all" dirty="0" smtClean="0">
                <a:ln>
                  <a:noFill/>
                </a:ln>
                <a:solidFill>
                  <a:srgbClr val="CC3300"/>
                </a:solidFill>
                <a:effectLst>
                  <a:outerShdw blurRad="19685" dist="12700" dir="5400000" algn="tl">
                    <a:schemeClr val="accent1">
                      <a:satMod val="130000"/>
                      <a:alpha val="60000"/>
                    </a:schemeClr>
                  </a:outerShdw>
                  <a:reflection blurRad="9995" stA="55000" endPos="48000" dist="495" dir="5400000" sy="-100000" algn="bl"/>
                </a:effectLst>
                <a:latin typeface="Calibri"/>
                <a:ea typeface="Calibri"/>
                <a:cs typeface="Times New Roman"/>
              </a:rPr>
              <a:t>ЛИСТ «МОЯ СЕМЬЯ»</a:t>
            </a:r>
            <a:endParaRPr lang="ru-RU" sz="1600" dirty="0">
              <a:solidFill>
                <a:srgbClr val="CC33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439122" y="1628800"/>
            <a:ext cx="4038600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1313" indent="-341313" eaLnBrk="0" hangingPunct="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marL="0" indent="0" eaLnBrk="1" hangingPunct="1">
              <a:spcBef>
                <a:spcPts val="700"/>
              </a:spcBef>
            </a:pP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здесь 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можно рассказать о каждом члене семьи или составить небольшой рассказ о своей семье.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008" y="1268760"/>
            <a:ext cx="3842777" cy="543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30474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е 1"/>
          <p:cNvSpPr txBox="1"/>
          <p:nvPr/>
        </p:nvSpPr>
        <p:spPr>
          <a:xfrm>
            <a:off x="1376837" y="8678"/>
            <a:ext cx="5708614" cy="941796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800" b="1" cap="all" dirty="0" smtClean="0">
                <a:ln>
                  <a:noFill/>
                </a:ln>
                <a:solidFill>
                  <a:srgbClr val="CC3300"/>
                </a:solidFill>
                <a:effectLst>
                  <a:outerShdw blurRad="19685" dist="12700" dir="5400000" algn="tl">
                    <a:schemeClr val="accent1">
                      <a:satMod val="130000"/>
                      <a:alpha val="60000"/>
                    </a:schemeClr>
                  </a:outerShdw>
                  <a:reflection blurRad="9995" stA="55000" endPos="48000" dist="495" dir="5400000" sy="-100000" algn="bl"/>
                </a:effectLst>
                <a:latin typeface="Calibri"/>
                <a:ea typeface="Calibri"/>
                <a:cs typeface="Times New Roman"/>
              </a:rPr>
              <a:t>ЛИСТ «МОЙ ГОРОД»</a:t>
            </a:r>
            <a:endParaRPr lang="ru-RU" sz="1600" dirty="0">
              <a:solidFill>
                <a:srgbClr val="CC33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626230" y="950474"/>
            <a:ext cx="3494461" cy="4941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502228" y="1378141"/>
            <a:ext cx="4038600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700"/>
              </a:spcBef>
              <a:buClrTx/>
              <a:buFontTx/>
              <a:buNone/>
            </a:pPr>
            <a:r>
              <a:rPr lang="ru-RU" sz="2400" dirty="0">
                <a:solidFill>
                  <a:srgbClr val="000000"/>
                </a:solidFill>
              </a:rPr>
              <a:t>         </a:t>
            </a:r>
            <a:endParaRPr lang="ru-RU" sz="2800" dirty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ts val="700"/>
              </a:spcBef>
              <a:buClrTx/>
              <a:buFontTx/>
              <a:buNone/>
            </a:pPr>
            <a:r>
              <a:rPr lang="ru-RU" sz="2800" dirty="0">
                <a:solidFill>
                  <a:srgbClr val="000000"/>
                </a:solidFill>
              </a:rPr>
              <a:t>        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Рассказ о родном городе, о его интересных местах. 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3790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TM02900688[[fn=Аспект]]</Template>
  <TotalTime>245</TotalTime>
  <Words>566</Words>
  <Application>Microsoft Office PowerPoint</Application>
  <PresentationFormat>Экран (4:3)</PresentationFormat>
  <Paragraphs>70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Аспект</vt:lpstr>
      <vt:lpstr>Слайд 1</vt:lpstr>
      <vt:lpstr>Слайд 2</vt:lpstr>
      <vt:lpstr>Слайд 3</vt:lpstr>
      <vt:lpstr>Портфолио помогает решать следующие важные педагогические задачи: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21</cp:revision>
  <dcterms:created xsi:type="dcterms:W3CDTF">2019-10-06T02:37:24Z</dcterms:created>
  <dcterms:modified xsi:type="dcterms:W3CDTF">2026-05-10T19:46:00Z</dcterms:modified>
</cp:coreProperties>
</file>